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22"/>
  </p:notesMasterIdLst>
  <p:handoutMasterIdLst>
    <p:handoutMasterId r:id="rId23"/>
  </p:handoutMasterIdLst>
  <p:sldIdLst>
    <p:sldId id="299" r:id="rId5"/>
    <p:sldId id="287" r:id="rId6"/>
    <p:sldId id="298" r:id="rId7"/>
    <p:sldId id="278" r:id="rId8"/>
    <p:sldId id="615" r:id="rId9"/>
    <p:sldId id="261" r:id="rId10"/>
    <p:sldId id="263" r:id="rId11"/>
    <p:sldId id="273" r:id="rId12"/>
    <p:sldId id="270" r:id="rId13"/>
    <p:sldId id="617" r:id="rId14"/>
    <p:sldId id="306" r:id="rId15"/>
    <p:sldId id="295" r:id="rId16"/>
    <p:sldId id="281" r:id="rId17"/>
    <p:sldId id="618" r:id="rId18"/>
    <p:sldId id="619" r:id="rId19"/>
    <p:sldId id="282" r:id="rId20"/>
    <p:sldId id="283" r:id="rId21"/>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DEE7D1"/>
    <a:srgbClr val="9BBB59"/>
    <a:srgbClr val="CCFFCC"/>
    <a:srgbClr val="E48836"/>
    <a:srgbClr val="CCFFFF"/>
    <a:srgbClr val="C00000"/>
    <a:srgbClr val="FFCCFF"/>
    <a:srgbClr val="0E357F"/>
    <a:srgbClr val="0174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23" autoAdjust="0"/>
    <p:restoredTop sz="94660"/>
  </p:normalViewPr>
  <p:slideViewPr>
    <p:cSldViewPr snapToGrid="0">
      <p:cViewPr varScale="1">
        <p:scale>
          <a:sx n="71" d="100"/>
          <a:sy n="71" d="100"/>
        </p:scale>
        <p:origin x="268" y="60"/>
      </p:cViewPr>
      <p:guideLst>
        <p:guide orient="horz" pos="2160"/>
        <p:guide pos="3840"/>
      </p:guideLst>
    </p:cSldViewPr>
  </p:slideViewPr>
  <p:notesTextViewPr>
    <p:cViewPr>
      <p:scale>
        <a:sx n="3" d="2"/>
        <a:sy n="3" d="2"/>
      </p:scale>
      <p:origin x="0" y="0"/>
    </p:cViewPr>
  </p:notesTextViewPr>
  <p:sorterViewPr>
    <p:cViewPr varScale="1">
      <p:scale>
        <a:sx n="1" d="1"/>
        <a:sy n="1" d="1"/>
      </p:scale>
      <p:origin x="0" y="-2504"/>
    </p:cViewPr>
  </p:sorterViewPr>
  <p:notesViewPr>
    <p:cSldViewPr snapToGrid="0">
      <p:cViewPr varScale="1">
        <p:scale>
          <a:sx n="38" d="100"/>
          <a:sy n="38" d="100"/>
        </p:scale>
        <p:origin x="2688"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9B0E22D-A756-4A65-3037-30907B17309B}"/>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4477A4A1-6297-00E5-069F-E4193518B9F3}"/>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9624F99E-9A9D-4F20-BA2A-B82957D37051}" type="datetimeFigureOut">
              <a:rPr kumimoji="1" lang="ja-JP" altLang="en-US" smtClean="0"/>
              <a:t>2026/6/11</a:t>
            </a:fld>
            <a:endParaRPr kumimoji="1" lang="ja-JP" altLang="en-US"/>
          </a:p>
        </p:txBody>
      </p:sp>
      <p:sp>
        <p:nvSpPr>
          <p:cNvPr id="4" name="フッター プレースホルダー 3">
            <a:extLst>
              <a:ext uri="{FF2B5EF4-FFF2-40B4-BE49-F238E27FC236}">
                <a16:creationId xmlns:a16="http://schemas.microsoft.com/office/drawing/2014/main" id="{582C69D1-838C-C4F6-6CC0-F6740A64E66E}"/>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8438437-2D18-5A0E-0D02-CE2A04426ECA}"/>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BFD66A1E-0F5C-4CA9-9904-1F881B145F56}" type="slidenum">
              <a:rPr kumimoji="1" lang="ja-JP" altLang="en-US" smtClean="0"/>
              <a:t>‹#›</a:t>
            </a:fld>
            <a:endParaRPr kumimoji="1" lang="ja-JP" altLang="en-US"/>
          </a:p>
        </p:txBody>
      </p:sp>
    </p:spTree>
    <p:extLst>
      <p:ext uri="{BB962C8B-B14F-4D97-AF65-F5344CB8AC3E}">
        <p14:creationId xmlns:p14="http://schemas.microsoft.com/office/powerpoint/2010/main" val="4027096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4C63EA6-2D2F-4E3C-A5ED-F7809910AB18}"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67045E5-1EF8-406E-A835-A974958E266E}" type="slidenum">
              <a:rPr kumimoji="1" lang="ja-JP" altLang="en-US" smtClean="0"/>
              <a:t>‹#›</a:t>
            </a:fld>
            <a:endParaRPr kumimoji="1" lang="ja-JP" altLang="en-US"/>
          </a:p>
        </p:txBody>
      </p:sp>
    </p:spTree>
    <p:extLst>
      <p:ext uri="{BB962C8B-B14F-4D97-AF65-F5344CB8AC3E}">
        <p14:creationId xmlns:p14="http://schemas.microsoft.com/office/powerpoint/2010/main" val="41126158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819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DD9F69D9-3745-45B8-8E0F-64EB6F7B0BE7}" type="slidenum">
              <a:rPr lang="ja-JP" altLang="en-US" smtClean="0"/>
              <a:pPr/>
              <a:t>1</a:t>
            </a:fld>
            <a:endParaRPr lang="ja-JP" altLang="en-US"/>
          </a:p>
        </p:txBody>
      </p:sp>
    </p:spTree>
    <p:extLst>
      <p:ext uri="{BB962C8B-B14F-4D97-AF65-F5344CB8AC3E}">
        <p14:creationId xmlns:p14="http://schemas.microsoft.com/office/powerpoint/2010/main" val="2024170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12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16C73629-CA60-4160-9F1D-89381F4F8DE3}" type="slidenum">
              <a:rPr lang="ja-JP" altLang="en-US" smtClean="0"/>
              <a:pPr>
                <a:spcBef>
                  <a:spcPct val="0"/>
                </a:spcBef>
              </a:pPr>
              <a:t>3</a:t>
            </a:fld>
            <a:endParaRPr lang="ja-JP" altLang="en-US"/>
          </a:p>
        </p:txBody>
      </p:sp>
    </p:spTree>
    <p:extLst>
      <p:ext uri="{BB962C8B-B14F-4D97-AF65-F5344CB8AC3E}">
        <p14:creationId xmlns:p14="http://schemas.microsoft.com/office/powerpoint/2010/main" val="3554730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331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9D03B593-7CA2-466E-AAC1-26793A802969}" type="slidenum">
              <a:rPr lang="ja-JP" altLang="en-US" smtClean="0"/>
              <a:pPr/>
              <a:t>4</a:t>
            </a:fld>
            <a:endParaRPr lang="ja-JP" altLang="en-US"/>
          </a:p>
        </p:txBody>
      </p:sp>
    </p:spTree>
    <p:extLst>
      <p:ext uri="{BB962C8B-B14F-4D97-AF65-F5344CB8AC3E}">
        <p14:creationId xmlns:p14="http://schemas.microsoft.com/office/powerpoint/2010/main" val="2066281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atin typeface="Meiryo UI" panose="020B0604030504040204" pitchFamily="50" charset="-128"/>
                <a:ea typeface="Meiryo UI" panose="020B0604030504040204" pitchFamily="50" charset="-128"/>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710B9ED9-D414-F193-2776-A89CD49CDD6A}"/>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24687735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06860" y="819370"/>
            <a:ext cx="10972800" cy="4525963"/>
          </a:xfrm>
          <a:prstGeom prst="rect">
            <a:avLst/>
          </a:prstGeom>
        </p:spPr>
        <p:txBody>
          <a:bodyPr/>
          <a:lstStyle>
            <a:lvl1pPr>
              <a:spcBef>
                <a:spcPts val="600"/>
              </a:spcBef>
              <a:defRPr>
                <a:latin typeface="Meiryo UI" panose="020B0604030504040204" pitchFamily="50" charset="-128"/>
                <a:ea typeface="Meiryo UI" panose="020B0604030504040204" pitchFamily="50" charset="-128"/>
              </a:defRPr>
            </a:lvl1pPr>
            <a:lvl2pPr>
              <a:spcBef>
                <a:spcPts val="600"/>
              </a:spcBef>
              <a:defRPr>
                <a:latin typeface="Meiryo UI" panose="020B0604030504040204" pitchFamily="50" charset="-128"/>
                <a:ea typeface="Meiryo UI" panose="020B0604030504040204" pitchFamily="50" charset="-128"/>
              </a:defRPr>
            </a:lvl2pPr>
            <a:lvl3pPr>
              <a:spcBef>
                <a:spcPts val="600"/>
              </a:spcBef>
              <a:defRPr>
                <a:latin typeface="Meiryo UI" panose="020B0604030504040204" pitchFamily="50" charset="-128"/>
                <a:ea typeface="Meiryo UI" panose="020B0604030504040204" pitchFamily="50" charset="-128"/>
              </a:defRPr>
            </a:lvl3pPr>
            <a:lvl4pPr>
              <a:spcBef>
                <a:spcPts val="600"/>
              </a:spcBef>
              <a:defRPr>
                <a:latin typeface="Meiryo UI" panose="020B0604030504040204" pitchFamily="50" charset="-128"/>
                <a:ea typeface="Meiryo UI" panose="020B0604030504040204" pitchFamily="50" charset="-128"/>
              </a:defRPr>
            </a:lvl4pPr>
            <a:lvl5pPr>
              <a:spcBef>
                <a:spcPts val="600"/>
              </a:spcBef>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タイトル 1">
            <a:extLst>
              <a:ext uri="{FF2B5EF4-FFF2-40B4-BE49-F238E27FC236}">
                <a16:creationId xmlns:a16="http://schemas.microsoft.com/office/drawing/2014/main" id="{4C1928D1-5396-7907-709A-DB49E582B0A7}"/>
              </a:ext>
            </a:extLst>
          </p:cNvPr>
          <p:cNvSpPr>
            <a:spLocks noGrp="1"/>
          </p:cNvSpPr>
          <p:nvPr>
            <p:ph type="title"/>
          </p:nvPr>
        </p:nvSpPr>
        <p:spPr>
          <a:xfrm>
            <a:off x="373298" y="89706"/>
            <a:ext cx="10126891" cy="629488"/>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6" name="スライド番号プレースホルダー 5">
            <a:extLst>
              <a:ext uri="{FF2B5EF4-FFF2-40B4-BE49-F238E27FC236}">
                <a16:creationId xmlns:a16="http://schemas.microsoft.com/office/drawing/2014/main" id="{9450096B-E9B8-5977-E117-2890574D9E27}"/>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42323848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609600" y="860472"/>
            <a:ext cx="5384800" cy="5252652"/>
          </a:xfrm>
          <a:prstGeom prst="rect">
            <a:avLst/>
          </a:prstGeom>
        </p:spPr>
        <p:txBody>
          <a:bodyPr/>
          <a:lstStyle>
            <a:lvl1pPr>
              <a:defRPr sz="2800">
                <a:latin typeface="Meiryo UI" panose="020B0604030504040204" pitchFamily="50" charset="-128"/>
                <a:ea typeface="Meiryo UI" panose="020B0604030504040204" pitchFamily="50" charset="-128"/>
              </a:defRPr>
            </a:lvl1pPr>
            <a:lvl2pPr>
              <a:defRPr sz="2400">
                <a:latin typeface="Meiryo UI" panose="020B0604030504040204" pitchFamily="50" charset="-128"/>
                <a:ea typeface="Meiryo UI" panose="020B0604030504040204" pitchFamily="50" charset="-128"/>
              </a:defRPr>
            </a:lvl2pPr>
            <a:lvl3pPr>
              <a:defRPr sz="2000">
                <a:latin typeface="Meiryo UI" panose="020B0604030504040204" pitchFamily="50" charset="-128"/>
                <a:ea typeface="Meiryo UI" panose="020B0604030504040204" pitchFamily="50" charset="-128"/>
              </a:defRPr>
            </a:lvl3pPr>
            <a:lvl4pPr>
              <a:defRPr sz="1800">
                <a:latin typeface="Meiryo UI" panose="020B0604030504040204" pitchFamily="50" charset="-128"/>
                <a:ea typeface="Meiryo UI" panose="020B0604030504040204" pitchFamily="50" charset="-128"/>
              </a:defRPr>
            </a:lvl4pPr>
            <a:lvl5pPr>
              <a:defRPr sz="1800">
                <a:latin typeface="Meiryo UI" panose="020B0604030504040204" pitchFamily="50" charset="-128"/>
                <a:ea typeface="Meiryo UI" panose="020B0604030504040204" pitchFamily="50" charset="-128"/>
              </a:defRPr>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860472"/>
            <a:ext cx="5384800" cy="5252652"/>
          </a:xfrm>
          <a:prstGeom prst="rect">
            <a:avLst/>
          </a:prstGeom>
        </p:spPr>
        <p:txBody>
          <a:bodyPr/>
          <a:lstStyle>
            <a:lvl1pPr>
              <a:defRPr sz="2800">
                <a:latin typeface="Meiryo UI" panose="020B0604030504040204" pitchFamily="50" charset="-128"/>
                <a:ea typeface="Meiryo UI" panose="020B0604030504040204" pitchFamily="50" charset="-128"/>
              </a:defRPr>
            </a:lvl1pPr>
            <a:lvl2pPr>
              <a:defRPr sz="2400">
                <a:latin typeface="Meiryo UI" panose="020B0604030504040204" pitchFamily="50" charset="-128"/>
                <a:ea typeface="Meiryo UI" panose="020B0604030504040204" pitchFamily="50" charset="-128"/>
              </a:defRPr>
            </a:lvl2pPr>
            <a:lvl3pPr>
              <a:defRPr sz="2000">
                <a:latin typeface="Meiryo UI" panose="020B0604030504040204" pitchFamily="50" charset="-128"/>
                <a:ea typeface="Meiryo UI" panose="020B0604030504040204" pitchFamily="50" charset="-128"/>
              </a:defRPr>
            </a:lvl3pPr>
            <a:lvl4pPr>
              <a:defRPr sz="1800">
                <a:latin typeface="Meiryo UI" panose="020B0604030504040204" pitchFamily="50" charset="-128"/>
                <a:ea typeface="Meiryo UI" panose="020B0604030504040204" pitchFamily="50" charset="-128"/>
              </a:defRPr>
            </a:lvl4pPr>
            <a:lvl5pPr>
              <a:defRPr sz="1800">
                <a:latin typeface="Meiryo UI" panose="020B0604030504040204" pitchFamily="50" charset="-128"/>
                <a:ea typeface="Meiryo UI" panose="020B0604030504040204" pitchFamily="50" charset="-128"/>
              </a:defRPr>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タイトル 1">
            <a:extLst>
              <a:ext uri="{FF2B5EF4-FFF2-40B4-BE49-F238E27FC236}">
                <a16:creationId xmlns:a16="http://schemas.microsoft.com/office/drawing/2014/main" id="{5182E427-A358-1EC3-EE32-E4A1BCCE0901}"/>
              </a:ext>
            </a:extLst>
          </p:cNvPr>
          <p:cNvSpPr>
            <a:spLocks noGrp="1"/>
          </p:cNvSpPr>
          <p:nvPr>
            <p:ph type="title"/>
          </p:nvPr>
        </p:nvSpPr>
        <p:spPr>
          <a:xfrm>
            <a:off x="373298" y="89706"/>
            <a:ext cx="10126891" cy="629488"/>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6" name="スライド番号プレースホルダー 5">
            <a:extLst>
              <a:ext uri="{FF2B5EF4-FFF2-40B4-BE49-F238E27FC236}">
                <a16:creationId xmlns:a16="http://schemas.microsoft.com/office/drawing/2014/main" id="{B7E37FD8-4B64-14D5-AB8F-43E65E804F51}"/>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359552784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D98C0839-30C1-EA1B-2D43-9BD2D13E5669}"/>
              </a:ext>
            </a:extLst>
          </p:cNvPr>
          <p:cNvSpPr>
            <a:spLocks noGrp="1"/>
          </p:cNvSpPr>
          <p:nvPr>
            <p:ph type="title"/>
          </p:nvPr>
        </p:nvSpPr>
        <p:spPr>
          <a:xfrm>
            <a:off x="373298" y="89706"/>
            <a:ext cx="10085794" cy="629488"/>
          </a:xfrm>
          <a:prstGeom prst="rect">
            <a:avLst/>
          </a:prstGeo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p>
        </p:txBody>
      </p:sp>
      <p:sp>
        <p:nvSpPr>
          <p:cNvPr id="6" name="スライド番号プレースホルダー 5">
            <a:extLst>
              <a:ext uri="{FF2B5EF4-FFF2-40B4-BE49-F238E27FC236}">
                <a16:creationId xmlns:a16="http://schemas.microsoft.com/office/drawing/2014/main" id="{2A9F5D93-F0F2-D439-5F75-04F0C49DBF05}"/>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123542218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スライド番号プレースホルダー 5">
            <a:extLst>
              <a:ext uri="{FF2B5EF4-FFF2-40B4-BE49-F238E27FC236}">
                <a16:creationId xmlns:a16="http://schemas.microsoft.com/office/drawing/2014/main" id="{F3AD8202-B171-353D-3964-02EA09E7AE04}"/>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209643701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334434" y="549275"/>
            <a:ext cx="11523133" cy="719138"/>
          </a:xfrm>
        </p:spPr>
        <p:txBody>
          <a:bodyPr>
            <a:noAutofit/>
          </a:bodyPr>
          <a:lstStyle>
            <a:lvl1pPr>
              <a:defRPr>
                <a:solidFill>
                  <a:srgbClr val="FF9900"/>
                </a:solidFill>
              </a:defRPr>
            </a:lvl1pPr>
          </a:lstStyle>
          <a:p>
            <a:r>
              <a:rPr lang="ja-JP" altLang="en-US" dirty="0"/>
              <a:t>マスター タイトルの書式設定</a:t>
            </a:r>
          </a:p>
        </p:txBody>
      </p:sp>
      <p:sp>
        <p:nvSpPr>
          <p:cNvPr id="6" name="テキスト プレースホルダー 2"/>
          <p:cNvSpPr>
            <a:spLocks noGrp="1"/>
          </p:cNvSpPr>
          <p:nvPr>
            <p:ph idx="1"/>
          </p:nvPr>
        </p:nvSpPr>
        <p:spPr>
          <a:xfrm>
            <a:off x="328048" y="1196752"/>
            <a:ext cx="11523133" cy="4878612"/>
          </a:xfrm>
          <a:prstGeom prst="rect">
            <a:avLst/>
          </a:prstGeom>
        </p:spPr>
        <p:txBody>
          <a:bodyPr rtlCol="0">
            <a:normAutofit/>
          </a:bodyPr>
          <a:lstStyle>
            <a:lvl1pPr>
              <a:spcBef>
                <a:spcPts val="600"/>
              </a:spcBef>
              <a:defRPr>
                <a:latin typeface="Meiryo UI" panose="020B0604030504040204" pitchFamily="50" charset="-128"/>
                <a:ea typeface="Meiryo UI" panose="020B0604030504040204" pitchFamily="50" charset="-128"/>
              </a:defRPr>
            </a:lvl1pPr>
            <a:lvl2pPr>
              <a:spcBef>
                <a:spcPts val="600"/>
              </a:spcBef>
              <a:defRPr>
                <a:latin typeface="Meiryo UI" panose="020B0604030504040204" pitchFamily="50" charset="-128"/>
                <a:ea typeface="Meiryo UI" panose="020B0604030504040204" pitchFamily="50" charset="-128"/>
              </a:defRPr>
            </a:lvl2pPr>
            <a:lvl3pPr>
              <a:spcBef>
                <a:spcPts val="600"/>
              </a:spcBef>
              <a:defRPr>
                <a:latin typeface="Meiryo UI" panose="020B0604030504040204" pitchFamily="50" charset="-128"/>
                <a:ea typeface="Meiryo UI" panose="020B0604030504040204" pitchFamily="50" charset="-128"/>
              </a:defRPr>
            </a:lvl3pPr>
            <a:lvl4pPr>
              <a:spcBef>
                <a:spcPts val="600"/>
              </a:spcBef>
              <a:defRPr>
                <a:latin typeface="Meiryo UI" panose="020B0604030504040204" pitchFamily="50" charset="-128"/>
                <a:ea typeface="Meiryo UI" panose="020B0604030504040204" pitchFamily="50" charset="-128"/>
              </a:defRPr>
            </a:lvl4pPr>
            <a:lvl5pPr>
              <a:spcBef>
                <a:spcPts val="600"/>
              </a:spcBef>
              <a:defRPr>
                <a:latin typeface="Meiryo UI" panose="020B0604030504040204" pitchFamily="50" charset="-128"/>
                <a:ea typeface="Meiryo UI" panose="020B060403050404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スライド番号プレースホルダー 5">
            <a:extLst>
              <a:ext uri="{FF2B5EF4-FFF2-40B4-BE49-F238E27FC236}">
                <a16:creationId xmlns:a16="http://schemas.microsoft.com/office/drawing/2014/main" id="{CF36A86F-DB6A-BF5A-0118-19D1823BD1C8}"/>
              </a:ext>
            </a:extLst>
          </p:cNvPr>
          <p:cNvSpPr>
            <a:spLocks noGrp="1"/>
          </p:cNvSpPr>
          <p:nvPr>
            <p:ph type="sldNum" sz="quarter" idx="4"/>
          </p:nvPr>
        </p:nvSpPr>
        <p:spPr>
          <a:xfrm>
            <a:off x="9296400" y="6492876"/>
            <a:ext cx="2743200" cy="365125"/>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Tree>
    <p:extLst>
      <p:ext uri="{BB962C8B-B14F-4D97-AF65-F5344CB8AC3E}">
        <p14:creationId xmlns:p14="http://schemas.microsoft.com/office/powerpoint/2010/main" val="156724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334434" y="549275"/>
            <a:ext cx="11523133" cy="719138"/>
          </a:xfrm>
        </p:spPr>
        <p:txBody>
          <a:bodyPr>
            <a:noAutofit/>
          </a:bodyPr>
          <a:lstStyle/>
          <a:p>
            <a:r>
              <a:rPr lang="ja-JP" altLang="en-US"/>
              <a:t>マスター タイトルの書式設定</a:t>
            </a:r>
          </a:p>
        </p:txBody>
      </p:sp>
      <p:sp>
        <p:nvSpPr>
          <p:cNvPr id="6" name="テキスト プレースホルダー 2"/>
          <p:cNvSpPr>
            <a:spLocks noGrp="1"/>
          </p:cNvSpPr>
          <p:nvPr>
            <p:ph idx="1"/>
          </p:nvPr>
        </p:nvSpPr>
        <p:spPr>
          <a:xfrm>
            <a:off x="328048" y="1628776"/>
            <a:ext cx="11523133" cy="5040313"/>
          </a:xfrm>
          <a:prstGeom prst="rect">
            <a:avLst/>
          </a:prstGeom>
        </p:spPr>
        <p:txBody>
          <a:bodyPr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スライド番号プレースホルダー 2"/>
          <p:cNvSpPr>
            <a:spLocks noGrp="1"/>
          </p:cNvSpPr>
          <p:nvPr>
            <p:ph type="sldNum" sz="quarter" idx="10"/>
          </p:nvPr>
        </p:nvSpPr>
        <p:spPr/>
        <p:txBody>
          <a:bodyPr/>
          <a:lstStyle>
            <a:lvl1pPr>
              <a:defRPr/>
            </a:lvl1pPr>
          </a:lstStyle>
          <a:p>
            <a:pPr>
              <a:defRPr/>
            </a:pPr>
            <a:fld id="{757B1B31-13B5-4A50-B7BA-CE00DEA019B5}" type="slidenum">
              <a:rPr lang="ja-JP" altLang="en-US"/>
              <a:pPr>
                <a:defRPr/>
              </a:pPr>
              <a:t>‹#›</a:t>
            </a:fld>
            <a:endParaRPr lang="ja-JP" altLang="en-US"/>
          </a:p>
        </p:txBody>
      </p:sp>
    </p:spTree>
    <p:extLst>
      <p:ext uri="{BB962C8B-B14F-4D97-AF65-F5344CB8AC3E}">
        <p14:creationId xmlns:p14="http://schemas.microsoft.com/office/powerpoint/2010/main" val="3269343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95251" y="620689"/>
            <a:ext cx="9745165" cy="73025"/>
            <a:chOff x="45" y="890"/>
            <a:chExt cx="5715" cy="136"/>
          </a:xfrm>
        </p:grpSpPr>
        <p:sp>
          <p:nvSpPr>
            <p:cNvPr id="1030" name="Rectangle 3"/>
            <p:cNvSpPr>
              <a:spLocks noChangeArrowheads="1"/>
            </p:cNvSpPr>
            <p:nvPr userDrawn="1"/>
          </p:nvSpPr>
          <p:spPr bwMode="auto">
            <a:xfrm>
              <a:off x="748" y="890"/>
              <a:ext cx="5012" cy="136"/>
            </a:xfrm>
            <a:prstGeom prst="rect">
              <a:avLst/>
            </a:prstGeom>
            <a:gradFill rotWithShape="1">
              <a:gsLst>
                <a:gs pos="0">
                  <a:srgbClr val="333399"/>
                </a:gs>
                <a:gs pos="100000">
                  <a:schemeClr val="bg1"/>
                </a:gs>
              </a:gsLst>
              <a:lin ang="0" scaled="1"/>
            </a:gradFill>
            <a:ln>
              <a:noFill/>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a:p>
          </p:txBody>
        </p:sp>
        <p:sp>
          <p:nvSpPr>
            <p:cNvPr id="1031" name="Rectangle 4"/>
            <p:cNvSpPr>
              <a:spLocks noChangeArrowheads="1"/>
            </p:cNvSpPr>
            <p:nvPr userDrawn="1"/>
          </p:nvSpPr>
          <p:spPr bwMode="auto">
            <a:xfrm flipH="1">
              <a:off x="45" y="890"/>
              <a:ext cx="703" cy="136"/>
            </a:xfrm>
            <a:prstGeom prst="rect">
              <a:avLst/>
            </a:prstGeom>
            <a:gradFill rotWithShape="1">
              <a:gsLst>
                <a:gs pos="0">
                  <a:srgbClr val="333399"/>
                </a:gs>
                <a:gs pos="100000">
                  <a:schemeClr val="bg1"/>
                </a:gs>
              </a:gsLst>
              <a:lin ang="0" scaled="1"/>
            </a:gradFill>
            <a:ln>
              <a:noFill/>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a:p>
          </p:txBody>
        </p:sp>
      </p:grpSp>
      <p:sp>
        <p:nvSpPr>
          <p:cNvPr id="1028" name="Rectangle 6"/>
          <p:cNvSpPr>
            <a:spLocks noChangeArrowheads="1"/>
          </p:cNvSpPr>
          <p:nvPr/>
        </p:nvSpPr>
        <p:spPr bwMode="auto">
          <a:xfrm flipH="1">
            <a:off x="46567" y="6451600"/>
            <a:ext cx="11760200" cy="101600"/>
          </a:xfrm>
          <a:prstGeom prst="rect">
            <a:avLst/>
          </a:prstGeom>
          <a:gradFill rotWithShape="1">
            <a:gsLst>
              <a:gs pos="0">
                <a:srgbClr val="333399"/>
              </a:gs>
              <a:gs pos="100000">
                <a:schemeClr val="bg1"/>
              </a:gs>
            </a:gsLst>
            <a:lin ang="0" scaled="1"/>
          </a:gradFill>
          <a:ln>
            <a:noFill/>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ja-JP" sz="1800">
              <a:solidFill>
                <a:schemeClr val="tx1">
                  <a:lumMod val="75000"/>
                  <a:lumOff val="25000"/>
                </a:schemeClr>
              </a:solidFill>
            </a:endParaRPr>
          </a:p>
        </p:txBody>
      </p:sp>
      <p:pic>
        <p:nvPicPr>
          <p:cNvPr id="3" name="図 2" descr="ロゴ が含まれている画像&#10;&#10;AI 生成コンテンツは誤りを含む可能性があります。">
            <a:extLst>
              <a:ext uri="{FF2B5EF4-FFF2-40B4-BE49-F238E27FC236}">
                <a16:creationId xmlns:a16="http://schemas.microsoft.com/office/drawing/2014/main" id="{28282E94-A68B-18EB-7AB8-4A85926D17C2}"/>
              </a:ext>
            </a:extLst>
          </p:cNvPr>
          <p:cNvPicPr>
            <a:picLocks noChangeAspect="1"/>
          </p:cNvPicPr>
          <p:nvPr userDrawn="1"/>
        </p:nvPicPr>
        <p:blipFill>
          <a:blip r:embed="rId9" cstate="screen">
            <a:extLst>
              <a:ext uri="{28A0092B-C50C-407E-A947-70E740481C1C}">
                <a14:useLocalDpi xmlns:a14="http://schemas.microsoft.com/office/drawing/2010/main"/>
              </a:ext>
            </a:extLst>
          </a:blip>
          <a:stretch>
            <a:fillRect/>
          </a:stretch>
        </p:blipFill>
        <p:spPr>
          <a:xfrm>
            <a:off x="10811042" y="73143"/>
            <a:ext cx="1228557" cy="547546"/>
          </a:xfrm>
          <a:prstGeom prst="rect">
            <a:avLst/>
          </a:prstGeom>
        </p:spPr>
      </p:pic>
      <p:sp>
        <p:nvSpPr>
          <p:cNvPr id="2" name="テキスト ボックス 1">
            <a:extLst>
              <a:ext uri="{FF2B5EF4-FFF2-40B4-BE49-F238E27FC236}">
                <a16:creationId xmlns:a16="http://schemas.microsoft.com/office/drawing/2014/main" id="{8D170ABA-E1DE-8F6D-70A4-A0BFD8001E5B}"/>
              </a:ext>
            </a:extLst>
          </p:cNvPr>
          <p:cNvSpPr txBox="1">
            <a:spLocks noChangeArrowheads="1"/>
          </p:cNvSpPr>
          <p:nvPr userDrawn="1"/>
        </p:nvSpPr>
        <p:spPr bwMode="auto">
          <a:xfrm>
            <a:off x="5005422" y="6560739"/>
            <a:ext cx="6571191" cy="230832"/>
          </a:xfrm>
          <a:prstGeom prst="rect">
            <a:avLst/>
          </a:prstGeom>
          <a:noFill/>
          <a:ln>
            <a:noFill/>
          </a:ln>
        </p:spPr>
        <p:txBody>
          <a:bodyPr wrap="none"/>
          <a:lstStyle>
            <a:lvl1pPr>
              <a:defRPr kumimoji="1">
                <a:solidFill>
                  <a:schemeClr val="tx1"/>
                </a:solidFill>
                <a:latin typeface="Calibri" pitchFamily="34" charset="0"/>
                <a:ea typeface="ＭＳ Ｐゴシック" pitchFamily="50" charset="-128"/>
              </a:defRPr>
            </a:lvl1pPr>
            <a:lvl2pPr marL="742950" indent="-285750">
              <a:defRPr kumimoji="1">
                <a:solidFill>
                  <a:schemeClr val="tx1"/>
                </a:solidFill>
                <a:latin typeface="Calibri" pitchFamily="34" charset="0"/>
                <a:ea typeface="ＭＳ Ｐゴシック" pitchFamily="50" charset="-128"/>
              </a:defRPr>
            </a:lvl2pPr>
            <a:lvl3pPr marL="1143000" indent="-228600">
              <a:defRPr kumimoji="1">
                <a:solidFill>
                  <a:schemeClr val="tx1"/>
                </a:solidFill>
                <a:latin typeface="Calibri" pitchFamily="34" charset="0"/>
                <a:ea typeface="ＭＳ Ｐゴシック" pitchFamily="50" charset="-128"/>
              </a:defRPr>
            </a:lvl3pPr>
            <a:lvl4pPr marL="1600200" indent="-228600">
              <a:defRPr kumimoji="1">
                <a:solidFill>
                  <a:schemeClr val="tx1"/>
                </a:solidFill>
                <a:latin typeface="Calibri" pitchFamily="34" charset="0"/>
                <a:ea typeface="ＭＳ Ｐゴシック" pitchFamily="50" charset="-128"/>
              </a:defRPr>
            </a:lvl4pPr>
            <a:lvl5pPr marL="2057400" indent="-228600">
              <a:defRPr kumimoji="1">
                <a:solidFill>
                  <a:schemeClr val="tx1"/>
                </a:solidFill>
                <a:latin typeface="Calibri" pitchFamily="34" charset="0"/>
                <a:ea typeface="ＭＳ Ｐゴシック" pitchFamily="50" charset="-128"/>
              </a:defRPr>
            </a:lvl5pPr>
            <a:lvl6pPr marL="2514600" indent="-228600" fontAlgn="base">
              <a:spcBef>
                <a:spcPct val="0"/>
              </a:spcBef>
              <a:spcAft>
                <a:spcPct val="0"/>
              </a:spcAft>
              <a:defRPr kumimoji="1">
                <a:solidFill>
                  <a:schemeClr val="tx1"/>
                </a:solidFill>
                <a:latin typeface="Calibri" pitchFamily="34" charset="0"/>
                <a:ea typeface="ＭＳ Ｐゴシック" pitchFamily="50" charset="-128"/>
              </a:defRPr>
            </a:lvl6pPr>
            <a:lvl7pPr marL="2971800" indent="-228600" fontAlgn="base">
              <a:spcBef>
                <a:spcPct val="0"/>
              </a:spcBef>
              <a:spcAft>
                <a:spcPct val="0"/>
              </a:spcAft>
              <a:defRPr kumimoji="1">
                <a:solidFill>
                  <a:schemeClr val="tx1"/>
                </a:solidFill>
                <a:latin typeface="Calibri" pitchFamily="34" charset="0"/>
                <a:ea typeface="ＭＳ Ｐゴシック" pitchFamily="50" charset="-128"/>
              </a:defRPr>
            </a:lvl7pPr>
            <a:lvl8pPr marL="3429000" indent="-228600" fontAlgn="base">
              <a:spcBef>
                <a:spcPct val="0"/>
              </a:spcBef>
              <a:spcAft>
                <a:spcPct val="0"/>
              </a:spcAft>
              <a:defRPr kumimoji="1">
                <a:solidFill>
                  <a:schemeClr val="tx1"/>
                </a:solidFill>
                <a:latin typeface="Calibri" pitchFamily="34" charset="0"/>
                <a:ea typeface="ＭＳ Ｐゴシック" pitchFamily="50" charset="-128"/>
              </a:defRPr>
            </a:lvl8pPr>
            <a:lvl9pPr marL="3886200" indent="-228600" fontAlgn="base">
              <a:spcBef>
                <a:spcPct val="0"/>
              </a:spcBef>
              <a:spcAft>
                <a:spcPct val="0"/>
              </a:spcAft>
              <a:defRPr kumimoji="1">
                <a:solidFill>
                  <a:schemeClr val="tx1"/>
                </a:solidFill>
                <a:latin typeface="Calibri" pitchFamily="34" charset="0"/>
                <a:ea typeface="ＭＳ Ｐゴシック" pitchFamily="50" charset="-128"/>
              </a:defRPr>
            </a:lvl9pPr>
          </a:lstStyle>
          <a:p>
            <a:pPr algn="ctr" eaLnBrk="1" hangingPunct="1">
              <a:defRPr/>
            </a:pPr>
            <a:r>
              <a:rPr lang="ja-JP" altLang="en-US" sz="900" dirty="0">
                <a:solidFill>
                  <a:srgbClr val="00B050"/>
                </a:solidFill>
                <a:latin typeface="Meiryo UI" pitchFamily="50" charset="-128"/>
                <a:ea typeface="Meiryo UI" pitchFamily="50" charset="-128"/>
                <a:cs typeface="Meiryo UI" pitchFamily="50" charset="-128"/>
              </a:rPr>
              <a:t>エントリーシートは</a:t>
            </a:r>
            <a:r>
              <a:rPr lang="en-US" altLang="ja-JP" sz="900" dirty="0">
                <a:solidFill>
                  <a:srgbClr val="00B050"/>
                </a:solidFill>
                <a:latin typeface="Meiryo UI" pitchFamily="50" charset="-128"/>
                <a:ea typeface="Meiryo UI" pitchFamily="50" charset="-128"/>
                <a:cs typeface="Meiryo UI" pitchFamily="50" charset="-128"/>
              </a:rPr>
              <a:t>MCPC</a:t>
            </a:r>
            <a:r>
              <a:rPr lang="ja-JP" altLang="en-US" sz="900" dirty="0">
                <a:solidFill>
                  <a:srgbClr val="00B050"/>
                </a:solidFill>
                <a:latin typeface="Meiryo UI" pitchFamily="50" charset="-128"/>
                <a:ea typeface="Meiryo UI" pitchFamily="50" charset="-128"/>
                <a:cs typeface="Meiryo UI" pitchFamily="50" charset="-128"/>
              </a:rPr>
              <a:t>の審査関係者のみが、限られた期間に限り閲覧します。記載された情報を審査以外の目的で使用することはありません</a:t>
            </a:r>
          </a:p>
        </p:txBody>
      </p:sp>
      <p:sp>
        <p:nvSpPr>
          <p:cNvPr id="5" name="スライド番号プレースホルダー 5">
            <a:extLst>
              <a:ext uri="{FF2B5EF4-FFF2-40B4-BE49-F238E27FC236}">
                <a16:creationId xmlns:a16="http://schemas.microsoft.com/office/drawing/2014/main" id="{D50EAAFD-60AF-A187-F9C4-F824D0A8A909}"/>
              </a:ext>
            </a:extLst>
          </p:cNvPr>
          <p:cNvSpPr>
            <a:spLocks noGrp="1"/>
          </p:cNvSpPr>
          <p:nvPr>
            <p:ph type="sldNum" sz="quarter" idx="4"/>
          </p:nvPr>
        </p:nvSpPr>
        <p:spPr>
          <a:xfrm>
            <a:off x="11576613" y="6451600"/>
            <a:ext cx="462986" cy="339971"/>
          </a:xfrm>
          <a:prstGeom prst="rect">
            <a:avLst/>
          </a:prstGeom>
        </p:spPr>
        <p:txBody>
          <a:bodyPr vert="horz" lIns="91440" tIns="45720" rIns="91440" bIns="45720" rtlCol="0" anchor="ctr"/>
          <a:lstStyle>
            <a:lvl1pPr algn="r">
              <a:defRPr kumimoji="1" sz="1200">
                <a:solidFill>
                  <a:schemeClr val="tx1">
                    <a:lumMod val="75000"/>
                    <a:lumOff val="25000"/>
                  </a:schemeClr>
                </a:solidFill>
              </a:defRPr>
            </a:lvl1pPr>
          </a:lstStyle>
          <a:p>
            <a:pPr>
              <a:defRPr/>
            </a:pPr>
            <a:fld id="{77F8C962-E549-4CDC-A2F7-08C397AD64FC}" type="slidenum">
              <a:rPr lang="ja-JP" altLang="en-US" smtClean="0"/>
              <a:pPr>
                <a:defRPr/>
              </a:pPr>
              <a:t>‹#›</a:t>
            </a:fld>
            <a:endParaRPr lang="ja-JP" altLang="en-US"/>
          </a:p>
        </p:txBody>
      </p:sp>
      <p:sp>
        <p:nvSpPr>
          <p:cNvPr id="4" name="テキスト ボックス 3">
            <a:extLst>
              <a:ext uri="{FF2B5EF4-FFF2-40B4-BE49-F238E27FC236}">
                <a16:creationId xmlns:a16="http://schemas.microsoft.com/office/drawing/2014/main" id="{488CAAB3-4A6E-394A-CA2D-76DEA754E87A}"/>
              </a:ext>
            </a:extLst>
          </p:cNvPr>
          <p:cNvSpPr txBox="1">
            <a:spLocks noChangeArrowheads="1"/>
          </p:cNvSpPr>
          <p:nvPr userDrawn="1"/>
        </p:nvSpPr>
        <p:spPr bwMode="auto">
          <a:xfrm>
            <a:off x="77119" y="6549722"/>
            <a:ext cx="2941504" cy="264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Calibri" pitchFamily="34" charset="0"/>
                <a:ea typeface="ＭＳ Ｐゴシック" pitchFamily="50" charset="-128"/>
              </a:defRPr>
            </a:lvl1pPr>
            <a:lvl2pPr marL="742950" indent="-285750" eaLnBrk="0" hangingPunct="0">
              <a:defRPr kumimoji="1">
                <a:solidFill>
                  <a:schemeClr val="tx1"/>
                </a:solidFill>
                <a:latin typeface="Calibri" pitchFamily="34" charset="0"/>
                <a:ea typeface="ＭＳ Ｐゴシック" pitchFamily="50" charset="-128"/>
              </a:defRPr>
            </a:lvl2pPr>
            <a:lvl3pPr marL="1143000" indent="-228600" eaLnBrk="0" hangingPunct="0">
              <a:defRPr kumimoji="1">
                <a:solidFill>
                  <a:schemeClr val="tx1"/>
                </a:solidFill>
                <a:latin typeface="Calibri" pitchFamily="34" charset="0"/>
                <a:ea typeface="ＭＳ Ｐゴシック" pitchFamily="50" charset="-128"/>
              </a:defRPr>
            </a:lvl3pPr>
            <a:lvl4pPr marL="1600200" indent="-228600" eaLnBrk="0" hangingPunct="0">
              <a:defRPr kumimoji="1">
                <a:solidFill>
                  <a:schemeClr val="tx1"/>
                </a:solidFill>
                <a:latin typeface="Calibri" pitchFamily="34" charset="0"/>
                <a:ea typeface="ＭＳ Ｐゴシック" pitchFamily="50" charset="-128"/>
              </a:defRPr>
            </a:lvl4pPr>
            <a:lvl5pPr marL="2057400" indent="-228600" eaLnBrk="0" hangingPunct="0">
              <a:defRPr kumimoji="1">
                <a:solidFill>
                  <a:schemeClr val="tx1"/>
                </a:solidFill>
                <a:latin typeface="Calibri"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9pPr>
          </a:lstStyle>
          <a:p>
            <a:pPr eaLnBrk="1" hangingPunct="1">
              <a:defRPr/>
            </a:pPr>
            <a:r>
              <a:rPr lang="en-US" altLang="ja-JP" sz="1100" dirty="0">
                <a:solidFill>
                  <a:srgbClr val="00B050"/>
                </a:solidFill>
                <a:latin typeface="Meiryo UI" pitchFamily="50" charset="-128"/>
                <a:ea typeface="Meiryo UI" pitchFamily="50" charset="-128"/>
                <a:cs typeface="Meiryo UI" pitchFamily="50" charset="-128"/>
              </a:rPr>
              <a:t>MCPC award</a:t>
            </a:r>
            <a:r>
              <a:rPr lang="ja-JP" altLang="en-US" sz="1100" dirty="0">
                <a:solidFill>
                  <a:srgbClr val="00B050"/>
                </a:solidFill>
                <a:latin typeface="Meiryo UI" pitchFamily="50" charset="-128"/>
                <a:ea typeface="Meiryo UI" pitchFamily="50" charset="-128"/>
                <a:cs typeface="Meiryo UI" pitchFamily="50" charset="-128"/>
              </a:rPr>
              <a:t> </a:t>
            </a:r>
            <a:r>
              <a:rPr lang="en-US" altLang="ja-JP" sz="1100" dirty="0">
                <a:solidFill>
                  <a:srgbClr val="00B050"/>
                </a:solidFill>
                <a:latin typeface="Meiryo UI" pitchFamily="50" charset="-128"/>
                <a:ea typeface="Meiryo UI" pitchFamily="50" charset="-128"/>
                <a:cs typeface="Meiryo UI" pitchFamily="50" charset="-128"/>
              </a:rPr>
              <a:t>(</a:t>
            </a:r>
            <a:r>
              <a:rPr lang="ja-JP" altLang="en-US" sz="1100" dirty="0">
                <a:solidFill>
                  <a:srgbClr val="00B050"/>
                </a:solidFill>
                <a:latin typeface="Meiryo UI" pitchFamily="50" charset="-128"/>
                <a:ea typeface="Meiryo UI" pitchFamily="50" charset="-128"/>
                <a:cs typeface="Meiryo UI" pitchFamily="50" charset="-128"/>
              </a:rPr>
              <a:t>ユーザー部門</a:t>
            </a:r>
            <a:r>
              <a:rPr lang="en-US" altLang="ja-JP" sz="1100" dirty="0">
                <a:solidFill>
                  <a:srgbClr val="00B050"/>
                </a:solidFill>
                <a:latin typeface="Meiryo UI" pitchFamily="50" charset="-128"/>
                <a:ea typeface="Meiryo UI" pitchFamily="50" charset="-128"/>
                <a:cs typeface="Meiryo UI" pitchFamily="50" charset="-128"/>
              </a:rPr>
              <a:t>) </a:t>
            </a:r>
            <a:r>
              <a:rPr lang="ja-JP" altLang="en-US" sz="1100" dirty="0">
                <a:solidFill>
                  <a:srgbClr val="00B050"/>
                </a:solidFill>
                <a:latin typeface="Meiryo UI" pitchFamily="50" charset="-128"/>
                <a:ea typeface="Meiryo UI" pitchFamily="50" charset="-128"/>
                <a:cs typeface="Meiryo UI" pitchFamily="50" charset="-128"/>
              </a:rPr>
              <a:t>エントリーシート</a:t>
            </a:r>
          </a:p>
        </p:txBody>
      </p:sp>
    </p:spTree>
    <p:extLst>
      <p:ext uri="{BB962C8B-B14F-4D97-AF65-F5344CB8AC3E}">
        <p14:creationId xmlns:p14="http://schemas.microsoft.com/office/powerpoint/2010/main" val="119350347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8" r:id="rId3"/>
    <p:sldLayoutId id="2147483686" r:id="rId4"/>
    <p:sldLayoutId id="2147483663" r:id="rId5"/>
    <p:sldLayoutId id="2147483692" r:id="rId6"/>
    <p:sldLayoutId id="2147483693" r:id="rId7"/>
  </p:sldLayoutIdLst>
  <p:transition/>
  <p:hf hdr="0" ftr="0" dt="0"/>
  <p:txStyles>
    <p:titleStyle>
      <a:lvl1pPr algn="l" rtl="0" eaLnBrk="0" fontAlgn="base" hangingPunct="0">
        <a:spcBef>
          <a:spcPct val="0"/>
        </a:spcBef>
        <a:spcAft>
          <a:spcPct val="0"/>
        </a:spcAft>
        <a:defRPr kumimoji="1" sz="3200" b="1">
          <a:solidFill>
            <a:schemeClr val="tx2"/>
          </a:solidFill>
          <a:latin typeface="+mj-lt"/>
          <a:ea typeface="+mj-ea"/>
          <a:cs typeface="+mj-cs"/>
        </a:defRPr>
      </a:lvl1pPr>
      <a:lvl2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2pPr>
      <a:lvl3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3pPr>
      <a:lvl4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4pPr>
      <a:lvl5pPr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5pPr>
      <a:lvl6pPr marL="4572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6pPr>
      <a:lvl7pPr marL="9144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7pPr>
      <a:lvl8pPr marL="13716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8pPr>
      <a:lvl9pPr marL="1828800" algn="l" rtl="0" eaLnBrk="0" fontAlgn="base" hangingPunct="0">
        <a:spcBef>
          <a:spcPct val="0"/>
        </a:spcBef>
        <a:spcAft>
          <a:spcPct val="0"/>
        </a:spcAft>
        <a:defRPr kumimoji="1" sz="3200" b="1">
          <a:solidFill>
            <a:schemeClr val="tx2"/>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r>
              <a:rPr lang="en-US" altLang="ja-JP" dirty="0">
                <a:solidFill>
                  <a:schemeClr val="tx1"/>
                </a:solidFill>
              </a:rPr>
              <a:t>MCPC award 2026 </a:t>
            </a:r>
            <a:r>
              <a:rPr lang="ja-JP" altLang="en-US" dirty="0">
                <a:solidFill>
                  <a:schemeClr val="tx1"/>
                </a:solidFill>
              </a:rPr>
              <a:t>応募要綱</a:t>
            </a:r>
            <a:r>
              <a:rPr lang="ja-JP" altLang="en-US" sz="1600" dirty="0">
                <a:solidFill>
                  <a:srgbClr val="00B050"/>
                </a:solidFill>
              </a:rPr>
              <a:t>（ユーザー部門）</a:t>
            </a:r>
            <a:endParaRPr lang="ja-JP" altLang="en-US" sz="1800" b="0" dirty="0">
              <a:solidFill>
                <a:srgbClr val="00B050"/>
              </a:solidFill>
            </a:endParaRPr>
          </a:p>
        </p:txBody>
      </p:sp>
      <p:sp>
        <p:nvSpPr>
          <p:cNvPr id="7171" name="コンテンツ プレースホルダー 3"/>
          <p:cNvSpPr>
            <a:spLocks noGrp="1"/>
          </p:cNvSpPr>
          <p:nvPr>
            <p:ph idx="4294967295"/>
          </p:nvPr>
        </p:nvSpPr>
        <p:spPr>
          <a:xfrm>
            <a:off x="405351" y="717550"/>
            <a:ext cx="11284625" cy="800100"/>
          </a:xfrm>
          <a:prstGeom prst="rect">
            <a:avLst/>
          </a:prstGeom>
        </p:spPr>
        <p:txBody>
          <a:bodyPr/>
          <a:lstStyle/>
          <a:p>
            <a:pPr marL="0" indent="0">
              <a:buNone/>
            </a:pPr>
            <a:r>
              <a:rPr lang="en-US" altLang="ja-JP" sz="1400" dirty="0">
                <a:latin typeface="Meiryo UI" panose="020B0604030504040204" pitchFamily="50" charset="-128"/>
                <a:ea typeface="Meiryo UI" panose="020B0604030504040204" pitchFamily="50" charset="-128"/>
              </a:rPr>
              <a:t>MCPC</a:t>
            </a:r>
            <a:r>
              <a:rPr lang="ja-JP" altLang="en-US" sz="1400" dirty="0">
                <a:latin typeface="Meiryo UI" panose="020B0604030504040204" pitchFamily="50" charset="-128"/>
                <a:ea typeface="Meiryo UI" panose="020B0604030504040204" pitchFamily="50" charset="-128"/>
              </a:rPr>
              <a:t>は、モバイルコンピューティングの活用について、さまざまな分野・業界への普及促進に取り組んでいます。</a:t>
            </a:r>
            <a:endParaRPr lang="en-US" altLang="ja-JP" sz="1400" dirty="0">
              <a:latin typeface="Meiryo UI" panose="020B0604030504040204" pitchFamily="50" charset="-128"/>
              <a:ea typeface="Meiryo UI" panose="020B0604030504040204" pitchFamily="50" charset="-128"/>
            </a:endParaRPr>
          </a:p>
          <a:p>
            <a:pPr marL="0" indent="0">
              <a:buNone/>
            </a:pPr>
            <a:r>
              <a:rPr lang="en-US" altLang="ja-JP" sz="1400" dirty="0">
                <a:latin typeface="Meiryo UI" panose="020B0604030504040204" pitchFamily="50" charset="-128"/>
                <a:ea typeface="Meiryo UI" panose="020B0604030504040204" pitchFamily="50" charset="-128"/>
              </a:rPr>
              <a:t>MCPC award</a:t>
            </a:r>
            <a:r>
              <a:rPr lang="ja-JP" altLang="en-US" sz="1400" dirty="0">
                <a:latin typeface="Meiryo UI" panose="020B0604030504040204" pitchFamily="50" charset="-128"/>
                <a:ea typeface="Meiryo UI" panose="020B0604030504040204" pitchFamily="50" charset="-128"/>
              </a:rPr>
              <a:t>（ユーザー部門）は、モバイルシステムや</a:t>
            </a:r>
            <a:r>
              <a:rPr lang="en-US" altLang="ja-JP" sz="1400" dirty="0">
                <a:latin typeface="Meiryo UI" panose="020B0604030504040204" pitchFamily="50" charset="-128"/>
                <a:ea typeface="Meiryo UI" panose="020B0604030504040204" pitchFamily="50" charset="-128"/>
              </a:rPr>
              <a:t>IoT, AI, Robot</a:t>
            </a:r>
            <a:r>
              <a:rPr lang="ja-JP" altLang="en-US" sz="1400" dirty="0">
                <a:latin typeface="Meiryo UI" panose="020B0604030504040204" pitchFamily="50" charset="-128"/>
                <a:ea typeface="Meiryo UI" panose="020B0604030504040204" pitchFamily="50" charset="-128"/>
              </a:rPr>
              <a:t>などの先進技術を活用したユーザー事例を紹介し、社会貢献度、顧客満足度向上、企業業績の向上などの観点から、システム導入・活用における優れた事例の表彰と、その取り組みを広く普及促進することを目的に設定されました。</a:t>
            </a:r>
          </a:p>
        </p:txBody>
      </p:sp>
      <p:sp>
        <p:nvSpPr>
          <p:cNvPr id="7172" name="正方形/長方形 4"/>
          <p:cNvSpPr>
            <a:spLocks noChangeArrowheads="1"/>
          </p:cNvSpPr>
          <p:nvPr/>
        </p:nvSpPr>
        <p:spPr bwMode="auto">
          <a:xfrm>
            <a:off x="460009" y="2017113"/>
            <a:ext cx="5526012" cy="838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ts val="600"/>
              </a:spcBef>
              <a:buNone/>
            </a:pPr>
            <a:r>
              <a:rPr lang="ja-JP" altLang="en-US" sz="1050" dirty="0"/>
              <a:t>企業、団体が持つ様々な情報システム・</a:t>
            </a:r>
            <a:r>
              <a:rPr lang="en-US" altLang="ja-JP" sz="1050" dirty="0"/>
              <a:t>IT</a:t>
            </a:r>
            <a:r>
              <a:rPr lang="ja-JP" altLang="en-US" sz="1050" dirty="0"/>
              <a:t>インフラ等に、</a:t>
            </a:r>
            <a:r>
              <a:rPr lang="ja-JP" altLang="en-US" sz="1050" dirty="0">
                <a:solidFill>
                  <a:srgbClr val="FF0000"/>
                </a:solidFill>
              </a:rPr>
              <a:t>無線通信技術やデバイス（スマートフォン、</a:t>
            </a:r>
            <a:r>
              <a:rPr lang="en-US" altLang="ja-JP" sz="1050" dirty="0">
                <a:solidFill>
                  <a:srgbClr val="FF0000"/>
                </a:solidFill>
              </a:rPr>
              <a:t>Wi-Fi</a:t>
            </a:r>
            <a:r>
              <a:rPr lang="ja-JP" altLang="en-US" sz="1050" dirty="0">
                <a:solidFill>
                  <a:srgbClr val="FF0000"/>
                </a:solidFill>
              </a:rPr>
              <a:t>、</a:t>
            </a:r>
            <a:r>
              <a:rPr lang="en-US" altLang="ja-JP" sz="1050" dirty="0">
                <a:solidFill>
                  <a:srgbClr val="FF0000"/>
                </a:solidFill>
              </a:rPr>
              <a:t>Bluetooth</a:t>
            </a:r>
            <a:r>
              <a:rPr lang="ja-JP" altLang="en-US" sz="1050" dirty="0">
                <a:solidFill>
                  <a:srgbClr val="FF0000"/>
                </a:solidFill>
              </a:rPr>
              <a:t>、</a:t>
            </a:r>
            <a:r>
              <a:rPr lang="en-US" altLang="ja-JP" sz="1050" dirty="0">
                <a:solidFill>
                  <a:srgbClr val="FF0000"/>
                </a:solidFill>
              </a:rPr>
              <a:t>IoT</a:t>
            </a:r>
            <a:r>
              <a:rPr lang="ja-JP" altLang="en-US" sz="1050" dirty="0">
                <a:solidFill>
                  <a:srgbClr val="FF0000"/>
                </a:solidFill>
              </a:rPr>
              <a:t>デバイス、衛星等）、ローカル</a:t>
            </a:r>
            <a:r>
              <a:rPr lang="en-US" altLang="ja-JP" sz="1050" dirty="0">
                <a:solidFill>
                  <a:srgbClr val="FF0000"/>
                </a:solidFill>
              </a:rPr>
              <a:t>5G</a:t>
            </a:r>
            <a:r>
              <a:rPr lang="ja-JP" altLang="en-US" sz="1050" dirty="0">
                <a:solidFill>
                  <a:srgbClr val="FF0000"/>
                </a:solidFill>
              </a:rPr>
              <a:t>（プライベート</a:t>
            </a:r>
            <a:r>
              <a:rPr lang="en-US" altLang="ja-JP" sz="1050" dirty="0">
                <a:solidFill>
                  <a:srgbClr val="FF0000"/>
                </a:solidFill>
              </a:rPr>
              <a:t>5G</a:t>
            </a:r>
            <a:r>
              <a:rPr lang="ja-JP" altLang="en-US" sz="1050" dirty="0">
                <a:solidFill>
                  <a:srgbClr val="FF0000"/>
                </a:solidFill>
              </a:rPr>
              <a:t>含む）</a:t>
            </a:r>
            <a:r>
              <a:rPr lang="ja-JP" altLang="en-US" sz="1050" dirty="0"/>
              <a:t>を導入し活用した事例であって、自社</a:t>
            </a:r>
            <a:r>
              <a:rPr lang="en-US" altLang="ja-JP" sz="1050" dirty="0"/>
              <a:t>(</a:t>
            </a:r>
            <a:r>
              <a:rPr lang="ja-JP" altLang="en-US" sz="1050" dirty="0"/>
              <a:t>団体）の業績、効率化、社会貢献等の面に貢献しているもの。</a:t>
            </a:r>
            <a:br>
              <a:rPr lang="en-US" altLang="ja-JP" sz="1050" dirty="0"/>
            </a:br>
            <a:r>
              <a:rPr lang="en-US" altLang="ja-JP" sz="1050" u="sng" dirty="0"/>
              <a:t>※</a:t>
            </a:r>
            <a:r>
              <a:rPr lang="ja-JP" altLang="en-US" sz="1050" u="sng" dirty="0"/>
              <a:t>コンテンツについては対象外といたします。</a:t>
            </a:r>
          </a:p>
        </p:txBody>
      </p:sp>
      <p:sp>
        <p:nvSpPr>
          <p:cNvPr id="7173" name="テキスト ボックス 5"/>
          <p:cNvSpPr>
            <a:spLocks noChangeArrowheads="1"/>
          </p:cNvSpPr>
          <p:nvPr/>
        </p:nvSpPr>
        <p:spPr bwMode="auto">
          <a:xfrm>
            <a:off x="2140296" y="1630628"/>
            <a:ext cx="2160587" cy="368300"/>
          </a:xfrm>
          <a:prstGeom prst="flowChartAlternateProcess">
            <a:avLst/>
          </a:prstGeom>
          <a:solidFill>
            <a:srgbClr val="92D050"/>
          </a:solidFill>
          <a:ln>
            <a:noFill/>
          </a:ln>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t>応募できる事例</a:t>
            </a:r>
          </a:p>
        </p:txBody>
      </p:sp>
      <p:sp>
        <p:nvSpPr>
          <p:cNvPr id="7174" name="テキスト ボックス 6"/>
          <p:cNvSpPr>
            <a:spLocks noChangeArrowheads="1"/>
          </p:cNvSpPr>
          <p:nvPr/>
        </p:nvSpPr>
        <p:spPr bwMode="auto">
          <a:xfrm>
            <a:off x="7811605" y="1630628"/>
            <a:ext cx="2160588" cy="360363"/>
          </a:xfrm>
          <a:prstGeom prst="flowChartAlternateProcess">
            <a:avLst/>
          </a:prstGeom>
          <a:solidFill>
            <a:srgbClr val="92D050"/>
          </a:solidFill>
          <a:ln>
            <a:noFill/>
          </a:ln>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a:t>審査基準</a:t>
            </a:r>
          </a:p>
        </p:txBody>
      </p:sp>
      <p:sp>
        <p:nvSpPr>
          <p:cNvPr id="8" name="正方形/長方形 7"/>
          <p:cNvSpPr/>
          <p:nvPr/>
        </p:nvSpPr>
        <p:spPr>
          <a:xfrm>
            <a:off x="6607534" y="2054820"/>
            <a:ext cx="5298520" cy="2470045"/>
          </a:xfrm>
          <a:prstGeom prst="rect">
            <a:avLst/>
          </a:prstGeom>
        </p:spPr>
        <p:txBody>
          <a:bodyPr/>
          <a:lstStyle/>
          <a:p>
            <a:pPr lvl="0">
              <a:spcBef>
                <a:spcPts val="600"/>
              </a:spcBef>
              <a:defRPr/>
            </a:pPr>
            <a:r>
              <a:rPr lang="ja-JP" altLang="en-US" sz="1050" dirty="0">
                <a:solidFill>
                  <a:prstClr val="black"/>
                </a:solidFill>
                <a:latin typeface="Meiryo UI" pitchFamily="50" charset="-128"/>
                <a:ea typeface="Meiryo UI" pitchFamily="50" charset="-128"/>
                <a:cs typeface="Meiryo UI" pitchFamily="50" charset="-128"/>
              </a:rPr>
              <a:t>「</a:t>
            </a:r>
            <a:r>
              <a:rPr lang="en-US" altLang="ja-JP" sz="1050" dirty="0">
                <a:solidFill>
                  <a:prstClr val="black"/>
                </a:solidFill>
                <a:latin typeface="Meiryo UI" pitchFamily="50" charset="-128"/>
                <a:ea typeface="Meiryo UI" pitchFamily="50" charset="-128"/>
                <a:cs typeface="Meiryo UI" pitchFamily="50" charset="-128"/>
              </a:rPr>
              <a:t>MCPC award</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2026 (</a:t>
            </a:r>
            <a:r>
              <a:rPr lang="ja-JP" altLang="en-US" sz="1050" dirty="0">
                <a:solidFill>
                  <a:prstClr val="black"/>
                </a:solidFill>
                <a:latin typeface="Meiryo UI" pitchFamily="50" charset="-128"/>
                <a:ea typeface="Meiryo UI" pitchFamily="50" charset="-128"/>
                <a:cs typeface="Meiryo UI" pitchFamily="50" charset="-128"/>
              </a:rPr>
              <a:t>ユーザー部門</a:t>
            </a:r>
            <a:r>
              <a:rPr lang="en-US" altLang="ja-JP" sz="1050" dirty="0">
                <a:solidFill>
                  <a:prstClr val="black"/>
                </a:solidFill>
                <a:latin typeface="Meiryo UI" pitchFamily="50" charset="-128"/>
                <a:ea typeface="Meiryo UI" pitchFamily="50" charset="-128"/>
                <a:cs typeface="Meiryo UI" pitchFamily="50" charset="-128"/>
              </a:rPr>
              <a:t>)</a:t>
            </a:r>
            <a:r>
              <a:rPr lang="ja-JP" altLang="en-US" sz="1050" dirty="0">
                <a:solidFill>
                  <a:prstClr val="black"/>
                </a:solidFill>
                <a:latin typeface="Meiryo UI" pitchFamily="50" charset="-128"/>
                <a:ea typeface="Meiryo UI" pitchFamily="50" charset="-128"/>
                <a:cs typeface="Meiryo UI" pitchFamily="50" charset="-128"/>
              </a:rPr>
              <a:t>」では、主として以下の観点から総合的に審査します。</a:t>
            </a:r>
          </a:p>
          <a:p>
            <a:pPr marL="177800" indent="-177800">
              <a:spcBef>
                <a:spcPts val="600"/>
              </a:spcBef>
              <a:buFont typeface="+mj-lt"/>
              <a:buAutoNum type="arabicPeriod"/>
              <a:defRPr/>
            </a:pPr>
            <a:r>
              <a:rPr lang="en-US" altLang="ja-JP" sz="1050" b="1" dirty="0">
                <a:solidFill>
                  <a:prstClr val="black"/>
                </a:solidFill>
                <a:latin typeface="Meiryo UI" pitchFamily="50" charset="-128"/>
                <a:ea typeface="Meiryo UI" pitchFamily="50" charset="-128"/>
                <a:cs typeface="Meiryo UI" pitchFamily="50" charset="-128"/>
              </a:rPr>
              <a:t>【</a:t>
            </a:r>
            <a:r>
              <a:rPr lang="ja-JP" altLang="en-US" sz="1050" b="1" dirty="0">
                <a:solidFill>
                  <a:prstClr val="black"/>
                </a:solidFill>
                <a:latin typeface="Meiryo UI" pitchFamily="50" charset="-128"/>
                <a:ea typeface="Meiryo UI" pitchFamily="50" charset="-128"/>
                <a:cs typeface="Meiryo UI" pitchFamily="50" charset="-128"/>
              </a:rPr>
              <a:t>技術</a:t>
            </a:r>
            <a:r>
              <a:rPr lang="en-US" altLang="ja-JP" sz="1050" b="1" dirty="0">
                <a:solidFill>
                  <a:prstClr val="black"/>
                </a:solidFill>
                <a:latin typeface="Meiryo UI" pitchFamily="50" charset="-128"/>
                <a:ea typeface="Meiryo UI" pitchFamily="50" charset="-128"/>
                <a:cs typeface="Meiryo UI" pitchFamily="50" charset="-128"/>
              </a:rPr>
              <a:t>】</a:t>
            </a:r>
            <a:br>
              <a:rPr lang="en-US" altLang="ja-JP" sz="1050" dirty="0">
                <a:solidFill>
                  <a:prstClr val="black"/>
                </a:solidFill>
                <a:latin typeface="Meiryo UI" pitchFamily="50" charset="-128"/>
                <a:ea typeface="Meiryo UI" pitchFamily="50" charset="-128"/>
                <a:cs typeface="Meiryo UI" pitchFamily="50" charset="-128"/>
              </a:rPr>
            </a:br>
            <a:r>
              <a:rPr lang="ja-JP" altLang="en-US" sz="1050" dirty="0">
                <a:solidFill>
                  <a:prstClr val="black"/>
                </a:solidFill>
                <a:latin typeface="Meiryo UI" pitchFamily="50" charset="-128"/>
                <a:ea typeface="Meiryo UI" pitchFamily="50" charset="-128"/>
                <a:cs typeface="Meiryo UI" pitchFamily="50" charset="-128"/>
              </a:rPr>
              <a:t>最先端技術へのチャレンジ・先進性、または、独創的な工夫</a:t>
            </a:r>
            <a:br>
              <a:rPr lang="en-US" altLang="ja-JP" sz="1050" dirty="0">
                <a:solidFill>
                  <a:prstClr val="black"/>
                </a:solidFill>
                <a:latin typeface="Meiryo UI" pitchFamily="50" charset="-128"/>
                <a:ea typeface="Meiryo UI" pitchFamily="50" charset="-128"/>
                <a:cs typeface="Meiryo UI" pitchFamily="50" charset="-128"/>
              </a:rPr>
            </a:br>
            <a:r>
              <a:rPr lang="ja-JP" altLang="en-US" sz="1050" dirty="0">
                <a:latin typeface="Meiryo UI" pitchFamily="50" charset="-128"/>
                <a:ea typeface="Meiryo UI" pitchFamily="50" charset="-128"/>
                <a:cs typeface="Meiryo UI" pitchFamily="50" charset="-128"/>
              </a:rPr>
              <a:t>既存技術の活用、組合せによる新たな価値の創出</a:t>
            </a:r>
            <a:endParaRPr lang="en-US" altLang="ja-JP" sz="1050" dirty="0">
              <a:latin typeface="Meiryo UI" pitchFamily="50" charset="-128"/>
              <a:ea typeface="Meiryo UI" pitchFamily="50" charset="-128"/>
              <a:cs typeface="Meiryo UI" pitchFamily="50" charset="-128"/>
            </a:endParaRPr>
          </a:p>
          <a:p>
            <a:pPr marL="177800" indent="-177800">
              <a:spcBef>
                <a:spcPts val="600"/>
              </a:spcBef>
              <a:buFont typeface="+mj-lt"/>
              <a:buAutoNum type="arabicPeriod"/>
              <a:defRPr/>
            </a:pPr>
            <a:r>
              <a:rPr lang="en-US" altLang="ja-JP" sz="1050" b="1" dirty="0">
                <a:solidFill>
                  <a:prstClr val="black"/>
                </a:solidFill>
                <a:latin typeface="Meiryo UI" pitchFamily="50" charset="-128"/>
                <a:ea typeface="Meiryo UI" pitchFamily="50" charset="-128"/>
                <a:cs typeface="Meiryo UI" pitchFamily="50" charset="-128"/>
              </a:rPr>
              <a:t>【</a:t>
            </a:r>
            <a:r>
              <a:rPr lang="ja-JP" altLang="en-US" sz="1050" b="1" dirty="0">
                <a:solidFill>
                  <a:prstClr val="black"/>
                </a:solidFill>
                <a:latin typeface="Meiryo UI" pitchFamily="50" charset="-128"/>
                <a:ea typeface="Meiryo UI" pitchFamily="50" charset="-128"/>
                <a:cs typeface="Meiryo UI" pitchFamily="50" charset="-128"/>
              </a:rPr>
              <a:t>提供価値</a:t>
            </a:r>
            <a:r>
              <a:rPr lang="en-US" altLang="ja-JP" sz="1050" b="1" dirty="0">
                <a:solidFill>
                  <a:prstClr val="black"/>
                </a:solidFill>
                <a:latin typeface="Meiryo UI" pitchFamily="50" charset="-128"/>
                <a:ea typeface="Meiryo UI" pitchFamily="50" charset="-128"/>
                <a:cs typeface="Meiryo UI" pitchFamily="50" charset="-128"/>
              </a:rPr>
              <a:t>】</a:t>
            </a:r>
            <a:br>
              <a:rPr lang="en-US" altLang="ja-JP" sz="1050" dirty="0">
                <a:solidFill>
                  <a:prstClr val="black"/>
                </a:solidFill>
                <a:latin typeface="Meiryo UI" pitchFamily="50" charset="-128"/>
                <a:ea typeface="Meiryo UI" pitchFamily="50" charset="-128"/>
                <a:cs typeface="Meiryo UI" pitchFamily="50" charset="-128"/>
              </a:rPr>
            </a:br>
            <a:r>
              <a:rPr lang="ja-JP" altLang="en-US" sz="1050" dirty="0">
                <a:solidFill>
                  <a:prstClr val="black"/>
                </a:solidFill>
                <a:latin typeface="Meiryo UI" pitchFamily="50" charset="-128"/>
                <a:ea typeface="Meiryo UI" pitchFamily="50" charset="-128"/>
                <a:cs typeface="Meiryo UI" pitchFamily="50" charset="-128"/>
              </a:rPr>
              <a:t>モバイルシステムが実現した新しいエクスペリエンスや価値など</a:t>
            </a:r>
            <a:br>
              <a:rPr lang="en-US" altLang="ja-JP" sz="1050" dirty="0">
                <a:solidFill>
                  <a:prstClr val="black"/>
                </a:solidFill>
                <a:latin typeface="Meiryo UI" pitchFamily="50" charset="-128"/>
                <a:ea typeface="Meiryo UI" pitchFamily="50" charset="-128"/>
                <a:cs typeface="Meiryo UI" pitchFamily="50" charset="-128"/>
              </a:rPr>
            </a:br>
            <a:r>
              <a:rPr lang="ja-JP" altLang="en-US" sz="1050" dirty="0">
                <a:solidFill>
                  <a:prstClr val="black"/>
                </a:solidFill>
                <a:latin typeface="Meiryo UI" pitchFamily="50" charset="-128"/>
                <a:ea typeface="Meiryo UI" pitchFamily="50" charset="-128"/>
                <a:cs typeface="Meiryo UI" pitchFamily="50" charset="-128"/>
              </a:rPr>
              <a:t>それがどのように人々の「暮らし」をかえた（かえる）か、あるいは、</a:t>
            </a:r>
            <a:br>
              <a:rPr lang="en-US" altLang="ja-JP" sz="1050" dirty="0">
                <a:solidFill>
                  <a:prstClr val="black"/>
                </a:solidFill>
                <a:latin typeface="Meiryo UI" pitchFamily="50" charset="-128"/>
                <a:ea typeface="Meiryo UI" pitchFamily="50" charset="-128"/>
                <a:cs typeface="Meiryo UI" pitchFamily="50" charset="-128"/>
              </a:rPr>
            </a:br>
            <a:r>
              <a:rPr lang="ja-JP" altLang="en-US" sz="1050" dirty="0">
                <a:solidFill>
                  <a:prstClr val="black"/>
                </a:solidFill>
                <a:latin typeface="Meiryo UI" pitchFamily="50" charset="-128"/>
                <a:ea typeface="Meiryo UI" pitchFamily="50" charset="-128"/>
                <a:cs typeface="Meiryo UI" pitchFamily="50" charset="-128"/>
              </a:rPr>
              <a:t>それがどのように会社の「シゴト」をかえた（かえる）か</a:t>
            </a:r>
          </a:p>
          <a:p>
            <a:pPr marL="177800" indent="-177800">
              <a:spcBef>
                <a:spcPts val="600"/>
              </a:spcBef>
              <a:buFont typeface="+mj-lt"/>
              <a:buAutoNum type="arabicPeriod"/>
              <a:defRPr/>
            </a:pPr>
            <a:r>
              <a:rPr lang="en-US" altLang="ja-JP" sz="1050" b="1" dirty="0">
                <a:solidFill>
                  <a:prstClr val="black"/>
                </a:solidFill>
                <a:latin typeface="Meiryo UI" pitchFamily="50" charset="-128"/>
                <a:ea typeface="Meiryo UI" pitchFamily="50" charset="-128"/>
                <a:cs typeface="Meiryo UI" pitchFamily="50" charset="-128"/>
              </a:rPr>
              <a:t>【</a:t>
            </a:r>
            <a:r>
              <a:rPr lang="ja-JP" altLang="en-US" sz="1050" b="1" dirty="0">
                <a:solidFill>
                  <a:prstClr val="black"/>
                </a:solidFill>
                <a:latin typeface="Meiryo UI" pitchFamily="50" charset="-128"/>
                <a:ea typeface="Meiryo UI" pitchFamily="50" charset="-128"/>
                <a:cs typeface="Meiryo UI" pitchFamily="50" charset="-128"/>
              </a:rPr>
              <a:t>事業性</a:t>
            </a:r>
            <a:r>
              <a:rPr lang="en-US" altLang="ja-JP" sz="1050" b="1" dirty="0">
                <a:solidFill>
                  <a:prstClr val="black"/>
                </a:solidFill>
                <a:latin typeface="Meiryo UI" pitchFamily="50" charset="-128"/>
                <a:ea typeface="Meiryo UI" pitchFamily="50" charset="-128"/>
                <a:cs typeface="Meiryo UI" pitchFamily="50" charset="-128"/>
              </a:rPr>
              <a:t>】</a:t>
            </a:r>
            <a:br>
              <a:rPr lang="en-US" altLang="ja-JP" sz="1050" dirty="0">
                <a:solidFill>
                  <a:prstClr val="black"/>
                </a:solidFill>
                <a:latin typeface="Meiryo UI" pitchFamily="50" charset="-128"/>
                <a:ea typeface="Meiryo UI" pitchFamily="50" charset="-128"/>
                <a:cs typeface="Meiryo UI" pitchFamily="50" charset="-128"/>
              </a:rPr>
            </a:br>
            <a:r>
              <a:rPr lang="ja-JP" altLang="en-US" sz="1050" dirty="0">
                <a:solidFill>
                  <a:prstClr val="black"/>
                </a:solidFill>
                <a:latin typeface="Meiryo UI" pitchFamily="50" charset="-128"/>
                <a:ea typeface="Meiryo UI" pitchFamily="50" charset="-128"/>
                <a:cs typeface="Meiryo UI" pitchFamily="50" charset="-128"/>
              </a:rPr>
              <a:t>応募システムの導入効果（</a:t>
            </a:r>
            <a:r>
              <a:rPr lang="ja-JP" altLang="en-US" sz="1050" dirty="0">
                <a:latin typeface="Meiryo UI" pitchFamily="50" charset="-128"/>
                <a:ea typeface="Meiryo UI" pitchFamily="50" charset="-128"/>
                <a:cs typeface="Meiryo UI" pitchFamily="50" charset="-128"/>
              </a:rPr>
              <a:t>定量的効果・定性的効果）</a:t>
            </a:r>
            <a:endParaRPr lang="en-US" altLang="ja-JP" sz="1050" dirty="0">
              <a:latin typeface="Meiryo UI" pitchFamily="50" charset="-128"/>
              <a:ea typeface="Meiryo UI" pitchFamily="50" charset="-128"/>
              <a:cs typeface="Meiryo UI" pitchFamily="50" charset="-128"/>
            </a:endParaRPr>
          </a:p>
          <a:p>
            <a:pPr marL="177800" lvl="0" indent="-177800">
              <a:spcBef>
                <a:spcPts val="600"/>
              </a:spcBef>
              <a:buFont typeface="+mj-lt"/>
              <a:buAutoNum type="arabicPeriod"/>
              <a:defRPr/>
            </a:pPr>
            <a:r>
              <a:rPr lang="en-US" altLang="ja-JP" sz="1050" b="1" dirty="0">
                <a:solidFill>
                  <a:prstClr val="black"/>
                </a:solidFill>
                <a:latin typeface="Meiryo UI" pitchFamily="50" charset="-128"/>
                <a:ea typeface="Meiryo UI" pitchFamily="50" charset="-128"/>
                <a:cs typeface="Meiryo UI" pitchFamily="50" charset="-128"/>
              </a:rPr>
              <a:t>【</a:t>
            </a:r>
            <a:r>
              <a:rPr lang="ja-JP" altLang="en-US" sz="1050" b="1" dirty="0">
                <a:solidFill>
                  <a:prstClr val="black"/>
                </a:solidFill>
                <a:latin typeface="Meiryo UI" pitchFamily="50" charset="-128"/>
                <a:ea typeface="Meiryo UI" pitchFamily="50" charset="-128"/>
                <a:cs typeface="Meiryo UI" pitchFamily="50" charset="-128"/>
              </a:rPr>
              <a:t>ユーザーの評価</a:t>
            </a:r>
            <a:r>
              <a:rPr lang="en-US" altLang="ja-JP" sz="1050" b="1" dirty="0">
                <a:solidFill>
                  <a:prstClr val="black"/>
                </a:solidFill>
                <a:latin typeface="Meiryo UI" pitchFamily="50" charset="-128"/>
                <a:ea typeface="Meiryo UI" pitchFamily="50" charset="-128"/>
                <a:cs typeface="Meiryo UI" pitchFamily="50" charset="-128"/>
              </a:rPr>
              <a:t>】</a:t>
            </a:r>
            <a:br>
              <a:rPr lang="en-US" altLang="ja-JP" sz="1050" dirty="0">
                <a:solidFill>
                  <a:prstClr val="black"/>
                </a:solidFill>
                <a:latin typeface="Meiryo UI" pitchFamily="50" charset="-128"/>
                <a:ea typeface="Meiryo UI" pitchFamily="50" charset="-128"/>
                <a:cs typeface="Meiryo UI" pitchFamily="50" charset="-128"/>
              </a:rPr>
            </a:br>
            <a:r>
              <a:rPr lang="ja-JP" altLang="en-US" sz="1050" dirty="0">
                <a:solidFill>
                  <a:prstClr val="black"/>
                </a:solidFill>
                <a:latin typeface="Meiryo UI" pitchFamily="50" charset="-128"/>
                <a:ea typeface="Meiryo UI" pitchFamily="50" charset="-128"/>
                <a:cs typeface="Meiryo UI" pitchFamily="50" charset="-128"/>
              </a:rPr>
              <a:t>応募システムに対する利用者の評価</a:t>
            </a:r>
          </a:p>
        </p:txBody>
      </p:sp>
      <p:sp>
        <p:nvSpPr>
          <p:cNvPr id="7176" name="テキスト ボックス 8"/>
          <p:cNvSpPr>
            <a:spLocks noChangeArrowheads="1"/>
          </p:cNvSpPr>
          <p:nvPr/>
        </p:nvSpPr>
        <p:spPr bwMode="auto">
          <a:xfrm>
            <a:off x="2140296" y="2909384"/>
            <a:ext cx="2160587" cy="368300"/>
          </a:xfrm>
          <a:prstGeom prst="flowChartAlternateProcess">
            <a:avLst/>
          </a:prstGeom>
          <a:solidFill>
            <a:srgbClr val="92D050"/>
          </a:solidFill>
          <a:ln>
            <a:noFill/>
          </a:ln>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dirty="0"/>
              <a:t>応募方法</a:t>
            </a:r>
          </a:p>
        </p:txBody>
      </p:sp>
      <p:sp>
        <p:nvSpPr>
          <p:cNvPr id="11" name="正方形/長方形 10"/>
          <p:cNvSpPr/>
          <p:nvPr/>
        </p:nvSpPr>
        <p:spPr>
          <a:xfrm>
            <a:off x="506860" y="3277684"/>
            <a:ext cx="5798523" cy="1778016"/>
          </a:xfrm>
          <a:prstGeom prst="rect">
            <a:avLst/>
          </a:prstGeom>
        </p:spPr>
        <p:txBody>
          <a:bodyPr wrap="square">
            <a:noAutofit/>
          </a:bodyPr>
          <a:lstStyle/>
          <a:p>
            <a:pPr>
              <a:spcBef>
                <a:spcPts val="600"/>
              </a:spcBef>
              <a:defRPr/>
            </a:pPr>
            <a:r>
              <a:rPr lang="ja-JP" altLang="en-US" sz="1050" dirty="0">
                <a:latin typeface="Meiryo UI" pitchFamily="50" charset="-128"/>
                <a:ea typeface="Meiryo UI" pitchFamily="50" charset="-128"/>
                <a:cs typeface="Meiryo UI" pitchFamily="50" charset="-128"/>
              </a:rPr>
              <a:t>審査基準（右記）をご理解の上「</a:t>
            </a:r>
            <a:r>
              <a:rPr lang="en-US" altLang="ja-JP" sz="1050" dirty="0">
                <a:latin typeface="Meiryo UI" pitchFamily="50" charset="-128"/>
                <a:ea typeface="Meiryo UI" pitchFamily="50" charset="-128"/>
                <a:cs typeface="Meiryo UI" pitchFamily="50" charset="-128"/>
              </a:rPr>
              <a:t>MCPC award</a:t>
            </a:r>
            <a:r>
              <a:rPr lang="ja-JP" altLang="en-US" sz="1050" dirty="0">
                <a:latin typeface="Meiryo UI" pitchFamily="50" charset="-128"/>
                <a:ea typeface="Meiryo UI" pitchFamily="50" charset="-128"/>
                <a:cs typeface="Meiryo UI" pitchFamily="50" charset="-128"/>
              </a:rPr>
              <a:t>（ユーザー部門）エントリーシート」（スライド４以降）の各項目に漏れなく記入し、 </a:t>
            </a:r>
            <a:r>
              <a:rPr lang="en-US" altLang="ja-JP" sz="1050" dirty="0">
                <a:latin typeface="Meiryo UI" pitchFamily="50" charset="-128"/>
                <a:ea typeface="Meiryo UI" pitchFamily="50" charset="-128"/>
                <a:cs typeface="Meiryo UI" pitchFamily="50" charset="-128"/>
              </a:rPr>
              <a:t>PDF</a:t>
            </a:r>
            <a:r>
              <a:rPr lang="ja-JP" altLang="en-US" sz="1050" dirty="0">
                <a:latin typeface="Meiryo UI" pitchFamily="50" charset="-128"/>
                <a:ea typeface="Meiryo UI" pitchFamily="50" charset="-128"/>
                <a:cs typeface="Meiryo UI" pitchFamily="50" charset="-128"/>
              </a:rPr>
              <a:t>化せず</a:t>
            </a:r>
            <a:r>
              <a:rPr lang="en-US" altLang="ja-JP" sz="1050" dirty="0" err="1">
                <a:solidFill>
                  <a:srgbClr val="FF0000"/>
                </a:solidFill>
                <a:latin typeface="Meiryo UI" pitchFamily="50" charset="-128"/>
                <a:ea typeface="Meiryo UI" pitchFamily="50" charset="-128"/>
                <a:cs typeface="Meiryo UI" pitchFamily="50" charset="-128"/>
              </a:rPr>
              <a:t>Powerpoint</a:t>
            </a:r>
            <a:r>
              <a:rPr lang="ja-JP" altLang="en-US" sz="1050" dirty="0">
                <a:solidFill>
                  <a:srgbClr val="FF0000"/>
                </a:solidFill>
                <a:latin typeface="Meiryo UI" pitchFamily="50" charset="-128"/>
                <a:ea typeface="Meiryo UI" pitchFamily="50" charset="-128"/>
                <a:cs typeface="Meiryo UI" pitchFamily="50" charset="-128"/>
              </a:rPr>
              <a:t>形式</a:t>
            </a:r>
            <a:r>
              <a:rPr lang="ja-JP" altLang="en-US" sz="1050" dirty="0">
                <a:latin typeface="Meiryo UI" pitchFamily="50" charset="-128"/>
                <a:ea typeface="Meiryo UI" pitchFamily="50" charset="-128"/>
                <a:cs typeface="Meiryo UI" pitchFamily="50" charset="-128"/>
              </a:rPr>
              <a:t>で</a:t>
            </a:r>
            <a:r>
              <a:rPr lang="en-US" altLang="ja-JP" sz="1050" dirty="0">
                <a:latin typeface="Meiryo UI" pitchFamily="50" charset="-128"/>
                <a:ea typeface="Meiryo UI" pitchFamily="50" charset="-128"/>
                <a:cs typeface="Meiryo UI" pitchFamily="50" charset="-128"/>
              </a:rPr>
              <a:t>E-mail</a:t>
            </a:r>
            <a:r>
              <a:rPr lang="ja-JP" altLang="en-US" sz="1050" dirty="0">
                <a:latin typeface="Meiryo UI" pitchFamily="50" charset="-128"/>
                <a:ea typeface="Meiryo UI" pitchFamily="50" charset="-128"/>
                <a:cs typeface="Meiryo UI" pitchFamily="50" charset="-128"/>
              </a:rPr>
              <a:t>によりご提出下さい。またエントリーシート以外の情報は審査対象になりません。</a:t>
            </a:r>
            <a:br>
              <a:rPr lang="en-US" altLang="ja-JP" sz="1050" dirty="0">
                <a:latin typeface="Meiryo UI" pitchFamily="50" charset="-128"/>
                <a:ea typeface="Meiryo UI" pitchFamily="50" charset="-128"/>
                <a:cs typeface="Meiryo UI" pitchFamily="50" charset="-128"/>
              </a:rPr>
            </a:br>
            <a:r>
              <a:rPr lang="ja-JP" altLang="en-US" sz="1050" dirty="0">
                <a:latin typeface="Meiryo UI" pitchFamily="50" charset="-128"/>
                <a:ea typeface="Meiryo UI" pitchFamily="50" charset="-128"/>
                <a:cs typeface="Meiryo UI" pitchFamily="50" charset="-128"/>
              </a:rPr>
              <a:t>応募資料は返却いたしません。</a:t>
            </a:r>
            <a:endParaRPr lang="en-US" altLang="ja-JP" sz="1050" dirty="0">
              <a:latin typeface="Meiryo UI" pitchFamily="50" charset="-128"/>
              <a:ea typeface="Meiryo UI" pitchFamily="50" charset="-128"/>
              <a:cs typeface="Meiryo UI" pitchFamily="50" charset="-128"/>
            </a:endParaRPr>
          </a:p>
          <a:p>
            <a:pPr marL="627063" indent="-627063">
              <a:spcBef>
                <a:spcPts val="600"/>
              </a:spcBef>
              <a:defRPr/>
            </a:pPr>
            <a:r>
              <a:rPr lang="ja-JP" altLang="en-US" sz="1050" dirty="0">
                <a:latin typeface="Meiryo UI" pitchFamily="50" charset="-128"/>
                <a:ea typeface="Meiryo UI" pitchFamily="50" charset="-128"/>
                <a:cs typeface="Meiryo UI" pitchFamily="50" charset="-128"/>
              </a:rPr>
              <a:t>提出先</a:t>
            </a:r>
            <a:r>
              <a:rPr lang="en-US" altLang="ja-JP" sz="1050" dirty="0">
                <a:latin typeface="Meiryo UI" pitchFamily="50" charset="-128"/>
                <a:ea typeface="Meiryo UI" pitchFamily="50" charset="-128"/>
                <a:cs typeface="Meiryo UI" pitchFamily="50" charset="-128"/>
              </a:rPr>
              <a:t>	</a:t>
            </a:r>
            <a:r>
              <a:rPr lang="ja-JP" altLang="en-US" sz="1050" dirty="0">
                <a:latin typeface="Meiryo UI" pitchFamily="50" charset="-128"/>
                <a:ea typeface="Meiryo UI" pitchFamily="50" charset="-128"/>
                <a:cs typeface="Meiryo UI" pitchFamily="50" charset="-128"/>
              </a:rPr>
              <a:t>モバイルコンピューティング推進コンソーシアム（</a:t>
            </a:r>
            <a:r>
              <a:rPr lang="en-US" altLang="ja-JP" sz="1050" dirty="0">
                <a:latin typeface="Meiryo UI" pitchFamily="50" charset="-128"/>
                <a:ea typeface="Meiryo UI" pitchFamily="50" charset="-128"/>
                <a:cs typeface="Meiryo UI" pitchFamily="50" charset="-128"/>
              </a:rPr>
              <a:t>MCPC</a:t>
            </a:r>
            <a:r>
              <a:rPr lang="ja-JP" altLang="en-US" sz="1050" dirty="0">
                <a:latin typeface="Meiryo UI" pitchFamily="50" charset="-128"/>
                <a:ea typeface="Meiryo UI" pitchFamily="50" charset="-128"/>
                <a:cs typeface="Meiryo UI" pitchFamily="50" charset="-128"/>
              </a:rPr>
              <a:t>）事務局</a:t>
            </a:r>
            <a:br>
              <a:rPr lang="en-US" altLang="ja-JP" sz="1050" dirty="0">
                <a:latin typeface="Meiryo UI" pitchFamily="50" charset="-128"/>
                <a:ea typeface="Meiryo UI" pitchFamily="50" charset="-128"/>
                <a:cs typeface="Meiryo UI" pitchFamily="50" charset="-128"/>
              </a:rPr>
            </a:b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105-0011 </a:t>
            </a:r>
            <a:r>
              <a:rPr lang="ja-JP" altLang="en-US" sz="1050" dirty="0">
                <a:latin typeface="Meiryo UI" pitchFamily="50" charset="-128"/>
                <a:ea typeface="Meiryo UI" pitchFamily="50" charset="-128"/>
                <a:cs typeface="Meiryo UI" pitchFamily="50" charset="-128"/>
              </a:rPr>
              <a:t>東京都港区芝公園</a:t>
            </a:r>
            <a:r>
              <a:rPr lang="en-US" altLang="ja-JP" sz="1050" dirty="0">
                <a:latin typeface="Meiryo UI" pitchFamily="50" charset="-128"/>
                <a:ea typeface="Meiryo UI" pitchFamily="50" charset="-128"/>
                <a:cs typeface="Meiryo UI" pitchFamily="50" charset="-128"/>
              </a:rPr>
              <a:t>3-5-12</a:t>
            </a:r>
            <a:r>
              <a:rPr lang="ja-JP" altLang="en-US" sz="1050" dirty="0">
                <a:latin typeface="Meiryo UI" pitchFamily="50" charset="-128"/>
                <a:ea typeface="Meiryo UI" pitchFamily="50" charset="-128"/>
                <a:cs typeface="Meiryo UI" pitchFamily="50" charset="-128"/>
              </a:rPr>
              <a:t>　長谷川グリーンビル</a:t>
            </a:r>
            <a:r>
              <a:rPr lang="en-US" altLang="ja-JP" sz="1050" dirty="0">
                <a:latin typeface="Meiryo UI" pitchFamily="50" charset="-128"/>
                <a:ea typeface="Meiryo UI" pitchFamily="50" charset="-128"/>
                <a:cs typeface="Meiryo UI" pitchFamily="50" charset="-128"/>
              </a:rPr>
              <a:t>2F</a:t>
            </a:r>
            <a:endParaRPr lang="ja-JP" altLang="en-US" sz="1050" dirty="0">
              <a:latin typeface="Meiryo UI" pitchFamily="50" charset="-128"/>
              <a:ea typeface="Meiryo UI" pitchFamily="50" charset="-128"/>
              <a:cs typeface="Meiryo UI" pitchFamily="50" charset="-128"/>
            </a:endParaRPr>
          </a:p>
          <a:p>
            <a:pPr marL="627063" indent="-627063">
              <a:spcBef>
                <a:spcPts val="600"/>
              </a:spcBef>
              <a:defRPr/>
            </a:pPr>
            <a:r>
              <a:rPr lang="en-US" altLang="ja-JP" sz="1050" dirty="0">
                <a:latin typeface="Meiryo UI" pitchFamily="50" charset="-128"/>
                <a:ea typeface="Meiryo UI" pitchFamily="50" charset="-128"/>
                <a:cs typeface="Meiryo UI" pitchFamily="50" charset="-128"/>
              </a:rPr>
              <a:t>	</a:t>
            </a:r>
            <a:r>
              <a:rPr lang="ja-JP" altLang="en-US" sz="1050" dirty="0">
                <a:latin typeface="Meiryo UI" pitchFamily="50" charset="-128"/>
                <a:ea typeface="Meiryo UI" pitchFamily="50" charset="-128"/>
                <a:cs typeface="Meiryo UI" pitchFamily="50" charset="-128"/>
              </a:rPr>
              <a:t>（電話）</a:t>
            </a:r>
            <a:r>
              <a:rPr lang="en-US" altLang="ja-JP" sz="1050" dirty="0">
                <a:latin typeface="Meiryo UI" pitchFamily="50" charset="-128"/>
                <a:ea typeface="Meiryo UI" pitchFamily="50" charset="-128"/>
                <a:cs typeface="Meiryo UI" pitchFamily="50" charset="-128"/>
              </a:rPr>
              <a:t>03-5401-1935</a:t>
            </a: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FAX</a:t>
            </a: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03-5401-1937</a:t>
            </a:r>
            <a:br>
              <a:rPr lang="en-US" altLang="ja-JP" sz="1050" dirty="0">
                <a:latin typeface="Meiryo UI" pitchFamily="50" charset="-128"/>
                <a:ea typeface="Meiryo UI" pitchFamily="50" charset="-128"/>
                <a:cs typeface="Meiryo UI" pitchFamily="50" charset="-128"/>
              </a:rPr>
            </a:b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E-mail</a:t>
            </a:r>
            <a:r>
              <a:rPr lang="ja-JP" altLang="en-US" sz="1050" dirty="0">
                <a:latin typeface="Meiryo UI" pitchFamily="50" charset="-128"/>
                <a:ea typeface="Meiryo UI" pitchFamily="50" charset="-128"/>
                <a:cs typeface="Meiryo UI" pitchFamily="50" charset="-128"/>
              </a:rPr>
              <a:t>）</a:t>
            </a:r>
            <a:r>
              <a:rPr lang="en-US" altLang="ja-JP" sz="1050" dirty="0">
                <a:latin typeface="Meiryo UI" pitchFamily="50" charset="-128"/>
                <a:ea typeface="Meiryo UI" pitchFamily="50" charset="-128"/>
                <a:cs typeface="Meiryo UI" pitchFamily="50" charset="-128"/>
              </a:rPr>
              <a:t>award@mcpc-jp.org</a:t>
            </a:r>
          </a:p>
          <a:p>
            <a:pPr marL="627063" indent="-627063">
              <a:spcBef>
                <a:spcPts val="600"/>
              </a:spcBef>
              <a:defRPr/>
            </a:pPr>
            <a:r>
              <a:rPr lang="ja-JP" altLang="en-US" sz="1050" dirty="0">
                <a:latin typeface="Meiryo UI" pitchFamily="50" charset="-128"/>
                <a:ea typeface="Meiryo UI" pitchFamily="50" charset="-128"/>
                <a:cs typeface="Meiryo UI" pitchFamily="50" charset="-128"/>
              </a:rPr>
              <a:t>締め切り	</a:t>
            </a:r>
            <a:r>
              <a:rPr lang="en-US" altLang="ja-JP" sz="1050" b="1" dirty="0">
                <a:solidFill>
                  <a:srgbClr val="FF0000"/>
                </a:solidFill>
                <a:latin typeface="Meiryo UI" pitchFamily="50" charset="-128"/>
                <a:ea typeface="Meiryo UI" pitchFamily="50" charset="-128"/>
                <a:cs typeface="Meiryo UI" pitchFamily="50" charset="-128"/>
              </a:rPr>
              <a:t>2026</a:t>
            </a:r>
            <a:r>
              <a:rPr lang="ja-JP" altLang="en-US" sz="1050" b="1" dirty="0">
                <a:solidFill>
                  <a:srgbClr val="FF0000"/>
                </a:solidFill>
                <a:latin typeface="Meiryo UI" pitchFamily="50" charset="-128"/>
                <a:ea typeface="Meiryo UI" pitchFamily="50" charset="-128"/>
                <a:cs typeface="Meiryo UI" pitchFamily="50" charset="-128"/>
              </a:rPr>
              <a:t>年</a:t>
            </a:r>
            <a:r>
              <a:rPr lang="en-US" altLang="ja-JP" sz="1050" b="1" dirty="0">
                <a:solidFill>
                  <a:srgbClr val="FF0000"/>
                </a:solidFill>
                <a:latin typeface="Meiryo UI" pitchFamily="50" charset="-128"/>
                <a:ea typeface="Meiryo UI" pitchFamily="50" charset="-128"/>
                <a:cs typeface="Meiryo UI" pitchFamily="50" charset="-128"/>
              </a:rPr>
              <a:t>8</a:t>
            </a:r>
            <a:r>
              <a:rPr lang="ja-JP" altLang="en-US" sz="1050" b="1" dirty="0">
                <a:solidFill>
                  <a:srgbClr val="FF0000"/>
                </a:solidFill>
                <a:latin typeface="Meiryo UI" pitchFamily="50" charset="-128"/>
                <a:ea typeface="Meiryo UI" pitchFamily="50" charset="-128"/>
                <a:cs typeface="Meiryo UI" pitchFamily="50" charset="-128"/>
              </a:rPr>
              <a:t>月</a:t>
            </a:r>
            <a:r>
              <a:rPr lang="en-US" altLang="ja-JP" sz="1050" b="1" dirty="0">
                <a:solidFill>
                  <a:srgbClr val="FF0000"/>
                </a:solidFill>
                <a:latin typeface="Meiryo UI" pitchFamily="50" charset="-128"/>
                <a:ea typeface="Meiryo UI" pitchFamily="50" charset="-128"/>
                <a:cs typeface="Meiryo UI" pitchFamily="50" charset="-128"/>
              </a:rPr>
              <a:t>31</a:t>
            </a:r>
            <a:r>
              <a:rPr lang="ja-JP" altLang="en-US" sz="1050" b="1" dirty="0">
                <a:solidFill>
                  <a:srgbClr val="FF0000"/>
                </a:solidFill>
                <a:latin typeface="Meiryo UI" pitchFamily="50" charset="-128"/>
                <a:ea typeface="Meiryo UI" pitchFamily="50" charset="-128"/>
                <a:cs typeface="Meiryo UI" pitchFamily="50" charset="-128"/>
              </a:rPr>
              <a:t>日（月）必着</a:t>
            </a:r>
            <a:endParaRPr lang="en-US" altLang="ja-JP" sz="1050" b="1" dirty="0">
              <a:solidFill>
                <a:srgbClr val="FF0000"/>
              </a:solidFill>
              <a:latin typeface="Meiryo UI" pitchFamily="50" charset="-128"/>
              <a:ea typeface="Meiryo UI" pitchFamily="50" charset="-128"/>
              <a:cs typeface="Meiryo UI" pitchFamily="50" charset="-128"/>
            </a:endParaRPr>
          </a:p>
        </p:txBody>
      </p:sp>
      <p:sp>
        <p:nvSpPr>
          <p:cNvPr id="12" name="正方形/長方形 11"/>
          <p:cNvSpPr/>
          <p:nvPr/>
        </p:nvSpPr>
        <p:spPr>
          <a:xfrm>
            <a:off x="460008" y="5055700"/>
            <a:ext cx="5635991" cy="1437176"/>
          </a:xfrm>
          <a:prstGeom prst="rect">
            <a:avLst/>
          </a:prstGeom>
        </p:spPr>
        <p:txBody>
          <a:bodyPr/>
          <a:lstStyle/>
          <a:p>
            <a:pPr>
              <a:spcBef>
                <a:spcPct val="20000"/>
              </a:spcBef>
              <a:defRPr/>
            </a:pPr>
            <a:r>
              <a:rPr lang="ja-JP" altLang="en-US" sz="1000" b="1" u="sng" dirty="0">
                <a:latin typeface="Meiryo UI" pitchFamily="50" charset="-128"/>
                <a:ea typeface="Meiryo UI" pitchFamily="50" charset="-128"/>
                <a:cs typeface="Meiryo UI" pitchFamily="50" charset="-128"/>
              </a:rPr>
              <a:t>応募に際してご承知頂きたいこと</a:t>
            </a:r>
            <a:endParaRPr lang="en-US" altLang="ja-JP" sz="1000" b="1" u="sng"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審査段階で、追加資料のご提出をお願いすることやヒアリングへのご協力をお願いする場合があります。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受賞者には</a:t>
            </a:r>
            <a:r>
              <a:rPr lang="en-US" altLang="ja-JP" sz="950" dirty="0">
                <a:latin typeface="Meiryo UI" pitchFamily="50" charset="-128"/>
                <a:ea typeface="Meiryo UI" pitchFamily="50" charset="-128"/>
                <a:cs typeface="Meiryo UI" pitchFamily="50" charset="-128"/>
              </a:rPr>
              <a:t>10</a:t>
            </a:r>
            <a:r>
              <a:rPr lang="ja-JP" altLang="en-US" sz="950" dirty="0">
                <a:latin typeface="Meiryo UI" pitchFamily="50" charset="-128"/>
                <a:ea typeface="Meiryo UI" pitchFamily="50" charset="-128"/>
                <a:cs typeface="Meiryo UI" pitchFamily="50" charset="-128"/>
              </a:rPr>
              <a:t>月上旬頃事務局よりご連絡します。 「テクノロジー賞」「ビジネス賞」「パブリック賞」</a:t>
            </a:r>
            <a:r>
              <a:rPr lang="zh-TW" altLang="en-US" sz="950" dirty="0">
                <a:latin typeface="Meiryo UI" pitchFamily="50" charset="-128"/>
                <a:ea typeface="Meiryo UI" pitchFamily="50" charset="-128"/>
                <a:cs typeface="Meiryo UI" pitchFamily="50" charset="-128"/>
              </a:rPr>
              <a:t>「</a:t>
            </a:r>
            <a:r>
              <a:rPr lang="ja-JP" altLang="en-US" sz="950" dirty="0">
                <a:latin typeface="Meiryo UI" pitchFamily="50" charset="-128"/>
                <a:ea typeface="Meiryo UI" pitchFamily="50" charset="-128"/>
                <a:cs typeface="Meiryo UI" pitchFamily="50" charset="-128"/>
              </a:rPr>
              <a:t>ローカル</a:t>
            </a:r>
            <a:r>
              <a:rPr lang="en-US" altLang="ja-JP" sz="950" dirty="0">
                <a:latin typeface="Meiryo UI" pitchFamily="50" charset="-128"/>
                <a:ea typeface="Meiryo UI" pitchFamily="50" charset="-128"/>
                <a:cs typeface="Meiryo UI" pitchFamily="50" charset="-128"/>
              </a:rPr>
              <a:t>5G</a:t>
            </a:r>
            <a:r>
              <a:rPr lang="zh-TW" altLang="en-US" sz="950" dirty="0">
                <a:latin typeface="Meiryo UI" pitchFamily="50" charset="-128"/>
                <a:ea typeface="Meiryo UI" pitchFamily="50" charset="-128"/>
                <a:cs typeface="Meiryo UI" pitchFamily="50" charset="-128"/>
              </a:rPr>
              <a:t>賞」</a:t>
            </a:r>
            <a:r>
              <a:rPr lang="ja-JP" altLang="en-US" sz="950" dirty="0">
                <a:latin typeface="Meiryo UI" pitchFamily="50" charset="-128"/>
                <a:ea typeface="Meiryo UI" pitchFamily="50" charset="-128"/>
                <a:cs typeface="Meiryo UI" pitchFamily="50" charset="-128"/>
              </a:rPr>
              <a:t>受賞者には、</a:t>
            </a:r>
            <a:r>
              <a:rPr lang="en-US" altLang="ja-JP" sz="950" dirty="0">
                <a:latin typeface="Meiryo UI" pitchFamily="50" charset="-128"/>
                <a:ea typeface="Meiryo UI" pitchFamily="50" charset="-128"/>
                <a:cs typeface="Meiryo UI" pitchFamily="50" charset="-128"/>
              </a:rPr>
              <a:t>10</a:t>
            </a:r>
            <a:r>
              <a:rPr lang="ja-JP" altLang="en-US" sz="950" dirty="0">
                <a:latin typeface="Meiryo UI" pitchFamily="50" charset="-128"/>
                <a:ea typeface="Meiryo UI" pitchFamily="50" charset="-128"/>
                <a:cs typeface="Meiryo UI" pitchFamily="50" charset="-128"/>
              </a:rPr>
              <a:t>月</a:t>
            </a:r>
            <a:r>
              <a:rPr lang="en-US" altLang="ja-JP" sz="950" dirty="0">
                <a:latin typeface="Meiryo UI" pitchFamily="50" charset="-128"/>
                <a:ea typeface="Meiryo UI" pitchFamily="50" charset="-128"/>
                <a:cs typeface="Meiryo UI" pitchFamily="50" charset="-128"/>
              </a:rPr>
              <a:t>23</a:t>
            </a:r>
            <a:r>
              <a:rPr lang="ja-JP" altLang="en-US" sz="950" dirty="0">
                <a:latin typeface="Meiryo UI" pitchFamily="50" charset="-128"/>
                <a:ea typeface="Meiryo UI" pitchFamily="50" charset="-128"/>
                <a:cs typeface="Meiryo UI" pitchFamily="50" charset="-128"/>
              </a:rPr>
              <a:t>日の二次審査会にて、プレゼンテーション形式での内容紹介をお願いします。その審査結果にて、グランプリ・総務大臣賞が決定されます。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en-US" altLang="ja-JP" sz="950" dirty="0">
                <a:latin typeface="Meiryo UI" pitchFamily="50" charset="-128"/>
                <a:ea typeface="Meiryo UI" pitchFamily="50" charset="-128"/>
                <a:cs typeface="Meiryo UI" pitchFamily="50" charset="-128"/>
              </a:rPr>
              <a:t>11</a:t>
            </a:r>
            <a:r>
              <a:rPr lang="ja-JP" altLang="en-US" sz="950" dirty="0">
                <a:latin typeface="Meiryo UI" pitchFamily="50" charset="-128"/>
                <a:ea typeface="Meiryo UI" pitchFamily="50" charset="-128"/>
                <a:cs typeface="Meiryo UI" pitchFamily="50" charset="-128"/>
              </a:rPr>
              <a:t>月</a:t>
            </a:r>
            <a:r>
              <a:rPr lang="en-US" altLang="ja-JP" sz="950" dirty="0">
                <a:latin typeface="Meiryo UI" pitchFamily="50" charset="-128"/>
                <a:ea typeface="Meiryo UI" pitchFamily="50" charset="-128"/>
                <a:cs typeface="Meiryo UI" pitchFamily="50" charset="-128"/>
              </a:rPr>
              <a:t>25</a:t>
            </a:r>
            <a:r>
              <a:rPr lang="ja-JP" altLang="en-US" sz="950" dirty="0">
                <a:latin typeface="Meiryo UI" pitchFamily="50" charset="-128"/>
                <a:ea typeface="Meiryo UI" pitchFamily="50" charset="-128"/>
                <a:cs typeface="Meiryo UI" pitchFamily="50" charset="-128"/>
              </a:rPr>
              <a:t>日開催の表彰式に代表の方の出席をお願いします。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応募されたサービス・ソリューションの事例は、</a:t>
            </a:r>
            <a:r>
              <a:rPr lang="en-US" altLang="ja-JP" sz="950" dirty="0">
                <a:latin typeface="Meiryo UI" pitchFamily="50" charset="-128"/>
                <a:ea typeface="Meiryo UI" pitchFamily="50" charset="-128"/>
                <a:cs typeface="Meiryo UI" pitchFamily="50" charset="-128"/>
              </a:rPr>
              <a:t>MCPC</a:t>
            </a:r>
            <a:r>
              <a:rPr lang="ja-JP" altLang="en-US" sz="950" dirty="0">
                <a:latin typeface="Meiryo UI" pitchFamily="50" charset="-128"/>
                <a:ea typeface="Meiryo UI" pitchFamily="50" charset="-128"/>
                <a:cs typeface="Meiryo UI" pitchFamily="50" charset="-128"/>
              </a:rPr>
              <a:t>が作成する事例集等に掲載することがあります。</a:t>
            </a:r>
            <a:endParaRPr lang="en-US" altLang="ja-JP" sz="950"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受賞者には、</a:t>
            </a:r>
            <a:r>
              <a:rPr lang="en-US" altLang="ja-JP" sz="950" dirty="0">
                <a:latin typeface="Meiryo UI" pitchFamily="50" charset="-128"/>
                <a:ea typeface="Meiryo UI" pitchFamily="50" charset="-128"/>
                <a:cs typeface="Meiryo UI" pitchFamily="50" charset="-128"/>
              </a:rPr>
              <a:t>MCPC</a:t>
            </a:r>
            <a:r>
              <a:rPr lang="ja-JP" altLang="en-US" sz="950" dirty="0">
                <a:latin typeface="Meiryo UI" pitchFamily="50" charset="-128"/>
                <a:ea typeface="Meiryo UI" pitchFamily="50" charset="-128"/>
                <a:cs typeface="Meiryo UI" pitchFamily="50" charset="-128"/>
              </a:rPr>
              <a:t>または関係団体主催のセミナー・イベント等での講演をお願いすることがあります。</a:t>
            </a:r>
          </a:p>
        </p:txBody>
      </p:sp>
      <p:sp>
        <p:nvSpPr>
          <p:cNvPr id="14" name="正方形/長方形 13"/>
          <p:cNvSpPr/>
          <p:nvPr/>
        </p:nvSpPr>
        <p:spPr>
          <a:xfrm>
            <a:off x="6607534" y="5182921"/>
            <a:ext cx="5298520" cy="780554"/>
          </a:xfrm>
          <a:prstGeom prst="rect">
            <a:avLst/>
          </a:prstGeom>
        </p:spPr>
        <p:txBody>
          <a:bodyPr/>
          <a:lstStyle/>
          <a:p>
            <a:pPr>
              <a:spcBef>
                <a:spcPct val="20000"/>
              </a:spcBef>
              <a:defRPr/>
            </a:pPr>
            <a:r>
              <a:rPr lang="ja-JP" altLang="en-US" sz="1000" b="1" u="sng" dirty="0">
                <a:latin typeface="Meiryo UI" pitchFamily="50" charset="-128"/>
                <a:ea typeface="Meiryo UI" pitchFamily="50" charset="-128"/>
                <a:cs typeface="Meiryo UI" pitchFamily="50" charset="-128"/>
              </a:rPr>
              <a:t>情報の取り扱いについて</a:t>
            </a:r>
            <a:endParaRPr lang="en-US" altLang="ja-JP" sz="1000" b="1" u="sng" dirty="0">
              <a:latin typeface="Meiryo UI" pitchFamily="50" charset="-128"/>
              <a:ea typeface="Meiryo UI" pitchFamily="50" charset="-128"/>
              <a:cs typeface="Meiryo UI" pitchFamily="50" charset="-128"/>
            </a:endParaRP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エントリーシート記載の個人情報は、審査において必要な連絡、確認、入賞通知等に限定して使用します。</a:t>
            </a:r>
          </a:p>
          <a:p>
            <a:pPr marL="95250" indent="-95250">
              <a:spcBef>
                <a:spcPct val="20000"/>
              </a:spcBef>
              <a:buFont typeface="Arial" pitchFamily="34" charset="0"/>
              <a:buChar char="•"/>
              <a:defRPr/>
            </a:pPr>
            <a:r>
              <a:rPr lang="ja-JP" altLang="en-US" sz="950" dirty="0">
                <a:latin typeface="Meiryo UI" pitchFamily="50" charset="-128"/>
                <a:ea typeface="Meiryo UI" pitchFamily="50" charset="-128"/>
                <a:cs typeface="Meiryo UI" pitchFamily="50" charset="-128"/>
              </a:rPr>
              <a:t>エントリーシート記載の業務やシステムに関連する情報は、審査に限定して使用します。ただし、既に公知である情報を除きます</a:t>
            </a:r>
            <a:r>
              <a:rPr lang="ja-JP" altLang="en-US" sz="1000" dirty="0">
                <a:latin typeface="Meiryo UI" pitchFamily="50" charset="-128"/>
                <a:ea typeface="Meiryo UI" pitchFamily="50" charset="-128"/>
                <a:cs typeface="Meiryo UI" pitchFamily="50" charset="-128"/>
              </a:rPr>
              <a:t>。</a:t>
            </a:r>
            <a:endParaRPr lang="en-US" altLang="ja-JP" sz="1000" dirty="0">
              <a:latin typeface="Meiryo UI" pitchFamily="50" charset="-128"/>
              <a:ea typeface="Meiryo UI" pitchFamily="50" charset="-128"/>
              <a:cs typeface="Meiryo UI" pitchFamily="50" charset="-128"/>
            </a:endParaRPr>
          </a:p>
        </p:txBody>
      </p:sp>
      <p:sp>
        <p:nvSpPr>
          <p:cNvPr id="2" name="スライド番号プレースホルダー 109">
            <a:extLst>
              <a:ext uri="{FF2B5EF4-FFF2-40B4-BE49-F238E27FC236}">
                <a16:creationId xmlns:a16="http://schemas.microsoft.com/office/drawing/2014/main" id="{E8294F43-9B02-1851-0F2F-C12D981AFA68}"/>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a:t>
            </a:fld>
            <a:endParaRPr lang="ja-JP" altLang="en-US" sz="1200">
              <a:solidFill>
                <a:srgbClr val="92D050"/>
              </a:solidFill>
            </a:endParaRPr>
          </a:p>
        </p:txBody>
      </p:sp>
    </p:spTree>
    <p:extLst>
      <p:ext uri="{BB962C8B-B14F-4D97-AF65-F5344CB8AC3E}">
        <p14:creationId xmlns:p14="http://schemas.microsoft.com/office/powerpoint/2010/main" val="117046793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1">
            <a:extLst>
              <a:ext uri="{FF2B5EF4-FFF2-40B4-BE49-F238E27FC236}">
                <a16:creationId xmlns:a16="http://schemas.microsoft.com/office/drawing/2014/main" id="{A9FA12E1-6BF0-4D62-92AE-40CDA18951DC}"/>
              </a:ext>
            </a:extLst>
          </p:cNvPr>
          <p:cNvSpPr>
            <a:spLocks noGrp="1"/>
          </p:cNvSpPr>
          <p:nvPr>
            <p:ph type="title"/>
          </p:nvPr>
        </p:nvSpPr>
        <p:spPr/>
        <p:txBody>
          <a:bodyPr rtlCol="0"/>
          <a:lstStyle/>
          <a:p>
            <a:pPr eaLnBrk="1" fontAlgn="auto" hangingPunct="1">
              <a:spcAft>
                <a:spcPts val="0"/>
              </a:spcAft>
              <a:defRPr/>
            </a:pPr>
            <a:r>
              <a:rPr lang="ja-JP" altLang="en-US" dirty="0">
                <a:solidFill>
                  <a:schemeClr val="tx1"/>
                </a:solidFill>
              </a:rPr>
              <a:t>　　経営課題、社会課題、取り組みの必要性</a:t>
            </a:r>
            <a:endParaRPr lang="ja-JP" altLang="en-US" sz="1400" dirty="0">
              <a:solidFill>
                <a:schemeClr val="bg1">
                  <a:lumMod val="75000"/>
                </a:schemeClr>
              </a:solidFill>
            </a:endParaRPr>
          </a:p>
        </p:txBody>
      </p:sp>
      <p:sp>
        <p:nvSpPr>
          <p:cNvPr id="2" name="正方形/長方形 1">
            <a:extLst>
              <a:ext uri="{FF2B5EF4-FFF2-40B4-BE49-F238E27FC236}">
                <a16:creationId xmlns:a16="http://schemas.microsoft.com/office/drawing/2014/main" id="{B400959D-E51B-A8B8-DEE7-EE4E5FB68FF5}"/>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⑥</a:t>
            </a:r>
          </a:p>
        </p:txBody>
      </p:sp>
      <p:sp>
        <p:nvSpPr>
          <p:cNvPr id="3" name="テキスト ボックス 8">
            <a:extLst>
              <a:ext uri="{FF2B5EF4-FFF2-40B4-BE49-F238E27FC236}">
                <a16:creationId xmlns:a16="http://schemas.microsoft.com/office/drawing/2014/main" id="{15F14EE3-834F-6CAE-E123-FCAF7B2167C2}"/>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4" name="コンテンツ プレースホルダー 3">
            <a:extLst>
              <a:ext uri="{FF2B5EF4-FFF2-40B4-BE49-F238E27FC236}">
                <a16:creationId xmlns:a16="http://schemas.microsoft.com/office/drawing/2014/main" id="{5ECAD266-C31E-2F2E-F328-08C0250030B5}"/>
              </a:ext>
            </a:extLst>
          </p:cNvPr>
          <p:cNvSpPr txBox="1">
            <a:spLocks/>
          </p:cNvSpPr>
          <p:nvPr/>
        </p:nvSpPr>
        <p:spPr>
          <a:xfrm>
            <a:off x="373298" y="806307"/>
            <a:ext cx="8841400" cy="2338926"/>
          </a:xfrm>
          <a:prstGeom prst="rect">
            <a:avLst/>
          </a:prstGeom>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a:lstStyle>
          <a:p>
            <a:pPr marL="182563" indent="-182563" eaLnBrk="1" hangingPunct="1"/>
            <a:r>
              <a:rPr lang="ja-JP" altLang="en-US" sz="1400" kern="0" dirty="0">
                <a:latin typeface="Meiryo UI" panose="020B0604030504040204" pitchFamily="50" charset="-128"/>
                <a:ea typeface="Meiryo UI" panose="020B0604030504040204" pitchFamily="50" charset="-128"/>
              </a:rPr>
              <a:t>どのような経営課題、社会課題があったか</a:t>
            </a:r>
          </a:p>
          <a:p>
            <a:pPr marL="182563" indent="-182563" eaLnBrk="1" hangingPunct="1"/>
            <a:r>
              <a:rPr lang="ja-JP" altLang="en-US" sz="1400" kern="0" dirty="0">
                <a:latin typeface="Meiryo UI" panose="020B0604030504040204" pitchFamily="50" charset="-128"/>
                <a:ea typeface="Meiryo UI" panose="020B0604030504040204" pitchFamily="50" charset="-128"/>
              </a:rPr>
              <a:t>応募システムの導入に至る背景や、取り組みの必要性は何か</a:t>
            </a:r>
          </a:p>
          <a:p>
            <a:pPr marL="0" indent="0" eaLnBrk="1" hangingPunct="1">
              <a:buNone/>
            </a:pPr>
            <a:endParaRPr lang="en-US" altLang="ja-JP" sz="1400" kern="0" dirty="0">
              <a:latin typeface="Meiryo UI" panose="020B0604030504040204" pitchFamily="50" charset="-128"/>
              <a:ea typeface="Meiryo UI" panose="020B0604030504040204" pitchFamily="50" charset="-128"/>
            </a:endParaRPr>
          </a:p>
        </p:txBody>
      </p:sp>
      <p:sp>
        <p:nvSpPr>
          <p:cNvPr id="5" name="スライド番号プレースホルダー 109">
            <a:extLst>
              <a:ext uri="{FF2B5EF4-FFF2-40B4-BE49-F238E27FC236}">
                <a16:creationId xmlns:a16="http://schemas.microsoft.com/office/drawing/2014/main" id="{587033A0-DD06-E32C-E1F1-627FD187D272}"/>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10</a:t>
            </a:fld>
            <a:endParaRPr lang="ja-JP" altLang="en-US" sz="1200">
              <a:solidFill>
                <a:srgbClr val="92D050"/>
              </a:solidFill>
            </a:endParaRPr>
          </a:p>
        </p:txBody>
      </p:sp>
    </p:spTree>
    <p:extLst>
      <p:ext uri="{BB962C8B-B14F-4D97-AF65-F5344CB8AC3E}">
        <p14:creationId xmlns:p14="http://schemas.microsoft.com/office/powerpoint/2010/main" val="239961578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nchor="t" anchorCtr="0"/>
          <a:lstStyle/>
          <a:p>
            <a:pPr eaLnBrk="1" hangingPunct="1"/>
            <a:r>
              <a:rPr lang="ja-JP" altLang="en-US" dirty="0">
                <a:solidFill>
                  <a:schemeClr val="tx1"/>
                </a:solidFill>
              </a:rPr>
              <a:t>　　　技術</a:t>
            </a:r>
            <a:endParaRPr lang="ja-JP" altLang="en-US" sz="2400" dirty="0"/>
          </a:p>
        </p:txBody>
      </p:sp>
      <p:sp>
        <p:nvSpPr>
          <p:cNvPr id="18436" name="コンテンツ プレースホルダー 3"/>
          <p:cNvSpPr>
            <a:spLocks noGrp="1"/>
          </p:cNvSpPr>
          <p:nvPr>
            <p:ph idx="4294967295"/>
          </p:nvPr>
        </p:nvSpPr>
        <p:spPr>
          <a:xfrm>
            <a:off x="373298" y="1387828"/>
            <a:ext cx="8642350" cy="1077076"/>
          </a:xfrm>
          <a:prstGeom prst="rect">
            <a:avLst/>
          </a:prstGeom>
        </p:spPr>
        <p:txBody>
          <a:bodyPr/>
          <a:lstStyle/>
          <a:p>
            <a:pPr marL="182563" indent="-182563" eaLnBrk="1" hangingPunct="1"/>
            <a:r>
              <a:rPr lang="ja-JP" altLang="en-US" sz="1400" dirty="0">
                <a:latin typeface="Meiryo UI" panose="020B0604030504040204" pitchFamily="50" charset="-128"/>
                <a:ea typeface="Meiryo UI" panose="020B0604030504040204" pitchFamily="50" charset="-128"/>
              </a:rPr>
              <a:t>最先端技術へのチャレンジ・先進性、または、独創的な工夫</a:t>
            </a:r>
          </a:p>
          <a:p>
            <a:pPr marL="182563" indent="-182563" eaLnBrk="1" hangingPunct="1"/>
            <a:r>
              <a:rPr lang="ja-JP" altLang="en-US" sz="1400" dirty="0">
                <a:latin typeface="Meiryo UI" panose="020B0604030504040204" pitchFamily="50" charset="-128"/>
                <a:ea typeface="Meiryo UI" panose="020B0604030504040204" pitchFamily="50" charset="-128"/>
              </a:rPr>
              <a:t>使用した先進的な要素技術（</a:t>
            </a:r>
            <a:r>
              <a:rPr lang="en-US" altLang="ja-JP" sz="1400" dirty="0">
                <a:latin typeface="Meiryo UI" panose="020B0604030504040204" pitchFamily="50" charset="-128"/>
                <a:ea typeface="Meiryo UI" panose="020B0604030504040204" pitchFamily="50" charset="-128"/>
              </a:rPr>
              <a:t>IoT, AI, Robot</a:t>
            </a:r>
            <a:r>
              <a:rPr lang="ja-JP" altLang="en-US" sz="1400" dirty="0">
                <a:latin typeface="Meiryo UI" panose="020B0604030504040204" pitchFamily="50" charset="-128"/>
                <a:ea typeface="Meiryo UI" panose="020B0604030504040204" pitchFamily="50" charset="-128"/>
              </a:rPr>
              <a:t>等）</a:t>
            </a:r>
          </a:p>
          <a:p>
            <a:pPr marL="182563" indent="-182563" eaLnBrk="1" hangingPunct="1"/>
            <a:r>
              <a:rPr lang="ja-JP" altLang="en-US" sz="1400" dirty="0">
                <a:latin typeface="Meiryo UI" panose="020B0604030504040204" pitchFamily="50" charset="-128"/>
                <a:ea typeface="Meiryo UI" panose="020B0604030504040204" pitchFamily="50" charset="-128"/>
              </a:rPr>
              <a:t>既存技術の活用、組合せ等</a:t>
            </a:r>
          </a:p>
          <a:p>
            <a:pPr marL="0" indent="0">
              <a:buNone/>
            </a:pPr>
            <a:endParaRPr lang="ja-JP" altLang="en-US" sz="14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3E43AD9E-443D-A17B-8914-E7AAAA119D1E}"/>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US" altLang="ja-JP" sz="2400" b="1" dirty="0">
                <a:solidFill>
                  <a:schemeClr val="bg1"/>
                </a:solidFill>
                <a:latin typeface="Meiryo UI" pitchFamily="50" charset="-128"/>
                <a:ea typeface="Meiryo UI" pitchFamily="50" charset="-128"/>
                <a:cs typeface="Meiryo UI" pitchFamily="50" charset="-128"/>
              </a:rPr>
              <a:t>A</a:t>
            </a:r>
            <a:endParaRPr lang="ja-JP" altLang="en-US" sz="2400" b="1" dirty="0">
              <a:solidFill>
                <a:schemeClr val="bg1"/>
              </a:solidFill>
              <a:latin typeface="Meiryo UI" pitchFamily="50" charset="-128"/>
              <a:ea typeface="Meiryo UI" pitchFamily="50" charset="-128"/>
              <a:cs typeface="Meiryo UI" pitchFamily="50" charset="-128"/>
            </a:endParaRPr>
          </a:p>
        </p:txBody>
      </p:sp>
      <p:sp>
        <p:nvSpPr>
          <p:cNvPr id="3" name="テキスト ボックス 8">
            <a:extLst>
              <a:ext uri="{FF2B5EF4-FFF2-40B4-BE49-F238E27FC236}">
                <a16:creationId xmlns:a16="http://schemas.microsoft.com/office/drawing/2014/main" id="{578DABAD-16D0-38A9-A218-F4C173FC305D}"/>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アピールポイント</a:t>
            </a:r>
          </a:p>
        </p:txBody>
      </p:sp>
      <p:sp>
        <p:nvSpPr>
          <p:cNvPr id="6" name="テキスト ボックス 5">
            <a:extLst>
              <a:ext uri="{FF2B5EF4-FFF2-40B4-BE49-F238E27FC236}">
                <a16:creationId xmlns:a16="http://schemas.microsoft.com/office/drawing/2014/main" id="{9AD57A5E-9FFE-1916-116A-B09FF2616489}"/>
              </a:ext>
            </a:extLst>
          </p:cNvPr>
          <p:cNvSpPr txBox="1"/>
          <p:nvPr/>
        </p:nvSpPr>
        <p:spPr>
          <a:xfrm>
            <a:off x="298174" y="719194"/>
            <a:ext cx="7708789" cy="523220"/>
          </a:xfrm>
          <a:prstGeom prst="rect">
            <a:avLst/>
          </a:prstGeom>
          <a:noFill/>
        </p:spPr>
        <p:txBody>
          <a:bodyPr wrap="square">
            <a:spAutoFit/>
          </a:bodyPr>
          <a:lstStyle/>
          <a:p>
            <a:r>
              <a:rPr lang="ja-JP" altLang="en-US" sz="1400" b="1" dirty="0">
                <a:solidFill>
                  <a:srgbClr val="00B050"/>
                </a:solidFill>
                <a:latin typeface="Meiryo UI" panose="020B0604030504040204" pitchFamily="50" charset="-128"/>
                <a:ea typeface="Meiryo UI" panose="020B0604030504040204" pitchFamily="50" charset="-128"/>
              </a:rPr>
              <a:t>最先端技術へのチャレンジ・先進性／独創的な工夫</a:t>
            </a:r>
            <a:br>
              <a:rPr lang="en-US" altLang="ja-JP" sz="1400" b="1" dirty="0">
                <a:solidFill>
                  <a:srgbClr val="00B050"/>
                </a:solidFill>
                <a:latin typeface="Meiryo UI" panose="020B0604030504040204" pitchFamily="50" charset="-128"/>
                <a:ea typeface="Meiryo UI" panose="020B0604030504040204" pitchFamily="50" charset="-128"/>
              </a:rPr>
            </a:br>
            <a:r>
              <a:rPr lang="ja-JP" altLang="en-US" sz="1400" b="1" dirty="0">
                <a:solidFill>
                  <a:srgbClr val="00B050"/>
                </a:solidFill>
                <a:latin typeface="Meiryo UI" panose="020B0604030504040204" pitchFamily="50" charset="-128"/>
                <a:ea typeface="Meiryo UI" panose="020B0604030504040204" pitchFamily="50" charset="-128"/>
              </a:rPr>
              <a:t>既存技術の活用、組合せによる新たな価値の創出</a:t>
            </a:r>
          </a:p>
        </p:txBody>
      </p:sp>
      <p:sp>
        <p:nvSpPr>
          <p:cNvPr id="4" name="スライド番号プレースホルダー 109">
            <a:extLst>
              <a:ext uri="{FF2B5EF4-FFF2-40B4-BE49-F238E27FC236}">
                <a16:creationId xmlns:a16="http://schemas.microsoft.com/office/drawing/2014/main" id="{54464BAA-256D-D942-15D7-43A6ED33CF83}"/>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11</a:t>
            </a:fld>
            <a:endParaRPr lang="ja-JP" altLang="en-US" sz="1200">
              <a:solidFill>
                <a:srgbClr val="92D050"/>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pPr eaLnBrk="1" hangingPunct="1"/>
            <a:r>
              <a:rPr lang="ja-JP" altLang="en-US" dirty="0">
                <a:solidFill>
                  <a:schemeClr val="tx1"/>
                </a:solidFill>
              </a:rPr>
              <a:t>　　　提供価値</a:t>
            </a:r>
            <a:endParaRPr lang="ja-JP" altLang="en-US" sz="1400" dirty="0"/>
          </a:p>
        </p:txBody>
      </p:sp>
      <p:sp>
        <p:nvSpPr>
          <p:cNvPr id="19460" name="コンテンツ プレースホルダー 3"/>
          <p:cNvSpPr>
            <a:spLocks noGrp="1"/>
          </p:cNvSpPr>
          <p:nvPr>
            <p:ph idx="4294967295"/>
          </p:nvPr>
        </p:nvSpPr>
        <p:spPr>
          <a:xfrm>
            <a:off x="373298" y="1148556"/>
            <a:ext cx="8841400" cy="2338926"/>
          </a:xfrm>
          <a:prstGeom prst="rect">
            <a:avLst/>
          </a:prstGeom>
        </p:spPr>
        <p:txBody>
          <a:bodyPr/>
          <a:lstStyle/>
          <a:p>
            <a:pPr marL="182563" indent="-182563" eaLnBrk="1" hangingPunct="1"/>
            <a:r>
              <a:rPr lang="ja-JP" altLang="en-US" sz="1400" dirty="0">
                <a:latin typeface="Meiryo UI" panose="020B0604030504040204" pitchFamily="50" charset="-128"/>
                <a:ea typeface="Meiryo UI" panose="020B0604030504040204" pitchFamily="50" charset="-128"/>
              </a:rPr>
              <a:t>応募システムは、人々の「暮らし」をどのようにかえた（かえる）のか</a:t>
            </a:r>
          </a:p>
          <a:p>
            <a:pPr marL="182563" indent="-182563" eaLnBrk="1" hangingPunct="1"/>
            <a:r>
              <a:rPr lang="ja-JP" altLang="en-US" sz="1400" dirty="0">
                <a:latin typeface="Meiryo UI" panose="020B0604030504040204" pitchFamily="50" charset="-128"/>
                <a:ea typeface="Meiryo UI" panose="020B0604030504040204" pitchFamily="50" charset="-128"/>
              </a:rPr>
              <a:t>応募システムは、会社の「シゴト」をどのようにかえた（かえる）のか</a:t>
            </a:r>
          </a:p>
          <a:p>
            <a:pPr marL="182563" indent="-182563" eaLnBrk="1" hangingPunct="1"/>
            <a:r>
              <a:rPr lang="ja-JP" altLang="en-US" sz="1400" dirty="0">
                <a:latin typeface="Meiryo UI" panose="020B0604030504040204" pitchFamily="50" charset="-128"/>
                <a:ea typeface="Meiryo UI" panose="020B0604030504040204" pitchFamily="50" charset="-128"/>
              </a:rPr>
              <a:t>応募システムによって、貴社がお客様に提供できるようになった新しいユーザー・エクスペリエンスや価値は何か</a:t>
            </a:r>
          </a:p>
          <a:p>
            <a:pPr marL="182563" indent="-182563" eaLnBrk="1" hangingPunct="1"/>
            <a:r>
              <a:rPr lang="ja-JP" altLang="en-US" sz="1400" dirty="0">
                <a:latin typeface="Meiryo UI" panose="020B0604030504040204" pitchFamily="50" charset="-128"/>
                <a:ea typeface="Meiryo UI" panose="020B0604030504040204" pitchFamily="50" charset="-128"/>
              </a:rPr>
              <a:t>応募システムが、より良い社会の実現、公共、環境問題などに貢献した（できる）こと</a:t>
            </a:r>
          </a:p>
        </p:txBody>
      </p:sp>
      <p:sp>
        <p:nvSpPr>
          <p:cNvPr id="4" name="正方形/長方形 3">
            <a:extLst>
              <a:ext uri="{FF2B5EF4-FFF2-40B4-BE49-F238E27FC236}">
                <a16:creationId xmlns:a16="http://schemas.microsoft.com/office/drawing/2014/main" id="{09788B5A-DD34-B165-A326-625F64072D17}"/>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US" altLang="ja-JP" sz="2400" b="1" dirty="0">
                <a:solidFill>
                  <a:schemeClr val="bg1"/>
                </a:solidFill>
                <a:latin typeface="Meiryo UI" pitchFamily="50" charset="-128"/>
                <a:ea typeface="Meiryo UI" pitchFamily="50" charset="-128"/>
                <a:cs typeface="Meiryo UI" pitchFamily="50" charset="-128"/>
              </a:rPr>
              <a:t>B</a:t>
            </a:r>
            <a:endParaRPr lang="ja-JP" altLang="en-US" sz="2400" b="1" dirty="0">
              <a:solidFill>
                <a:schemeClr val="bg1"/>
              </a:solidFill>
              <a:latin typeface="Meiryo UI" pitchFamily="50" charset="-128"/>
              <a:ea typeface="Meiryo UI" pitchFamily="50" charset="-128"/>
              <a:cs typeface="Meiryo UI" pitchFamily="50" charset="-128"/>
            </a:endParaRPr>
          </a:p>
        </p:txBody>
      </p:sp>
      <p:sp>
        <p:nvSpPr>
          <p:cNvPr id="6" name="テキスト ボックス 8">
            <a:extLst>
              <a:ext uri="{FF2B5EF4-FFF2-40B4-BE49-F238E27FC236}">
                <a16:creationId xmlns:a16="http://schemas.microsoft.com/office/drawing/2014/main" id="{A7BFED86-BDF7-5B06-22C2-CC4F5DF3B954}"/>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アピールポイント</a:t>
            </a:r>
          </a:p>
        </p:txBody>
      </p:sp>
      <p:sp>
        <p:nvSpPr>
          <p:cNvPr id="8" name="テキスト ボックス 7">
            <a:extLst>
              <a:ext uri="{FF2B5EF4-FFF2-40B4-BE49-F238E27FC236}">
                <a16:creationId xmlns:a16="http://schemas.microsoft.com/office/drawing/2014/main" id="{D34F97AA-88B4-BFCB-3093-A7D27967F6A1}"/>
              </a:ext>
            </a:extLst>
          </p:cNvPr>
          <p:cNvSpPr txBox="1"/>
          <p:nvPr/>
        </p:nvSpPr>
        <p:spPr>
          <a:xfrm>
            <a:off x="274320" y="806307"/>
            <a:ext cx="7525910" cy="307777"/>
          </a:xfrm>
          <a:prstGeom prst="rect">
            <a:avLst/>
          </a:prstGeom>
          <a:noFill/>
        </p:spPr>
        <p:txBody>
          <a:bodyPr wrap="square">
            <a:spAutoFit/>
          </a:bodyPr>
          <a:lstStyle/>
          <a:p>
            <a:r>
              <a:rPr lang="ja-JP" altLang="en-US" sz="1400" b="1" dirty="0">
                <a:solidFill>
                  <a:srgbClr val="00B050"/>
                </a:solidFill>
                <a:latin typeface="Meiryo UI" panose="020B0604030504040204" pitchFamily="50" charset="-128"/>
                <a:ea typeface="Meiryo UI" panose="020B0604030504040204" pitchFamily="50" charset="-128"/>
              </a:rPr>
              <a:t>人々の「暮らし」をかえた（かえる）／会社の「シゴト」をかえた（かえる）</a:t>
            </a:r>
          </a:p>
        </p:txBody>
      </p:sp>
      <p:sp>
        <p:nvSpPr>
          <p:cNvPr id="2" name="スライド番号プレースホルダー 109">
            <a:extLst>
              <a:ext uri="{FF2B5EF4-FFF2-40B4-BE49-F238E27FC236}">
                <a16:creationId xmlns:a16="http://schemas.microsoft.com/office/drawing/2014/main" id="{9778748F-C706-6029-8358-3DAE3B21B6AB}"/>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12</a:t>
            </a:fld>
            <a:endParaRPr lang="ja-JP" altLang="en-US" sz="1200">
              <a:solidFill>
                <a:srgbClr val="92D050"/>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pPr eaLnBrk="1" hangingPunct="1"/>
            <a:r>
              <a:rPr lang="ja-JP" altLang="en-US" dirty="0">
                <a:solidFill>
                  <a:schemeClr val="tx1"/>
                </a:solidFill>
              </a:rPr>
              <a:t>　　　事業性</a:t>
            </a:r>
            <a:endParaRPr lang="ja-JP" altLang="en-US" sz="1400" dirty="0"/>
          </a:p>
        </p:txBody>
      </p:sp>
      <p:graphicFrame>
        <p:nvGraphicFramePr>
          <p:cNvPr id="13" name="表 12"/>
          <p:cNvGraphicFramePr>
            <a:graphicFrameLocks noGrp="1"/>
          </p:cNvGraphicFramePr>
          <p:nvPr>
            <p:extLst>
              <p:ext uri="{D42A27DB-BD31-4B8C-83A1-F6EECF244321}">
                <p14:modId xmlns:p14="http://schemas.microsoft.com/office/powerpoint/2010/main" val="1013110836"/>
              </p:ext>
            </p:extLst>
          </p:nvPr>
        </p:nvGraphicFramePr>
        <p:xfrm>
          <a:off x="531578" y="1463576"/>
          <a:ext cx="10186780" cy="2377394"/>
        </p:xfrm>
        <a:graphic>
          <a:graphicData uri="http://schemas.openxmlformats.org/drawingml/2006/table">
            <a:tbl>
              <a:tblPr firstRow="1" bandRow="1">
                <a:tableStyleId>{93296810-A885-4BE3-A3E7-6D5BEEA58F35}</a:tableStyleId>
              </a:tblPr>
              <a:tblGrid>
                <a:gridCol w="10186780">
                  <a:extLst>
                    <a:ext uri="{9D8B030D-6E8A-4147-A177-3AD203B41FA5}">
                      <a16:colId xmlns:a16="http://schemas.microsoft.com/office/drawing/2014/main" val="20000"/>
                    </a:ext>
                  </a:extLst>
                </a:gridCol>
              </a:tblGrid>
              <a:tr h="4077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FFFFFF"/>
                          </a:solidFill>
                          <a:effectLst/>
                          <a:uLnTx/>
                          <a:uFillTx/>
                          <a:latin typeface="Meiryo UI" pitchFamily="50" charset="-128"/>
                          <a:ea typeface="Meiryo UI" pitchFamily="50" charset="-128"/>
                          <a:cs typeface="Meiryo UI" pitchFamily="50" charset="-128"/>
                        </a:rPr>
                        <a:t>システム導入効果（定量的効果）</a:t>
                      </a:r>
                    </a:p>
                  </a:txBody>
                  <a:tcPr marL="91431" marR="91431" marT="45773" marB="45773" anchor="ctr">
                    <a:solidFill>
                      <a:srgbClr val="92D050"/>
                    </a:solidFill>
                  </a:tcPr>
                </a:tc>
                <a:extLst>
                  <a:ext uri="{0D108BD9-81ED-4DB2-BD59-A6C34878D82A}">
                    <a16:rowId xmlns:a16="http://schemas.microsoft.com/office/drawing/2014/main" val="10000"/>
                  </a:ext>
                </a:extLst>
              </a:tr>
              <a:tr h="1969681">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（例）</a:t>
                      </a:r>
                    </a:p>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・費用対効果</a:t>
                      </a: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・収入額、顧客数</a:t>
                      </a:r>
                    </a:p>
                    <a:p>
                      <a:pPr algn="l"/>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・収益率（</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ROI</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lgn="l"/>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・コスト削減率、効率化等　・・・等</a:t>
                      </a:r>
                    </a:p>
                    <a:p>
                      <a:pPr algn="l"/>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1" marR="91431" marT="45773" marB="45773">
                    <a:solidFill>
                      <a:srgbClr val="EFF3EA"/>
                    </a:solidFill>
                  </a:tcPr>
                </a:tc>
                <a:extLst>
                  <a:ext uri="{0D108BD9-81ED-4DB2-BD59-A6C34878D82A}">
                    <a16:rowId xmlns:a16="http://schemas.microsoft.com/office/drawing/2014/main" val="1000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849545068"/>
              </p:ext>
            </p:extLst>
          </p:nvPr>
        </p:nvGraphicFramePr>
        <p:xfrm>
          <a:off x="531578" y="4025696"/>
          <a:ext cx="10186780" cy="2353260"/>
        </p:xfrm>
        <a:graphic>
          <a:graphicData uri="http://schemas.openxmlformats.org/drawingml/2006/table">
            <a:tbl>
              <a:tblPr firstRow="1" bandRow="1">
                <a:tableStyleId>{93296810-A885-4BE3-A3E7-6D5BEEA58F35}</a:tableStyleId>
              </a:tblPr>
              <a:tblGrid>
                <a:gridCol w="10186780">
                  <a:extLst>
                    <a:ext uri="{9D8B030D-6E8A-4147-A177-3AD203B41FA5}">
                      <a16:colId xmlns:a16="http://schemas.microsoft.com/office/drawing/2014/main" val="20000"/>
                    </a:ext>
                  </a:extLst>
                </a:gridCol>
              </a:tblGrid>
              <a:tr h="417491">
                <a:tc>
                  <a:txBody>
                    <a:bodyPr/>
                    <a:lstStyle/>
                    <a:p>
                      <a:pPr algn="ctr"/>
                      <a:r>
                        <a:rPr kumimoji="1" lang="ja-JP" altLang="en-US" sz="1600" dirty="0">
                          <a:solidFill>
                            <a:schemeClr val="bg1"/>
                          </a:solidFill>
                          <a:latin typeface="Meiryo UI" pitchFamily="50" charset="-128"/>
                          <a:ea typeface="Meiryo UI" pitchFamily="50" charset="-128"/>
                          <a:cs typeface="Meiryo UI" pitchFamily="50" charset="-128"/>
                        </a:rPr>
                        <a:t>システム導入効果（定性的効果）</a:t>
                      </a:r>
                    </a:p>
                  </a:txBody>
                  <a:tcPr marL="91431" marR="91431" marT="45773" marB="45773" anchor="ctr">
                    <a:solidFill>
                      <a:srgbClr val="92D050"/>
                    </a:solidFill>
                  </a:tcPr>
                </a:tc>
                <a:extLst>
                  <a:ext uri="{0D108BD9-81ED-4DB2-BD59-A6C34878D82A}">
                    <a16:rowId xmlns:a16="http://schemas.microsoft.com/office/drawing/2014/main" val="10000"/>
                  </a:ext>
                </a:extLst>
              </a:tr>
              <a:tr h="1935769">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（例）</a:t>
                      </a:r>
                    </a:p>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・アライアンス先がすでに〇〇社になっている</a:t>
                      </a:r>
                    </a:p>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・社内の別の部署との協力体制が実現した（モチベーションアップ）</a:t>
                      </a:r>
                    </a:p>
                    <a:p>
                      <a:pPr algn="l"/>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・データを活かした新規ビジネスプロジェクトが立ち上がった　・・・等</a:t>
                      </a:r>
                    </a:p>
                    <a:p>
                      <a:pPr algn="l"/>
                      <a:endPar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31" marR="91431" marT="45773" marB="45773">
                    <a:solidFill>
                      <a:srgbClr val="EFF3EA"/>
                    </a:solidFill>
                  </a:tcPr>
                </a:tc>
                <a:extLst>
                  <a:ext uri="{0D108BD9-81ED-4DB2-BD59-A6C34878D82A}">
                    <a16:rowId xmlns:a16="http://schemas.microsoft.com/office/drawing/2014/main" val="10001"/>
                  </a:ext>
                </a:extLst>
              </a:tr>
            </a:tbl>
          </a:graphicData>
        </a:graphic>
      </p:graphicFrame>
      <p:sp>
        <p:nvSpPr>
          <p:cNvPr id="16" name="テキスト ボックス 61"/>
          <p:cNvSpPr txBox="1">
            <a:spLocks noChangeArrowheads="1"/>
          </p:cNvSpPr>
          <p:nvPr/>
        </p:nvSpPr>
        <p:spPr bwMode="auto">
          <a:xfrm>
            <a:off x="456163" y="985009"/>
            <a:ext cx="10085794" cy="438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171450" indent="-171450">
              <a:spcBef>
                <a:spcPts val="200"/>
              </a:spcBef>
              <a:buFont typeface="Wingdings" panose="05000000000000000000" pitchFamily="2" charset="2"/>
              <a:buChar char="l"/>
            </a:pPr>
            <a:r>
              <a:rPr lang="ja-JP" altLang="en-US" sz="1200" dirty="0"/>
              <a:t>応募システムの導入効果を定量的観点、定性的観点それぞれご記入ください。</a:t>
            </a:r>
          </a:p>
          <a:p>
            <a:pPr marL="171450" indent="-171450">
              <a:spcBef>
                <a:spcPts val="200"/>
              </a:spcBef>
              <a:buFont typeface="Wingdings" panose="05000000000000000000" pitchFamily="2" charset="2"/>
              <a:buChar char="l"/>
            </a:pPr>
            <a:r>
              <a:rPr lang="ja-JP" altLang="en-US" sz="1200" dirty="0"/>
              <a:t>定量的効果の記載が難しい、もしくは公表できない場合は定性的効果のみでも構いません。</a:t>
            </a:r>
          </a:p>
        </p:txBody>
      </p:sp>
      <p:sp>
        <p:nvSpPr>
          <p:cNvPr id="4" name="正方形/長方形 3">
            <a:extLst>
              <a:ext uri="{FF2B5EF4-FFF2-40B4-BE49-F238E27FC236}">
                <a16:creationId xmlns:a16="http://schemas.microsoft.com/office/drawing/2014/main" id="{CFC57ABF-23EB-62C1-C34F-2AB26412963F}"/>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US" altLang="ja-JP" sz="2400" b="1" dirty="0">
                <a:solidFill>
                  <a:schemeClr val="bg1"/>
                </a:solidFill>
                <a:latin typeface="Meiryo UI" pitchFamily="50" charset="-128"/>
                <a:ea typeface="Meiryo UI" pitchFamily="50" charset="-128"/>
                <a:cs typeface="Meiryo UI" pitchFamily="50" charset="-128"/>
              </a:rPr>
              <a:t>C</a:t>
            </a:r>
            <a:endParaRPr lang="ja-JP" altLang="en-US" sz="2400" b="1" dirty="0">
              <a:solidFill>
                <a:schemeClr val="bg1"/>
              </a:solidFill>
              <a:latin typeface="Meiryo UI" pitchFamily="50" charset="-128"/>
              <a:ea typeface="Meiryo UI" pitchFamily="50" charset="-128"/>
              <a:cs typeface="Meiryo UI" pitchFamily="50" charset="-128"/>
            </a:endParaRPr>
          </a:p>
        </p:txBody>
      </p:sp>
      <p:sp>
        <p:nvSpPr>
          <p:cNvPr id="5" name="テキスト ボックス 8">
            <a:extLst>
              <a:ext uri="{FF2B5EF4-FFF2-40B4-BE49-F238E27FC236}">
                <a16:creationId xmlns:a16="http://schemas.microsoft.com/office/drawing/2014/main" id="{1EF46BA6-F0DD-6B5C-3A84-EC7AB417D97B}"/>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アピールポイント</a:t>
            </a:r>
          </a:p>
        </p:txBody>
      </p:sp>
      <p:sp>
        <p:nvSpPr>
          <p:cNvPr id="7" name="テキスト ボックス 6">
            <a:extLst>
              <a:ext uri="{FF2B5EF4-FFF2-40B4-BE49-F238E27FC236}">
                <a16:creationId xmlns:a16="http://schemas.microsoft.com/office/drawing/2014/main" id="{BDDA48E8-8367-198B-2916-661D3138C785}"/>
              </a:ext>
            </a:extLst>
          </p:cNvPr>
          <p:cNvSpPr txBox="1"/>
          <p:nvPr/>
        </p:nvSpPr>
        <p:spPr>
          <a:xfrm>
            <a:off x="336101" y="719194"/>
            <a:ext cx="6094674" cy="307777"/>
          </a:xfrm>
          <a:prstGeom prst="rect">
            <a:avLst/>
          </a:prstGeom>
          <a:noFill/>
        </p:spPr>
        <p:txBody>
          <a:bodyPr wrap="square">
            <a:spAutoFit/>
          </a:bodyPr>
          <a:lstStyle/>
          <a:p>
            <a:r>
              <a:rPr kumimoji="1" lang="ja-JP" altLang="en-US" sz="1400" b="1" i="0" u="none" strike="noStrike" kern="1200" cap="none" spc="0" normalizeH="0" baseline="0" noProof="0" dirty="0">
                <a:ln>
                  <a:noFill/>
                </a:ln>
                <a:solidFill>
                  <a:srgbClr val="00B050"/>
                </a:solidFill>
                <a:effectLst/>
                <a:uLnTx/>
                <a:uFillTx/>
                <a:latin typeface="Meiryo UI" pitchFamily="50" charset="-128"/>
                <a:ea typeface="Meiryo UI" pitchFamily="50" charset="-128"/>
              </a:rPr>
              <a:t>応募システムの導入効果</a:t>
            </a:r>
            <a:endParaRPr lang="ja-JP" altLang="en-US" sz="1200" b="1" dirty="0">
              <a:solidFill>
                <a:srgbClr val="E48836"/>
              </a:solidFill>
              <a:latin typeface="Meiryo UI" panose="020B0604030504040204" pitchFamily="50" charset="-128"/>
              <a:ea typeface="Meiryo UI" panose="020B0604030504040204" pitchFamily="50" charset="-128"/>
            </a:endParaRPr>
          </a:p>
        </p:txBody>
      </p:sp>
      <p:sp>
        <p:nvSpPr>
          <p:cNvPr id="2" name="スライド番号プレースホルダー 109">
            <a:extLst>
              <a:ext uri="{FF2B5EF4-FFF2-40B4-BE49-F238E27FC236}">
                <a16:creationId xmlns:a16="http://schemas.microsoft.com/office/drawing/2014/main" id="{9C41545C-248B-BDA3-1E90-248A17603102}"/>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13</a:t>
            </a:fld>
            <a:endParaRPr lang="ja-JP" altLang="en-US" sz="1200">
              <a:solidFill>
                <a:srgbClr val="92D050"/>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5D18D-02FC-BDA6-3960-9A0F3D95B35D}"/>
            </a:ext>
          </a:extLst>
        </p:cNvPr>
        <p:cNvGrpSpPr/>
        <p:nvPr/>
      </p:nvGrpSpPr>
      <p:grpSpPr>
        <a:xfrm>
          <a:off x="0" y="0"/>
          <a:ext cx="0" cy="0"/>
          <a:chOff x="0" y="0"/>
          <a:chExt cx="0" cy="0"/>
        </a:xfrm>
      </p:grpSpPr>
      <p:sp>
        <p:nvSpPr>
          <p:cNvPr id="20482" name="タイトル 1">
            <a:extLst>
              <a:ext uri="{FF2B5EF4-FFF2-40B4-BE49-F238E27FC236}">
                <a16:creationId xmlns:a16="http://schemas.microsoft.com/office/drawing/2014/main" id="{71F0DF90-3312-CF9E-08B9-84A30796472E}"/>
              </a:ext>
            </a:extLst>
          </p:cNvPr>
          <p:cNvSpPr>
            <a:spLocks noGrp="1"/>
          </p:cNvSpPr>
          <p:nvPr>
            <p:ph type="title"/>
          </p:nvPr>
        </p:nvSpPr>
        <p:spPr/>
        <p:txBody>
          <a:bodyPr/>
          <a:lstStyle/>
          <a:p>
            <a:pPr eaLnBrk="1" hangingPunct="1"/>
            <a:r>
              <a:rPr lang="ja-JP" altLang="en-US" dirty="0">
                <a:solidFill>
                  <a:schemeClr val="tx1"/>
                </a:solidFill>
              </a:rPr>
              <a:t>　　　ユーザーの評価</a:t>
            </a:r>
            <a:endParaRPr lang="ja-JP" altLang="en-US" sz="1400" dirty="0"/>
          </a:p>
        </p:txBody>
      </p:sp>
      <p:sp>
        <p:nvSpPr>
          <p:cNvPr id="16" name="テキスト ボックス 61">
            <a:extLst>
              <a:ext uri="{FF2B5EF4-FFF2-40B4-BE49-F238E27FC236}">
                <a16:creationId xmlns:a16="http://schemas.microsoft.com/office/drawing/2014/main" id="{6C807251-BE8B-41EF-832B-22313D5EF4BC}"/>
              </a:ext>
            </a:extLst>
          </p:cNvPr>
          <p:cNvSpPr txBox="1">
            <a:spLocks noChangeArrowheads="1"/>
          </p:cNvSpPr>
          <p:nvPr/>
        </p:nvSpPr>
        <p:spPr bwMode="auto">
          <a:xfrm>
            <a:off x="456162" y="1062478"/>
            <a:ext cx="10463871" cy="594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171450" indent="-171450">
              <a:spcBef>
                <a:spcPts val="200"/>
              </a:spcBef>
              <a:buFont typeface="Wingdings" panose="05000000000000000000" pitchFamily="2" charset="2"/>
              <a:buChar char="l"/>
            </a:pPr>
            <a:r>
              <a:rPr lang="ja-JP" altLang="en-US" sz="1200" dirty="0"/>
              <a:t>応募者自らの評価ではなく、応募システムを実際に利用しているユーザー（従業員、顧客、住民など）の客観的な評価をご記入ください。</a:t>
            </a:r>
          </a:p>
          <a:p>
            <a:pPr marL="171450" indent="-171450">
              <a:spcBef>
                <a:spcPts val="200"/>
              </a:spcBef>
              <a:buFont typeface="Wingdings" panose="05000000000000000000" pitchFamily="2" charset="2"/>
              <a:buChar char="l"/>
            </a:pPr>
            <a:r>
              <a:rPr lang="ja-JP" altLang="en-US" sz="1200" dirty="0"/>
              <a:t>定量的評価の記載が難しい、もしくは公表できない場合は定性的評価をご記入ください。</a:t>
            </a:r>
          </a:p>
        </p:txBody>
      </p:sp>
      <p:sp>
        <p:nvSpPr>
          <p:cNvPr id="4" name="正方形/長方形 3">
            <a:extLst>
              <a:ext uri="{FF2B5EF4-FFF2-40B4-BE49-F238E27FC236}">
                <a16:creationId xmlns:a16="http://schemas.microsoft.com/office/drawing/2014/main" id="{B0838862-CE8C-6F07-147C-ADB3C3FB23CF}"/>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en-US" altLang="ja-JP" sz="2400" b="1" dirty="0">
                <a:solidFill>
                  <a:schemeClr val="bg1"/>
                </a:solidFill>
                <a:latin typeface="Meiryo UI" pitchFamily="50" charset="-128"/>
                <a:ea typeface="Meiryo UI" pitchFamily="50" charset="-128"/>
                <a:cs typeface="Meiryo UI" pitchFamily="50" charset="-128"/>
              </a:rPr>
              <a:t>D</a:t>
            </a:r>
          </a:p>
        </p:txBody>
      </p:sp>
      <p:sp>
        <p:nvSpPr>
          <p:cNvPr id="5" name="テキスト ボックス 8">
            <a:extLst>
              <a:ext uri="{FF2B5EF4-FFF2-40B4-BE49-F238E27FC236}">
                <a16:creationId xmlns:a16="http://schemas.microsoft.com/office/drawing/2014/main" id="{BC6C970D-D350-7B9C-3D64-013BD0D7AA85}"/>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アピールポイント</a:t>
            </a:r>
          </a:p>
        </p:txBody>
      </p:sp>
      <p:sp>
        <p:nvSpPr>
          <p:cNvPr id="7" name="テキスト ボックス 6">
            <a:extLst>
              <a:ext uri="{FF2B5EF4-FFF2-40B4-BE49-F238E27FC236}">
                <a16:creationId xmlns:a16="http://schemas.microsoft.com/office/drawing/2014/main" id="{69A92C55-0BD3-DF91-8F46-FB8624B16EE8}"/>
              </a:ext>
            </a:extLst>
          </p:cNvPr>
          <p:cNvSpPr txBox="1"/>
          <p:nvPr/>
        </p:nvSpPr>
        <p:spPr>
          <a:xfrm>
            <a:off x="264381" y="719194"/>
            <a:ext cx="6094674" cy="307777"/>
          </a:xfrm>
          <a:prstGeom prst="rect">
            <a:avLst/>
          </a:prstGeom>
          <a:noFill/>
        </p:spPr>
        <p:txBody>
          <a:bodyPr wrap="square">
            <a:spAutoFit/>
          </a:bodyPr>
          <a:lstStyle/>
          <a:p>
            <a:r>
              <a:rPr kumimoji="1" lang="ja-JP" altLang="en-US" sz="1400" b="1" i="0" u="none" strike="noStrike" kern="1200" cap="none" spc="0" normalizeH="0" baseline="0" noProof="0" dirty="0">
                <a:ln>
                  <a:noFill/>
                </a:ln>
                <a:solidFill>
                  <a:srgbClr val="00B050"/>
                </a:solidFill>
                <a:effectLst/>
                <a:uLnTx/>
                <a:uFillTx/>
                <a:latin typeface="Meiryo UI" pitchFamily="50" charset="-128"/>
                <a:ea typeface="Meiryo UI" pitchFamily="50" charset="-128"/>
              </a:rPr>
              <a:t>応募システムに対する利用者の評価</a:t>
            </a:r>
            <a:endParaRPr lang="ja-JP" altLang="en-US" sz="1200" b="1" dirty="0">
              <a:solidFill>
                <a:srgbClr val="E48836"/>
              </a:solidFill>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2F3E07BE-9FE7-BA83-4D7E-202DD0CB3BC8}"/>
              </a:ext>
            </a:extLst>
          </p:cNvPr>
          <p:cNvGraphicFramePr>
            <a:graphicFrameLocks noGrp="1"/>
          </p:cNvGraphicFramePr>
          <p:nvPr>
            <p:extLst>
              <p:ext uri="{D42A27DB-BD31-4B8C-83A1-F6EECF244321}">
                <p14:modId xmlns:p14="http://schemas.microsoft.com/office/powerpoint/2010/main" val="1738981394"/>
              </p:ext>
            </p:extLst>
          </p:nvPr>
        </p:nvGraphicFramePr>
        <p:xfrm>
          <a:off x="654423" y="2098750"/>
          <a:ext cx="10354236" cy="913770"/>
        </p:xfrm>
        <a:graphic>
          <a:graphicData uri="http://schemas.openxmlformats.org/drawingml/2006/table">
            <a:tbl>
              <a:tblPr firstRow="1" bandRow="1"/>
              <a:tblGrid>
                <a:gridCol w="2761130">
                  <a:extLst>
                    <a:ext uri="{9D8B030D-6E8A-4147-A177-3AD203B41FA5}">
                      <a16:colId xmlns:a16="http://schemas.microsoft.com/office/drawing/2014/main" val="20000"/>
                    </a:ext>
                  </a:extLst>
                </a:gridCol>
                <a:gridCol w="1290918">
                  <a:extLst>
                    <a:ext uri="{9D8B030D-6E8A-4147-A177-3AD203B41FA5}">
                      <a16:colId xmlns:a16="http://schemas.microsoft.com/office/drawing/2014/main" val="20001"/>
                    </a:ext>
                  </a:extLst>
                </a:gridCol>
                <a:gridCol w="1470211">
                  <a:extLst>
                    <a:ext uri="{9D8B030D-6E8A-4147-A177-3AD203B41FA5}">
                      <a16:colId xmlns:a16="http://schemas.microsoft.com/office/drawing/2014/main" val="20002"/>
                    </a:ext>
                  </a:extLst>
                </a:gridCol>
                <a:gridCol w="4831977">
                  <a:extLst>
                    <a:ext uri="{9D8B030D-6E8A-4147-A177-3AD203B41FA5}">
                      <a16:colId xmlns:a16="http://schemas.microsoft.com/office/drawing/2014/main" val="20003"/>
                    </a:ext>
                  </a:extLst>
                </a:gridCol>
              </a:tblGrid>
              <a:tr h="274108">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ユーザー像</a:t>
                      </a: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ユーザー数</a:t>
                      </a: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利用頻度</a:t>
                      </a: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ユーザーの評価・ユーザーの声</a:t>
                      </a: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27410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貴社の社員</a:t>
                      </a:r>
                    </a:p>
                  </a:txBody>
                  <a:tcPr marL="91441" marR="91441" marT="45615" marB="4561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615" marB="4561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615" marB="4561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171450" indent="-171450">
                        <a:buFont typeface="Arial" pitchFamily="34" charset="0"/>
                        <a:buChar char="•"/>
                      </a:pP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615" marB="4561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r h="27410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委託先・取引先等の社員等</a:t>
                      </a: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615" marB="456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2"/>
                  </a:ext>
                </a:extLst>
              </a:tr>
            </a:tbl>
          </a:graphicData>
        </a:graphic>
      </p:graphicFrame>
      <p:graphicFrame>
        <p:nvGraphicFramePr>
          <p:cNvPr id="19" name="表 18">
            <a:extLst>
              <a:ext uri="{FF2B5EF4-FFF2-40B4-BE49-F238E27FC236}">
                <a16:creationId xmlns:a16="http://schemas.microsoft.com/office/drawing/2014/main" id="{79773236-EE48-A698-6AD2-17D4791B89CE}"/>
              </a:ext>
            </a:extLst>
          </p:cNvPr>
          <p:cNvGraphicFramePr>
            <a:graphicFrameLocks noGrp="1"/>
          </p:cNvGraphicFramePr>
          <p:nvPr>
            <p:extLst>
              <p:ext uri="{D42A27DB-BD31-4B8C-83A1-F6EECF244321}">
                <p14:modId xmlns:p14="http://schemas.microsoft.com/office/powerpoint/2010/main" val="770156599"/>
              </p:ext>
            </p:extLst>
          </p:nvPr>
        </p:nvGraphicFramePr>
        <p:xfrm>
          <a:off x="654423" y="3604614"/>
          <a:ext cx="10354235" cy="609936"/>
        </p:xfrm>
        <a:graphic>
          <a:graphicData uri="http://schemas.openxmlformats.org/drawingml/2006/table">
            <a:tbl>
              <a:tblPr firstRow="1" bandRow="1"/>
              <a:tblGrid>
                <a:gridCol w="1656727">
                  <a:extLst>
                    <a:ext uri="{9D8B030D-6E8A-4147-A177-3AD203B41FA5}">
                      <a16:colId xmlns:a16="http://schemas.microsoft.com/office/drawing/2014/main" val="20000"/>
                    </a:ext>
                  </a:extLst>
                </a:gridCol>
                <a:gridCol w="1086474">
                  <a:extLst>
                    <a:ext uri="{9D8B030D-6E8A-4147-A177-3AD203B41FA5}">
                      <a16:colId xmlns:a16="http://schemas.microsoft.com/office/drawing/2014/main" val="20001"/>
                    </a:ext>
                  </a:extLst>
                </a:gridCol>
                <a:gridCol w="1308847">
                  <a:extLst>
                    <a:ext uri="{9D8B030D-6E8A-4147-A177-3AD203B41FA5}">
                      <a16:colId xmlns:a16="http://schemas.microsoft.com/office/drawing/2014/main" val="20002"/>
                    </a:ext>
                  </a:extLst>
                </a:gridCol>
                <a:gridCol w="1479176">
                  <a:extLst>
                    <a:ext uri="{9D8B030D-6E8A-4147-A177-3AD203B41FA5}">
                      <a16:colId xmlns:a16="http://schemas.microsoft.com/office/drawing/2014/main" val="20003"/>
                    </a:ext>
                  </a:extLst>
                </a:gridCol>
                <a:gridCol w="4823011">
                  <a:extLst>
                    <a:ext uri="{9D8B030D-6E8A-4147-A177-3AD203B41FA5}">
                      <a16:colId xmlns:a16="http://schemas.microsoft.com/office/drawing/2014/main" val="20004"/>
                    </a:ext>
                  </a:extLst>
                </a:gridCol>
              </a:tblGrid>
              <a:tr h="274638">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ユーザー像</a:t>
                      </a:r>
                    </a:p>
                  </a:txBody>
                  <a:tcPr marL="91441" marR="91441" marT="45804" marB="4580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企業数</a:t>
                      </a:r>
                    </a:p>
                  </a:txBody>
                  <a:tcPr marL="91441" marR="91441" marT="45804" marB="4580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ユーザー数</a:t>
                      </a:r>
                    </a:p>
                  </a:txBody>
                  <a:tcPr marL="91441" marR="91441" marT="45804" marB="4580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利用頻度</a:t>
                      </a:r>
                    </a:p>
                  </a:txBody>
                  <a:tcPr marL="91441" marR="91441" marT="45804" marB="4580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ユーザーの評価・ユーザーの声</a:t>
                      </a:r>
                    </a:p>
                  </a:txBody>
                  <a:tcPr marL="91441" marR="91441" marT="45804" marB="4580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27463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顧客（企業）</a:t>
                      </a:r>
                    </a:p>
                  </a:txBody>
                  <a:tcPr marL="91441" marR="91441" marT="45804" marB="4580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804" marB="4580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804" marB="4580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804" marB="4580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171450" indent="-171450">
                        <a:buFont typeface="Arial" pitchFamily="34" charset="0"/>
                        <a:buChar char="•"/>
                      </a:pP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804" marB="4580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bl>
          </a:graphicData>
        </a:graphic>
      </p:graphicFrame>
      <p:graphicFrame>
        <p:nvGraphicFramePr>
          <p:cNvPr id="20" name="表 19">
            <a:extLst>
              <a:ext uri="{FF2B5EF4-FFF2-40B4-BE49-F238E27FC236}">
                <a16:creationId xmlns:a16="http://schemas.microsoft.com/office/drawing/2014/main" id="{82E56BEB-B87C-47BA-88F4-0D8BBDBEE87E}"/>
              </a:ext>
            </a:extLst>
          </p:cNvPr>
          <p:cNvGraphicFramePr>
            <a:graphicFrameLocks noGrp="1"/>
          </p:cNvGraphicFramePr>
          <p:nvPr>
            <p:extLst>
              <p:ext uri="{D42A27DB-BD31-4B8C-83A1-F6EECF244321}">
                <p14:modId xmlns:p14="http://schemas.microsoft.com/office/powerpoint/2010/main" val="1341055905"/>
              </p:ext>
            </p:extLst>
          </p:nvPr>
        </p:nvGraphicFramePr>
        <p:xfrm>
          <a:off x="654423" y="4966995"/>
          <a:ext cx="10354235" cy="609812"/>
        </p:xfrm>
        <a:graphic>
          <a:graphicData uri="http://schemas.openxmlformats.org/drawingml/2006/table">
            <a:tbl>
              <a:tblPr firstRow="1" bandRow="1"/>
              <a:tblGrid>
                <a:gridCol w="2770095">
                  <a:extLst>
                    <a:ext uri="{9D8B030D-6E8A-4147-A177-3AD203B41FA5}">
                      <a16:colId xmlns:a16="http://schemas.microsoft.com/office/drawing/2014/main" val="20000"/>
                    </a:ext>
                  </a:extLst>
                </a:gridCol>
                <a:gridCol w="1272988">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4787152">
                  <a:extLst>
                    <a:ext uri="{9D8B030D-6E8A-4147-A177-3AD203B41FA5}">
                      <a16:colId xmlns:a16="http://schemas.microsoft.com/office/drawing/2014/main" val="20003"/>
                    </a:ext>
                  </a:extLst>
                </a:gridCol>
              </a:tblGrid>
              <a:tr h="274638">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ユーザー像</a:t>
                      </a:r>
                    </a:p>
                  </a:txBody>
                  <a:tcPr marL="91441" marR="91441" marT="45773" marB="45773">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ユーザー数</a:t>
                      </a:r>
                    </a:p>
                  </a:txBody>
                  <a:tcPr marL="91441" marR="91441" marT="45773" marB="45773">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利用頻度</a:t>
                      </a:r>
                    </a:p>
                  </a:txBody>
                  <a:tcPr marL="91441" marR="91441" marT="45773" marB="45773">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ユーザーの評価・ユーザーの声</a:t>
                      </a:r>
                    </a:p>
                  </a:txBody>
                  <a:tcPr marL="91441" marR="91441" marT="45773" marB="45773">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27463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貴社の顧客（消費者）</a:t>
                      </a:r>
                    </a:p>
                  </a:txBody>
                  <a:tcPr marL="91441" marR="91441" marT="45773" marB="45773">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773" marB="45773">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773" marB="45773">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171450" indent="-171450">
                        <a:buFont typeface="Arial" pitchFamily="34" charset="0"/>
                        <a:buChar char="•"/>
                      </a:pPr>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1" marR="91441" marT="45773" marB="45773">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bl>
          </a:graphicData>
        </a:graphic>
      </p:graphicFrame>
      <p:sp>
        <p:nvSpPr>
          <p:cNvPr id="21" name="テキスト ボックス 11">
            <a:extLst>
              <a:ext uri="{FF2B5EF4-FFF2-40B4-BE49-F238E27FC236}">
                <a16:creationId xmlns:a16="http://schemas.microsoft.com/office/drawing/2014/main" id="{8CDA0B93-6345-34F1-AF70-7F826A32DE96}"/>
              </a:ext>
            </a:extLst>
          </p:cNvPr>
          <p:cNvSpPr txBox="1">
            <a:spLocks noChangeArrowheads="1"/>
          </p:cNvSpPr>
          <p:nvPr/>
        </p:nvSpPr>
        <p:spPr bwMode="auto">
          <a:xfrm>
            <a:off x="971549" y="1679192"/>
            <a:ext cx="1035657" cy="46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B2E</a:t>
            </a:r>
            <a:endParaRPr kumimoji="1"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2" name="テキスト ボックス 12">
            <a:extLst>
              <a:ext uri="{FF2B5EF4-FFF2-40B4-BE49-F238E27FC236}">
                <a16:creationId xmlns:a16="http://schemas.microsoft.com/office/drawing/2014/main" id="{88C8F7D1-8CE9-6BC7-70A0-FFEA79DB48ED}"/>
              </a:ext>
            </a:extLst>
          </p:cNvPr>
          <p:cNvSpPr txBox="1">
            <a:spLocks noChangeArrowheads="1"/>
          </p:cNvSpPr>
          <p:nvPr/>
        </p:nvSpPr>
        <p:spPr bwMode="auto">
          <a:xfrm>
            <a:off x="971549" y="3192993"/>
            <a:ext cx="1035657" cy="46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B2…B</a:t>
            </a:r>
            <a:endParaRPr kumimoji="1"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3" name="テキスト ボックス 13">
            <a:extLst>
              <a:ext uri="{FF2B5EF4-FFF2-40B4-BE49-F238E27FC236}">
                <a16:creationId xmlns:a16="http://schemas.microsoft.com/office/drawing/2014/main" id="{D7D1B6BE-C5D2-401E-1B0D-240503E18FE2}"/>
              </a:ext>
            </a:extLst>
          </p:cNvPr>
          <p:cNvSpPr txBox="1">
            <a:spLocks noChangeArrowheads="1"/>
          </p:cNvSpPr>
          <p:nvPr/>
        </p:nvSpPr>
        <p:spPr bwMode="auto">
          <a:xfrm>
            <a:off x="971550" y="4572002"/>
            <a:ext cx="1111774" cy="456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B2…C</a:t>
            </a:r>
            <a:endParaRPr kumimoji="1"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4" name="テキスト ボックス 14">
            <a:extLst>
              <a:ext uri="{FF2B5EF4-FFF2-40B4-BE49-F238E27FC236}">
                <a16:creationId xmlns:a16="http://schemas.microsoft.com/office/drawing/2014/main" id="{DFDE8ACB-51D7-24B4-300E-A15E438A5E57}"/>
              </a:ext>
            </a:extLst>
          </p:cNvPr>
          <p:cNvSpPr txBox="1">
            <a:spLocks noChangeArrowheads="1"/>
          </p:cNvSpPr>
          <p:nvPr/>
        </p:nvSpPr>
        <p:spPr bwMode="auto">
          <a:xfrm>
            <a:off x="9072545" y="1776955"/>
            <a:ext cx="1936114"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該当がない場合は表を削除して下さい</a:t>
            </a:r>
          </a:p>
        </p:txBody>
      </p:sp>
      <p:sp>
        <p:nvSpPr>
          <p:cNvPr id="25" name="テキスト ボックス 15">
            <a:extLst>
              <a:ext uri="{FF2B5EF4-FFF2-40B4-BE49-F238E27FC236}">
                <a16:creationId xmlns:a16="http://schemas.microsoft.com/office/drawing/2014/main" id="{6DC134DE-ED69-3DCA-1306-D76835616D84}"/>
              </a:ext>
            </a:extLst>
          </p:cNvPr>
          <p:cNvSpPr txBox="1">
            <a:spLocks noChangeArrowheads="1"/>
          </p:cNvSpPr>
          <p:nvPr/>
        </p:nvSpPr>
        <p:spPr bwMode="auto">
          <a:xfrm>
            <a:off x="9037529" y="3287581"/>
            <a:ext cx="203388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該当がない場合は表を削除して下さい</a:t>
            </a:r>
          </a:p>
        </p:txBody>
      </p:sp>
      <p:sp>
        <p:nvSpPr>
          <p:cNvPr id="26" name="テキスト ボックス 16">
            <a:extLst>
              <a:ext uri="{FF2B5EF4-FFF2-40B4-BE49-F238E27FC236}">
                <a16:creationId xmlns:a16="http://schemas.microsoft.com/office/drawing/2014/main" id="{E265DBF4-B4B1-225E-11FC-BDEAA5CF2357}"/>
              </a:ext>
            </a:extLst>
          </p:cNvPr>
          <p:cNvSpPr txBox="1">
            <a:spLocks noChangeArrowheads="1"/>
          </p:cNvSpPr>
          <p:nvPr/>
        </p:nvSpPr>
        <p:spPr bwMode="auto">
          <a:xfrm>
            <a:off x="9046960" y="4634087"/>
            <a:ext cx="203388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該当がない場合は表を削除して下さい</a:t>
            </a:r>
          </a:p>
        </p:txBody>
      </p:sp>
      <p:sp>
        <p:nvSpPr>
          <p:cNvPr id="27" name="正方形/長方形 19">
            <a:extLst>
              <a:ext uri="{FF2B5EF4-FFF2-40B4-BE49-F238E27FC236}">
                <a16:creationId xmlns:a16="http://schemas.microsoft.com/office/drawing/2014/main" id="{4399AA89-530A-CA08-B2A6-06B07F40FC7A}"/>
              </a:ext>
            </a:extLst>
          </p:cNvPr>
          <p:cNvSpPr>
            <a:spLocks noChangeArrowheads="1"/>
          </p:cNvSpPr>
          <p:nvPr/>
        </p:nvSpPr>
        <p:spPr bwMode="auto">
          <a:xfrm>
            <a:off x="628354" y="5971800"/>
            <a:ext cx="72141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fontAlgn="base">
              <a:spcBef>
                <a:spcPct val="0"/>
              </a:spcBef>
              <a:spcAft>
                <a:spcPct val="0"/>
              </a:spcAft>
              <a:buFontTx/>
              <a:buNone/>
            </a:pPr>
            <a:r>
              <a:rPr lang="en-US" altLang="ja-JP" sz="1200" dirty="0">
                <a:solidFill>
                  <a:srgbClr val="FF0000"/>
                </a:solidFill>
                <a:latin typeface="Calibri" panose="020F0502020204030204" pitchFamily="34" charset="0"/>
              </a:rPr>
              <a:t>※</a:t>
            </a:r>
            <a:r>
              <a:rPr lang="ja-JP" altLang="en-US" sz="1200" dirty="0">
                <a:solidFill>
                  <a:srgbClr val="FF0000"/>
                </a:solidFill>
                <a:latin typeface="Calibri" panose="020F0502020204030204" pitchFamily="34" charset="0"/>
              </a:rPr>
              <a:t>利用頻度：平均的ユーザーの利用頻度を</a:t>
            </a:r>
            <a:r>
              <a:rPr lang="en-US" altLang="ja-JP" sz="1200" dirty="0">
                <a:solidFill>
                  <a:srgbClr val="FF0000"/>
                </a:solidFill>
                <a:latin typeface="Calibri" panose="020F0502020204030204" pitchFamily="34" charset="0"/>
              </a:rPr>
              <a:t>A</a:t>
            </a:r>
            <a:r>
              <a:rPr lang="ja-JP" altLang="en-US" sz="1200" dirty="0">
                <a:solidFill>
                  <a:srgbClr val="FF0000"/>
                </a:solidFill>
                <a:latin typeface="Calibri" panose="020F0502020204030204" pitchFamily="34" charset="0"/>
              </a:rPr>
              <a:t>～</a:t>
            </a:r>
            <a:r>
              <a:rPr lang="en-US" altLang="ja-JP" sz="1200" dirty="0">
                <a:solidFill>
                  <a:srgbClr val="FF0000"/>
                </a:solidFill>
                <a:latin typeface="Calibri" panose="020F0502020204030204" pitchFamily="34" charset="0"/>
              </a:rPr>
              <a:t>D</a:t>
            </a:r>
            <a:r>
              <a:rPr lang="ja-JP" altLang="en-US" sz="1200" dirty="0">
                <a:solidFill>
                  <a:srgbClr val="FF0000"/>
                </a:solidFill>
                <a:latin typeface="Calibri" panose="020F0502020204030204" pitchFamily="34" charset="0"/>
              </a:rPr>
              <a:t>の四段階で記入して下さい。</a:t>
            </a:r>
            <a:endParaRPr lang="en-US" altLang="ja-JP" sz="1200" dirty="0">
              <a:solidFill>
                <a:srgbClr val="FF0000"/>
              </a:solidFill>
              <a:latin typeface="Calibri" panose="020F0502020204030204" pitchFamily="34" charset="0"/>
            </a:endParaRPr>
          </a:p>
          <a:p>
            <a:pPr fontAlgn="base">
              <a:spcBef>
                <a:spcPct val="0"/>
              </a:spcBef>
              <a:spcAft>
                <a:spcPct val="0"/>
              </a:spcAft>
              <a:buFontTx/>
              <a:buNone/>
            </a:pPr>
            <a:r>
              <a:rPr lang="ja-JP" altLang="en-US" sz="1200" dirty="0">
                <a:solidFill>
                  <a:srgbClr val="FF0000"/>
                </a:solidFill>
                <a:latin typeface="Calibri" panose="020F0502020204030204" pitchFamily="34" charset="0"/>
              </a:rPr>
              <a:t>　</a:t>
            </a:r>
            <a:r>
              <a:rPr lang="en-US" altLang="ja-JP" sz="1200" dirty="0">
                <a:solidFill>
                  <a:srgbClr val="FF0000"/>
                </a:solidFill>
                <a:latin typeface="Calibri" panose="020F0502020204030204" pitchFamily="34" charset="0"/>
              </a:rPr>
              <a:t>A. </a:t>
            </a:r>
            <a:r>
              <a:rPr lang="ja-JP" altLang="en-US" sz="1200" dirty="0">
                <a:solidFill>
                  <a:srgbClr val="FF0000"/>
                </a:solidFill>
                <a:latin typeface="Calibri" panose="020F0502020204030204" pitchFamily="34" charset="0"/>
              </a:rPr>
              <a:t>ほぼ毎日　</a:t>
            </a:r>
            <a:r>
              <a:rPr lang="en-US" altLang="ja-JP" sz="1200" dirty="0">
                <a:solidFill>
                  <a:srgbClr val="FF0000"/>
                </a:solidFill>
                <a:latin typeface="Calibri" panose="020F0502020204030204" pitchFamily="34" charset="0"/>
              </a:rPr>
              <a:t>B. </a:t>
            </a:r>
            <a:r>
              <a:rPr lang="ja-JP" altLang="en-US" sz="1200" dirty="0">
                <a:solidFill>
                  <a:srgbClr val="FF0000"/>
                </a:solidFill>
                <a:latin typeface="Calibri" panose="020F0502020204030204" pitchFamily="34" charset="0"/>
              </a:rPr>
              <a:t>週に数日　</a:t>
            </a:r>
            <a:r>
              <a:rPr lang="en-US" altLang="ja-JP" sz="1200" dirty="0">
                <a:solidFill>
                  <a:srgbClr val="FF0000"/>
                </a:solidFill>
                <a:latin typeface="Calibri" panose="020F0502020204030204" pitchFamily="34" charset="0"/>
              </a:rPr>
              <a:t>C. </a:t>
            </a:r>
            <a:r>
              <a:rPr lang="ja-JP" altLang="en-US" sz="1200" dirty="0">
                <a:solidFill>
                  <a:srgbClr val="FF0000"/>
                </a:solidFill>
                <a:latin typeface="Calibri" panose="020F0502020204030204" pitchFamily="34" charset="0"/>
              </a:rPr>
              <a:t>月に数日　</a:t>
            </a:r>
            <a:r>
              <a:rPr lang="en-US" altLang="ja-JP" sz="1200" dirty="0">
                <a:solidFill>
                  <a:srgbClr val="FF0000"/>
                </a:solidFill>
                <a:latin typeface="Calibri" panose="020F0502020204030204" pitchFamily="34" charset="0"/>
              </a:rPr>
              <a:t>D. </a:t>
            </a:r>
            <a:r>
              <a:rPr lang="ja-JP" altLang="en-US" sz="1200" dirty="0">
                <a:solidFill>
                  <a:srgbClr val="FF0000"/>
                </a:solidFill>
                <a:latin typeface="Calibri" panose="020F0502020204030204" pitchFamily="34" charset="0"/>
              </a:rPr>
              <a:t>それ以下</a:t>
            </a:r>
          </a:p>
        </p:txBody>
      </p:sp>
      <p:sp>
        <p:nvSpPr>
          <p:cNvPr id="2" name="スライド番号プレースホルダー 109">
            <a:extLst>
              <a:ext uri="{FF2B5EF4-FFF2-40B4-BE49-F238E27FC236}">
                <a16:creationId xmlns:a16="http://schemas.microsoft.com/office/drawing/2014/main" id="{AB3D9CB8-EE2F-9671-E177-339C8C257C91}"/>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14</a:t>
            </a:fld>
            <a:endParaRPr lang="ja-JP" altLang="en-US" sz="1200">
              <a:solidFill>
                <a:srgbClr val="92D050"/>
              </a:solidFill>
            </a:endParaRPr>
          </a:p>
        </p:txBody>
      </p:sp>
    </p:spTree>
    <p:extLst>
      <p:ext uri="{BB962C8B-B14F-4D97-AF65-F5344CB8AC3E}">
        <p14:creationId xmlns:p14="http://schemas.microsoft.com/office/powerpoint/2010/main" val="31419438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77E28-5D6E-C413-922E-05EC65F216D0}"/>
            </a:ext>
          </a:extLst>
        </p:cNvPr>
        <p:cNvGrpSpPr/>
        <p:nvPr/>
      </p:nvGrpSpPr>
      <p:grpSpPr>
        <a:xfrm>
          <a:off x="0" y="0"/>
          <a:ext cx="0" cy="0"/>
          <a:chOff x="0" y="0"/>
          <a:chExt cx="0" cy="0"/>
        </a:xfrm>
      </p:grpSpPr>
      <p:sp>
        <p:nvSpPr>
          <p:cNvPr id="22" name="タイトル 1">
            <a:extLst>
              <a:ext uri="{FF2B5EF4-FFF2-40B4-BE49-F238E27FC236}">
                <a16:creationId xmlns:a16="http://schemas.microsoft.com/office/drawing/2014/main" id="{3E615AA5-11E2-ACD7-BEA0-B0B33B70A484}"/>
              </a:ext>
            </a:extLst>
          </p:cNvPr>
          <p:cNvSpPr>
            <a:spLocks noGrp="1"/>
          </p:cNvSpPr>
          <p:nvPr>
            <p:ph type="title"/>
          </p:nvPr>
        </p:nvSpPr>
        <p:spPr/>
        <p:txBody>
          <a:bodyPr rtlCol="0"/>
          <a:lstStyle/>
          <a:p>
            <a:pPr eaLnBrk="1" fontAlgn="auto" hangingPunct="1">
              <a:spcAft>
                <a:spcPts val="0"/>
              </a:spcAft>
              <a:defRPr/>
            </a:pPr>
            <a:r>
              <a:rPr lang="ja-JP" altLang="en-US" dirty="0">
                <a:solidFill>
                  <a:schemeClr val="tx1"/>
                </a:solidFill>
              </a:rPr>
              <a:t>　　実現にあたっての問題点とその克服など</a:t>
            </a:r>
            <a:endParaRPr lang="ja-JP" altLang="en-US" sz="1400" dirty="0">
              <a:solidFill>
                <a:schemeClr val="bg1">
                  <a:lumMod val="75000"/>
                </a:schemeClr>
              </a:solidFill>
            </a:endParaRPr>
          </a:p>
        </p:txBody>
      </p:sp>
      <p:sp>
        <p:nvSpPr>
          <p:cNvPr id="2" name="正方形/長方形 1">
            <a:extLst>
              <a:ext uri="{FF2B5EF4-FFF2-40B4-BE49-F238E27FC236}">
                <a16:creationId xmlns:a16="http://schemas.microsoft.com/office/drawing/2014/main" id="{5B759BFF-C054-DAD8-0447-7E2E347C04CE}"/>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⑦</a:t>
            </a:r>
          </a:p>
        </p:txBody>
      </p:sp>
      <p:sp>
        <p:nvSpPr>
          <p:cNvPr id="3" name="テキスト ボックス 8">
            <a:extLst>
              <a:ext uri="{FF2B5EF4-FFF2-40B4-BE49-F238E27FC236}">
                <a16:creationId xmlns:a16="http://schemas.microsoft.com/office/drawing/2014/main" id="{C157C272-7862-FAF9-44AF-4A25ACABD549}"/>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まとめ</a:t>
            </a:r>
          </a:p>
        </p:txBody>
      </p:sp>
      <p:sp>
        <p:nvSpPr>
          <p:cNvPr id="4" name="コンテンツ プレースホルダー 3">
            <a:extLst>
              <a:ext uri="{FF2B5EF4-FFF2-40B4-BE49-F238E27FC236}">
                <a16:creationId xmlns:a16="http://schemas.microsoft.com/office/drawing/2014/main" id="{49C15C7E-C000-E337-33F6-899BDFDEACB1}"/>
              </a:ext>
            </a:extLst>
          </p:cNvPr>
          <p:cNvSpPr txBox="1">
            <a:spLocks/>
          </p:cNvSpPr>
          <p:nvPr/>
        </p:nvSpPr>
        <p:spPr>
          <a:xfrm>
            <a:off x="370156" y="918690"/>
            <a:ext cx="8841400" cy="2338926"/>
          </a:xfrm>
          <a:prstGeom prst="rect">
            <a:avLst/>
          </a:prstGeom>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a:lstStyle>
          <a:p>
            <a:pPr marL="182563" indent="-182563" eaLnBrk="1" hangingPunct="1"/>
            <a:r>
              <a:rPr lang="ja-JP" altLang="en-US" sz="1400" kern="0" dirty="0">
                <a:latin typeface="Meiryo UI" panose="020B0604030504040204" pitchFamily="50" charset="-128"/>
                <a:ea typeface="Meiryo UI" panose="020B0604030504040204" pitchFamily="50" charset="-128"/>
              </a:rPr>
              <a:t>生じた問題点、遭遇した困難とその解決方法</a:t>
            </a:r>
          </a:p>
          <a:p>
            <a:pPr marL="182563" indent="-182563" eaLnBrk="1" hangingPunct="1"/>
            <a:r>
              <a:rPr lang="ja-JP" altLang="en-US" sz="1400" kern="0" dirty="0">
                <a:latin typeface="Meiryo UI" panose="020B0604030504040204" pitchFamily="50" charset="-128"/>
                <a:ea typeface="Meiryo UI" panose="020B0604030504040204" pitchFamily="50" charset="-128"/>
              </a:rPr>
              <a:t>今後の展望（強化、改善、発展）</a:t>
            </a:r>
          </a:p>
        </p:txBody>
      </p:sp>
      <p:sp>
        <p:nvSpPr>
          <p:cNvPr id="5" name="スライド番号プレースホルダー 109">
            <a:extLst>
              <a:ext uri="{FF2B5EF4-FFF2-40B4-BE49-F238E27FC236}">
                <a16:creationId xmlns:a16="http://schemas.microsoft.com/office/drawing/2014/main" id="{015D52F7-637E-2AEE-F694-B848EEB917EC}"/>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15</a:t>
            </a:fld>
            <a:endParaRPr lang="ja-JP" altLang="en-US" sz="1200">
              <a:solidFill>
                <a:srgbClr val="92D050"/>
              </a:solidFill>
            </a:endParaRPr>
          </a:p>
        </p:txBody>
      </p:sp>
    </p:spTree>
    <p:extLst>
      <p:ext uri="{BB962C8B-B14F-4D97-AF65-F5344CB8AC3E}">
        <p14:creationId xmlns:p14="http://schemas.microsoft.com/office/powerpoint/2010/main" val="261992458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dirty="0">
                <a:solidFill>
                  <a:schemeClr val="tx1"/>
                </a:solidFill>
              </a:rPr>
              <a:t>　　アピールポイントのまとめ</a:t>
            </a:r>
          </a:p>
        </p:txBody>
      </p:sp>
      <p:sp>
        <p:nvSpPr>
          <p:cNvPr id="21507" name="テキスト ボックス 15"/>
          <p:cNvSpPr txBox="1">
            <a:spLocks noChangeArrowheads="1"/>
          </p:cNvSpPr>
          <p:nvPr/>
        </p:nvSpPr>
        <p:spPr bwMode="auto">
          <a:xfrm>
            <a:off x="1091382" y="5993880"/>
            <a:ext cx="4374038" cy="45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r" eaLnBrk="1" hangingPunct="1">
              <a:spcBef>
                <a:spcPct val="0"/>
              </a:spcBef>
              <a:buFontTx/>
              <a:buNone/>
            </a:pPr>
            <a:r>
              <a:rPr lang="en-US" altLang="ja-JP" sz="1200" b="1" dirty="0"/>
              <a:t>A.</a:t>
            </a:r>
            <a:r>
              <a:rPr lang="ja-JP" altLang="en-US" sz="1200" b="1" dirty="0"/>
              <a:t>～</a:t>
            </a:r>
            <a:r>
              <a:rPr lang="en-US" altLang="ja-JP" sz="1200" b="1" dirty="0"/>
              <a:t>D.</a:t>
            </a:r>
            <a:r>
              <a:rPr lang="ja-JP" altLang="en-US" sz="1200" b="1" dirty="0"/>
              <a:t>の中でとくに強調したいポイントを右に</a:t>
            </a:r>
            <a:r>
              <a:rPr lang="en-US" altLang="ja-JP" sz="1200" b="1" dirty="0"/>
              <a:t>A</a:t>
            </a:r>
            <a:r>
              <a:rPr lang="ja-JP" altLang="en-US" sz="1200" b="1" dirty="0"/>
              <a:t>～</a:t>
            </a:r>
            <a:r>
              <a:rPr lang="en-US" altLang="ja-JP" sz="1200" b="1" dirty="0"/>
              <a:t>D</a:t>
            </a:r>
            <a:r>
              <a:rPr lang="ja-JP" altLang="en-US" sz="1200" b="1" dirty="0"/>
              <a:t>でご記載ください</a:t>
            </a:r>
            <a:endParaRPr lang="en-US" altLang="ja-JP" sz="1200" b="1" dirty="0">
              <a:solidFill>
                <a:srgbClr val="FF0000"/>
              </a:solidFill>
            </a:endParaRPr>
          </a:p>
        </p:txBody>
      </p:sp>
      <p:sp>
        <p:nvSpPr>
          <p:cNvPr id="3" name="角丸四角形 2"/>
          <p:cNvSpPr/>
          <p:nvPr/>
        </p:nvSpPr>
        <p:spPr>
          <a:xfrm>
            <a:off x="5533019" y="6012734"/>
            <a:ext cx="1079500" cy="36036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0" bIns="0" anchor="ctr"/>
          <a:lstStyle/>
          <a:p>
            <a:pPr algn="ctr">
              <a:defRPr/>
            </a:pPr>
            <a:endParaRPr lang="ja-JP" altLang="en-US" sz="4000" b="1" dirty="0">
              <a:solidFill>
                <a:srgbClr val="FF0000"/>
              </a:solidFill>
            </a:endParaRPr>
          </a:p>
        </p:txBody>
      </p:sp>
      <p:graphicFrame>
        <p:nvGraphicFramePr>
          <p:cNvPr id="9" name="表 8"/>
          <p:cNvGraphicFramePr>
            <a:graphicFrameLocks noGrp="1"/>
          </p:cNvGraphicFramePr>
          <p:nvPr>
            <p:extLst>
              <p:ext uri="{D42A27DB-BD31-4B8C-83A1-F6EECF244321}">
                <p14:modId xmlns:p14="http://schemas.microsoft.com/office/powerpoint/2010/main" val="852177631"/>
              </p:ext>
            </p:extLst>
          </p:nvPr>
        </p:nvGraphicFramePr>
        <p:xfrm>
          <a:off x="548434" y="752729"/>
          <a:ext cx="10909603" cy="5073477"/>
        </p:xfrm>
        <a:graphic>
          <a:graphicData uri="http://schemas.openxmlformats.org/drawingml/2006/table">
            <a:tbl>
              <a:tblPr bandRow="1">
                <a:tableStyleId>{93296810-A885-4BE3-A3E7-6D5BEEA58F35}</a:tableStyleId>
              </a:tblPr>
              <a:tblGrid>
                <a:gridCol w="10909603">
                  <a:extLst>
                    <a:ext uri="{9D8B030D-6E8A-4147-A177-3AD203B41FA5}">
                      <a16:colId xmlns:a16="http://schemas.microsoft.com/office/drawing/2014/main" val="20000"/>
                    </a:ext>
                  </a:extLst>
                </a:gridCol>
              </a:tblGrid>
              <a:tr h="326234">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sz="1400" b="1" dirty="0">
                          <a:solidFill>
                            <a:schemeClr val="bg1"/>
                          </a:solidFill>
                          <a:latin typeface="Meiryo UI" panose="020B0604030504040204" pitchFamily="50" charset="-128"/>
                          <a:ea typeface="Meiryo UI" panose="020B0604030504040204" pitchFamily="50" charset="-128"/>
                        </a:rPr>
                        <a:t>A. </a:t>
                      </a:r>
                      <a:r>
                        <a:rPr kumimoji="1" lang="ja-JP" altLang="en-US" sz="1400" b="1" dirty="0">
                          <a:solidFill>
                            <a:schemeClr val="bg1"/>
                          </a:solidFill>
                          <a:latin typeface="Meiryo UI" panose="020B0604030504040204" pitchFamily="50" charset="-128"/>
                          <a:ea typeface="Meiryo UI" panose="020B0604030504040204" pitchFamily="50" charset="-128"/>
                        </a:rPr>
                        <a:t>技術</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nchor="ctr">
                    <a:solidFill>
                      <a:srgbClr val="92D050"/>
                    </a:solidFill>
                  </a:tcPr>
                </a:tc>
                <a:extLst>
                  <a:ext uri="{0D108BD9-81ED-4DB2-BD59-A6C34878D82A}">
                    <a16:rowId xmlns:a16="http://schemas.microsoft.com/office/drawing/2014/main" val="10000"/>
                  </a:ext>
                </a:extLst>
              </a:tr>
              <a:tr h="942455">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solidFill>
                      <a:srgbClr val="EFF3EA"/>
                    </a:solidFill>
                  </a:tcPr>
                </a:tc>
                <a:extLst>
                  <a:ext uri="{0D108BD9-81ED-4DB2-BD59-A6C34878D82A}">
                    <a16:rowId xmlns:a16="http://schemas.microsoft.com/office/drawing/2014/main" val="10001"/>
                  </a:ext>
                </a:extLst>
              </a:tr>
              <a:tr h="326234">
                <a:tc>
                  <a:txBody>
                    <a:bodyPr/>
                    <a:lstStyle/>
                    <a:p>
                      <a:pPr marL="0" marR="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sz="1400" b="1" dirty="0">
                          <a:solidFill>
                            <a:schemeClr val="bg1"/>
                          </a:solidFill>
                          <a:latin typeface="Meiryo UI" panose="020B0604030504040204" pitchFamily="50" charset="-128"/>
                          <a:ea typeface="Meiryo UI" panose="020B0604030504040204" pitchFamily="50" charset="-128"/>
                        </a:rPr>
                        <a:t>B. </a:t>
                      </a:r>
                      <a:r>
                        <a:rPr kumimoji="1" lang="ja-JP" altLang="en-US" sz="1400" b="1" dirty="0">
                          <a:solidFill>
                            <a:schemeClr val="bg1"/>
                          </a:solidFill>
                          <a:latin typeface="Meiryo UI" panose="020B0604030504040204" pitchFamily="50" charset="-128"/>
                          <a:ea typeface="Meiryo UI" panose="020B0604030504040204" pitchFamily="50" charset="-128"/>
                        </a:rPr>
                        <a:t>提供価値</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nchor="ctr">
                    <a:solidFill>
                      <a:srgbClr val="92D050"/>
                    </a:solidFill>
                  </a:tcPr>
                </a:tc>
                <a:extLst>
                  <a:ext uri="{0D108BD9-81ED-4DB2-BD59-A6C34878D82A}">
                    <a16:rowId xmlns:a16="http://schemas.microsoft.com/office/drawing/2014/main" val="10002"/>
                  </a:ext>
                </a:extLst>
              </a:tr>
              <a:tr h="942455">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solidFill>
                      <a:srgbClr val="EFF3EA"/>
                    </a:solidFill>
                  </a:tcPr>
                </a:tc>
                <a:extLst>
                  <a:ext uri="{0D108BD9-81ED-4DB2-BD59-A6C34878D82A}">
                    <a16:rowId xmlns:a16="http://schemas.microsoft.com/office/drawing/2014/main" val="10003"/>
                  </a:ext>
                </a:extLst>
              </a:tr>
              <a:tr h="324955">
                <a:tc>
                  <a:txBody>
                    <a:bodyPr/>
                    <a:lstStyle/>
                    <a:p>
                      <a:pPr marL="0" marR="0" indent="0" algn="ctr" defTabSz="914400" rtl="0" eaLnBrk="1" fontAlgn="auto" latinLnBrk="0" hangingPunct="1">
                        <a:lnSpc>
                          <a:spcPct val="100000"/>
                        </a:lnSpc>
                        <a:spcBef>
                          <a:spcPts val="0"/>
                        </a:spcBef>
                        <a:spcAft>
                          <a:spcPts val="0"/>
                        </a:spcAft>
                        <a:buClrTx/>
                        <a:buSzTx/>
                        <a:buFont typeface="Wingdings" pitchFamily="2" charset="2"/>
                        <a:buNone/>
                        <a:tabLst/>
                        <a:defRPr/>
                      </a:pPr>
                      <a:r>
                        <a:rPr kumimoji="1" lang="en-US" altLang="ja-JP" sz="1400" b="1" dirty="0">
                          <a:solidFill>
                            <a:schemeClr val="bg1"/>
                          </a:solidFill>
                          <a:latin typeface="Meiryo UI" panose="020B0604030504040204" pitchFamily="50" charset="-128"/>
                          <a:ea typeface="Meiryo UI" panose="020B0604030504040204" pitchFamily="50" charset="-128"/>
                        </a:rPr>
                        <a:t>C. </a:t>
                      </a:r>
                      <a:r>
                        <a:rPr kumimoji="1" lang="ja-JP" altLang="en-US" sz="1400" b="1" dirty="0">
                          <a:solidFill>
                            <a:schemeClr val="bg1"/>
                          </a:solidFill>
                          <a:latin typeface="Meiryo UI" panose="020B0604030504040204" pitchFamily="50" charset="-128"/>
                          <a:ea typeface="Meiryo UI" panose="020B0604030504040204" pitchFamily="50" charset="-128"/>
                        </a:rPr>
                        <a:t>事業性</a:t>
                      </a:r>
                      <a:endParaRPr kumimoji="1"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nchor="ctr">
                    <a:solidFill>
                      <a:srgbClr val="92D050"/>
                    </a:solidFill>
                  </a:tcPr>
                </a:tc>
                <a:extLst>
                  <a:ext uri="{0D108BD9-81ED-4DB2-BD59-A6C34878D82A}">
                    <a16:rowId xmlns:a16="http://schemas.microsoft.com/office/drawing/2014/main" val="10004"/>
                  </a:ext>
                </a:extLst>
              </a:tr>
              <a:tr h="942455">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kumimoji="1"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solidFill>
                      <a:srgbClr val="EFF3EA"/>
                    </a:solidFill>
                  </a:tcPr>
                </a:tc>
                <a:extLst>
                  <a:ext uri="{0D108BD9-81ED-4DB2-BD59-A6C34878D82A}">
                    <a16:rowId xmlns:a16="http://schemas.microsoft.com/office/drawing/2014/main" val="2676607530"/>
                  </a:ext>
                </a:extLst>
              </a:tr>
              <a:tr h="326234">
                <a:tc>
                  <a:txBody>
                    <a:bodyPr/>
                    <a:lstStyle/>
                    <a:p>
                      <a:pPr marL="0" marR="0" lvl="0" indent="0" algn="ctr" defTabSz="914400" rtl="0" eaLnBrk="1" fontAlgn="auto" latinLnBrk="0" hangingPunct="1">
                        <a:lnSpc>
                          <a:spcPct val="100000"/>
                        </a:lnSpc>
                        <a:spcBef>
                          <a:spcPts val="0"/>
                        </a:spcBef>
                        <a:spcAft>
                          <a:spcPts val="0"/>
                        </a:spcAft>
                        <a:buClrTx/>
                        <a:buSzTx/>
                        <a:buFont typeface="Wingdings" pitchFamily="2" charset="2"/>
                        <a:buNone/>
                        <a:tabLst/>
                        <a:defRPr/>
                      </a:pPr>
                      <a:r>
                        <a:rPr kumimoji="1" lang="en-US" altLang="ja-JP" sz="1400" b="1" dirty="0">
                          <a:solidFill>
                            <a:schemeClr val="bg1"/>
                          </a:solidFill>
                          <a:latin typeface="Meiryo UI" panose="020B0604030504040204" pitchFamily="50" charset="-128"/>
                          <a:ea typeface="Meiryo UI" panose="020B0604030504040204" pitchFamily="50" charset="-128"/>
                        </a:rPr>
                        <a:t>D. </a:t>
                      </a:r>
                      <a:r>
                        <a:rPr kumimoji="1" lang="ja-JP" altLang="en-US" sz="1400" b="1" dirty="0">
                          <a:solidFill>
                            <a:schemeClr val="bg1"/>
                          </a:solidFill>
                          <a:latin typeface="Meiryo UI" panose="020B0604030504040204" pitchFamily="50" charset="-128"/>
                          <a:ea typeface="Meiryo UI" panose="020B0604030504040204" pitchFamily="50" charset="-128"/>
                        </a:rPr>
                        <a:t>ユーザー評価</a:t>
                      </a:r>
                      <a:endParaRPr kumimoji="1"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nchor="ctr">
                    <a:solidFill>
                      <a:srgbClr val="92D050"/>
                    </a:solidFill>
                  </a:tcPr>
                </a:tc>
                <a:extLst>
                  <a:ext uri="{0D108BD9-81ED-4DB2-BD59-A6C34878D82A}">
                    <a16:rowId xmlns:a16="http://schemas.microsoft.com/office/drawing/2014/main" val="3428493778"/>
                  </a:ext>
                </a:extLst>
              </a:tr>
              <a:tr h="942455">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3" marB="45723">
                    <a:solidFill>
                      <a:srgbClr val="EFF3EA"/>
                    </a:solidFill>
                  </a:tcPr>
                </a:tc>
                <a:extLst>
                  <a:ext uri="{0D108BD9-81ED-4DB2-BD59-A6C34878D82A}">
                    <a16:rowId xmlns:a16="http://schemas.microsoft.com/office/drawing/2014/main" val="10005"/>
                  </a:ext>
                </a:extLst>
              </a:tr>
            </a:tbl>
          </a:graphicData>
        </a:graphic>
      </p:graphicFrame>
      <p:sp>
        <p:nvSpPr>
          <p:cNvPr id="2" name="正方形/長方形 1">
            <a:extLst>
              <a:ext uri="{FF2B5EF4-FFF2-40B4-BE49-F238E27FC236}">
                <a16:creationId xmlns:a16="http://schemas.microsoft.com/office/drawing/2014/main" id="{58EE6CAA-DE5F-132C-2B92-50B08F07BB9D}"/>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⑧</a:t>
            </a:r>
          </a:p>
        </p:txBody>
      </p:sp>
      <p:sp>
        <p:nvSpPr>
          <p:cNvPr id="4" name="テキスト ボックス 8">
            <a:extLst>
              <a:ext uri="{FF2B5EF4-FFF2-40B4-BE49-F238E27FC236}">
                <a16:creationId xmlns:a16="http://schemas.microsoft.com/office/drawing/2014/main" id="{22E9820A-66CC-4555-1DF4-32B0801BB0B8}"/>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まとめ</a:t>
            </a:r>
          </a:p>
        </p:txBody>
      </p:sp>
      <p:sp>
        <p:nvSpPr>
          <p:cNvPr id="5" name="スライド番号プレースホルダー 109">
            <a:extLst>
              <a:ext uri="{FF2B5EF4-FFF2-40B4-BE49-F238E27FC236}">
                <a16:creationId xmlns:a16="http://schemas.microsoft.com/office/drawing/2014/main" id="{1624BC52-AB6F-9850-80D0-B3CA6918E05B}"/>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16</a:t>
            </a:fld>
            <a:endParaRPr lang="ja-JP" altLang="en-US" sz="1200">
              <a:solidFill>
                <a:srgbClr val="92D050"/>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pPr eaLnBrk="1" hangingPunct="1"/>
            <a:r>
              <a:rPr lang="ja-JP" altLang="en-US" dirty="0">
                <a:solidFill>
                  <a:schemeClr val="tx1"/>
                </a:solidFill>
              </a:rPr>
              <a:t>　　審査者及び</a:t>
            </a:r>
            <a:r>
              <a:rPr lang="en-US" altLang="ja-JP" dirty="0">
                <a:solidFill>
                  <a:schemeClr val="tx1"/>
                </a:solidFill>
              </a:rPr>
              <a:t>MCPC</a:t>
            </a:r>
            <a:r>
              <a:rPr lang="ja-JP" altLang="en-US" dirty="0">
                <a:solidFill>
                  <a:schemeClr val="tx1"/>
                </a:solidFill>
              </a:rPr>
              <a:t>に対する希望・注意事項</a:t>
            </a:r>
            <a:endParaRPr lang="ja-JP" altLang="en-US" b="0" dirty="0">
              <a:solidFill>
                <a:schemeClr val="tx1"/>
              </a:solidFill>
            </a:endParaRPr>
          </a:p>
        </p:txBody>
      </p:sp>
      <p:sp>
        <p:nvSpPr>
          <p:cNvPr id="22532" name="コンテンツ プレースホルダー 3"/>
          <p:cNvSpPr>
            <a:spLocks noGrp="1"/>
          </p:cNvSpPr>
          <p:nvPr>
            <p:ph idx="4294967295"/>
          </p:nvPr>
        </p:nvSpPr>
        <p:spPr>
          <a:xfrm>
            <a:off x="286247" y="806308"/>
            <a:ext cx="7191375" cy="629488"/>
          </a:xfrm>
          <a:prstGeom prst="rect">
            <a:avLst/>
          </a:prstGeom>
        </p:spPr>
        <p:txBody>
          <a:bodyPr/>
          <a:lstStyle/>
          <a:p>
            <a:pPr eaLnBrk="1" hangingPunct="1">
              <a:spcBef>
                <a:spcPts val="200"/>
              </a:spcBef>
            </a:pPr>
            <a:r>
              <a:rPr lang="ja-JP" altLang="en-US" sz="1400" dirty="0">
                <a:latin typeface="Meiryo UI" panose="020B0604030504040204" pitchFamily="50" charset="-128"/>
                <a:ea typeface="Meiryo UI" panose="020B0604030504040204" pitchFamily="50" charset="-128"/>
              </a:rPr>
              <a:t>取り扱いに特段の注意を要する情報などがあればここでご指定下さい</a:t>
            </a:r>
            <a:endParaRPr lang="en-US" altLang="ja-JP" sz="1400" dirty="0">
              <a:latin typeface="Meiryo UI" panose="020B0604030504040204" pitchFamily="50" charset="-128"/>
              <a:ea typeface="Meiryo UI" panose="020B0604030504040204" pitchFamily="50" charset="-128"/>
            </a:endParaRPr>
          </a:p>
          <a:p>
            <a:pPr eaLnBrk="1" hangingPunct="1">
              <a:spcBef>
                <a:spcPts val="200"/>
              </a:spcBef>
            </a:pPr>
            <a:r>
              <a:rPr lang="ja-JP" altLang="en-US" sz="1400" dirty="0">
                <a:latin typeface="Meiryo UI" panose="020B0604030504040204" pitchFamily="50" charset="-128"/>
                <a:ea typeface="Meiryo UI" panose="020B0604030504040204" pitchFamily="50" charset="-128"/>
              </a:rPr>
              <a:t>第三者による評価、受賞・表彰履歴、報道での取り扱いなどもあればご記入ください。</a:t>
            </a:r>
            <a:endParaRPr lang="en-US" altLang="ja-JP" sz="14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221ECB3E-FE6A-1309-B29E-CE0897068400}"/>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⑨</a:t>
            </a:r>
          </a:p>
        </p:txBody>
      </p:sp>
      <p:sp>
        <p:nvSpPr>
          <p:cNvPr id="3" name="テキスト ボックス 8">
            <a:extLst>
              <a:ext uri="{FF2B5EF4-FFF2-40B4-BE49-F238E27FC236}">
                <a16:creationId xmlns:a16="http://schemas.microsoft.com/office/drawing/2014/main" id="{8638ECA9-FE29-B95B-E986-FDB5AC83F17D}"/>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その他</a:t>
            </a:r>
          </a:p>
        </p:txBody>
      </p:sp>
      <p:sp>
        <p:nvSpPr>
          <p:cNvPr id="4" name="スライド番号プレースホルダー 109">
            <a:extLst>
              <a:ext uri="{FF2B5EF4-FFF2-40B4-BE49-F238E27FC236}">
                <a16:creationId xmlns:a16="http://schemas.microsoft.com/office/drawing/2014/main" id="{F75A746C-3774-948C-BE17-4826FCAF4EE0}"/>
              </a:ext>
            </a:extLst>
          </p:cNvPr>
          <p:cNvSpPr>
            <a:spLocks noGrp="1"/>
          </p:cNvSpPr>
          <p:nvPr>
            <p:ph type="sldNum" sz="quarter" idx="4"/>
          </p:nvPr>
        </p:nvSpPr>
        <p:spPr bwMode="auto">
          <a:xfrm>
            <a:off x="11627224" y="6492876"/>
            <a:ext cx="41237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17</a:t>
            </a:fld>
            <a:endParaRPr lang="ja-JP" altLang="en-US" sz="1200">
              <a:solidFill>
                <a:srgbClr val="92D050"/>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コンテンツ プレースホルダー 2"/>
          <p:cNvSpPr txBox="1">
            <a:spLocks/>
          </p:cNvSpPr>
          <p:nvPr/>
        </p:nvSpPr>
        <p:spPr>
          <a:xfrm>
            <a:off x="7124180" y="3784600"/>
            <a:ext cx="4063426" cy="2123981"/>
          </a:xfrm>
          <a:prstGeom prst="rect">
            <a:avLst/>
          </a:prstGeom>
        </p:spPr>
        <p:txBody>
          <a:bodyPr wrap="none"/>
          <a:lstStyle>
            <a:lvl1pPr marL="274320" indent="-274320" algn="l" rtl="0" eaLnBrk="1" latinLnBrk="0" hangingPunct="1">
              <a:spcBef>
                <a:spcPts val="580"/>
              </a:spcBef>
              <a:buClr>
                <a:schemeClr val="accent1"/>
              </a:buClr>
              <a:buSzPct val="85000"/>
              <a:buFont typeface="Wingdings 2"/>
              <a:buChar char=""/>
              <a:defRPr kumimoji="1" sz="1600" kern="1200">
                <a:solidFill>
                  <a:schemeClr val="tx1"/>
                </a:solidFill>
                <a:latin typeface="メイリオ" pitchFamily="50" charset="-128"/>
                <a:ea typeface="メイリオ" pitchFamily="50" charset="-128"/>
                <a:cs typeface="メイリオ" pitchFamily="50" charset="-128"/>
              </a:defRPr>
            </a:lvl1pPr>
            <a:lvl2pPr marL="548640" indent="-228600" algn="l" rtl="0" eaLnBrk="1" latinLnBrk="0" hangingPunct="1">
              <a:spcBef>
                <a:spcPts val="370"/>
              </a:spcBef>
              <a:buClr>
                <a:schemeClr val="accent2"/>
              </a:buClr>
              <a:buSzPct val="85000"/>
              <a:buFont typeface="Wingdings 2"/>
              <a:buChar char=""/>
              <a:defRPr kumimoji="1" sz="1400" kern="1200">
                <a:solidFill>
                  <a:schemeClr val="tx1"/>
                </a:solidFill>
                <a:latin typeface="メイリオ" pitchFamily="50" charset="-128"/>
                <a:ea typeface="メイリオ" pitchFamily="50" charset="-128"/>
                <a:cs typeface="メイリオ" pitchFamily="50" charset="-128"/>
              </a:defRPr>
            </a:lvl2pPr>
            <a:lvl3pPr marL="822960" indent="-228600" algn="l" rtl="0" eaLnBrk="1" latinLnBrk="0" hangingPunct="1">
              <a:spcBef>
                <a:spcPts val="370"/>
              </a:spcBef>
              <a:buClr>
                <a:schemeClr val="accent1">
                  <a:tint val="60000"/>
                </a:schemeClr>
              </a:buClr>
              <a:buSzPct val="85000"/>
              <a:buFont typeface="Wingdings 2"/>
              <a:buChar char=""/>
              <a:defRPr kumimoji="1" sz="1200" kern="1200">
                <a:solidFill>
                  <a:schemeClr val="tx1"/>
                </a:solidFill>
                <a:latin typeface="メイリオ" pitchFamily="50" charset="-128"/>
                <a:ea typeface="メイリオ" pitchFamily="50" charset="-128"/>
                <a:cs typeface="メイリオ" pitchFamily="50" charset="-128"/>
              </a:defRPr>
            </a:lvl3pPr>
            <a:lvl4pPr marL="1097280" indent="-228600" algn="l" rtl="0" eaLnBrk="1" latinLnBrk="0" hangingPunct="1">
              <a:spcBef>
                <a:spcPts val="370"/>
              </a:spcBef>
              <a:buClr>
                <a:schemeClr val="accent3"/>
              </a:buClr>
              <a:buSzPct val="80000"/>
              <a:buFont typeface="Wingdings 2"/>
              <a:buChar char=""/>
              <a:defRPr kumimoji="1" sz="1200" kern="1200">
                <a:solidFill>
                  <a:schemeClr val="tx1"/>
                </a:solidFill>
                <a:latin typeface="メイリオ" pitchFamily="50" charset="-128"/>
                <a:ea typeface="メイリオ" pitchFamily="50" charset="-128"/>
                <a:cs typeface="メイリオ" pitchFamily="50" charset="-128"/>
              </a:defRPr>
            </a:lvl4pPr>
            <a:lvl5pPr marL="1371600" indent="-228600" algn="l" rtl="0" eaLnBrk="1" latinLnBrk="0" hangingPunct="1">
              <a:spcBef>
                <a:spcPts val="370"/>
              </a:spcBef>
              <a:buClr>
                <a:schemeClr val="accent3"/>
              </a:buClr>
              <a:buFontTx/>
              <a:buChar char="o"/>
              <a:defRPr kumimoji="1" sz="1200" kern="1200">
                <a:solidFill>
                  <a:schemeClr val="tx1"/>
                </a:solidFill>
                <a:latin typeface="メイリオ" pitchFamily="50" charset="-128"/>
                <a:ea typeface="メイリオ" pitchFamily="50" charset="-128"/>
                <a:cs typeface="メイリオ" pitchFamily="50" charset="-128"/>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a:lstStyle>
          <a:p>
            <a:pPr marL="0" indent="0">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＜審査委員長＞</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安田　靖彦</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MCPC</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会長・早稲田大学名誉教授・東京大学名誉教授）</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＜審査委員　所属組織＞</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予定</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br>
              <a:rPr lang="en-US" altLang="ja-JP" sz="1200" b="1"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総務省　総合通信基盤局　電波部　移動通信課</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一般社団法人 </a:t>
            </a:r>
            <a:r>
              <a:rPr lang="zh-TW" altLang="en-US" sz="1200" dirty="0">
                <a:latin typeface="Meiryo UI" panose="020B0604030504040204" pitchFamily="50" charset="-128"/>
                <a:ea typeface="Meiryo UI" panose="020B0604030504040204" pitchFamily="50" charset="-128"/>
                <a:cs typeface="Meiryo UI" panose="020B0604030504040204" pitchFamily="50" charset="-128"/>
              </a:rPr>
              <a:t>電子情報技術産業協会 </a:t>
            </a:r>
            <a:r>
              <a:rPr lang="en-US" altLang="zh-TW" sz="1200" dirty="0">
                <a:latin typeface="Meiryo UI" panose="020B0604030504040204" pitchFamily="50" charset="-128"/>
                <a:ea typeface="Meiryo UI" panose="020B0604030504040204" pitchFamily="50" charset="-128"/>
                <a:cs typeface="Meiryo UI" panose="020B0604030504040204" pitchFamily="50" charset="-128"/>
              </a:rPr>
              <a:t>(JEITA</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一般社団法人 情報通信ネットワーク産業協会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(CIAJ)</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特定非営利活動法人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コーディネータ協会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(ITCA)</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一般社団法人 組込みシステム技術協会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(JASA)</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他</a:t>
            </a:r>
          </a:p>
        </p:txBody>
      </p:sp>
      <p:cxnSp>
        <p:nvCxnSpPr>
          <p:cNvPr id="22" name="直線矢印コネクタ 21"/>
          <p:cNvCxnSpPr>
            <a:cxnSpLocks/>
            <a:stCxn id="26" idx="6"/>
            <a:endCxn id="64" idx="2"/>
          </p:cNvCxnSpPr>
          <p:nvPr/>
        </p:nvCxnSpPr>
        <p:spPr>
          <a:xfrm>
            <a:off x="7957702" y="2148643"/>
            <a:ext cx="258762" cy="0"/>
          </a:xfrm>
          <a:prstGeom prst="straightConnector1">
            <a:avLst/>
          </a:prstGeom>
          <a:ln w="1905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7236977" y="1788280"/>
            <a:ext cx="720725" cy="72072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応募</a:t>
            </a:r>
            <a:endParaRPr lang="en-US" altLang="ja-JP"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〆切</a:t>
            </a:r>
          </a:p>
        </p:txBody>
      </p:sp>
      <p:sp>
        <p:nvSpPr>
          <p:cNvPr id="9227" name="テキスト ボックス 53"/>
          <p:cNvSpPr>
            <a:spLocks noChangeArrowheads="1"/>
          </p:cNvSpPr>
          <p:nvPr/>
        </p:nvSpPr>
        <p:spPr bwMode="auto">
          <a:xfrm>
            <a:off x="8457393" y="1036452"/>
            <a:ext cx="1397000" cy="368300"/>
          </a:xfrm>
          <a:prstGeom prst="flowChartAlternateProcess">
            <a:avLst/>
          </a:prstGeom>
          <a:solidFill>
            <a:srgbClr val="92D050"/>
          </a:solidFill>
          <a:ln>
            <a:noFill/>
          </a:ln>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a:t>審査日程</a:t>
            </a:r>
          </a:p>
        </p:txBody>
      </p:sp>
      <p:sp>
        <p:nvSpPr>
          <p:cNvPr id="9228" name="テキスト ボックス 54"/>
          <p:cNvSpPr>
            <a:spLocks noChangeArrowheads="1"/>
          </p:cNvSpPr>
          <p:nvPr/>
        </p:nvSpPr>
        <p:spPr bwMode="auto">
          <a:xfrm>
            <a:off x="8457393" y="3201968"/>
            <a:ext cx="1397000" cy="368300"/>
          </a:xfrm>
          <a:prstGeom prst="flowChartAlternateProcess">
            <a:avLst/>
          </a:prstGeom>
          <a:solidFill>
            <a:srgbClr val="92D050"/>
          </a:solidFill>
          <a:ln>
            <a:noFill/>
          </a:ln>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400" b="1"/>
              <a:t>審査委員</a:t>
            </a:r>
          </a:p>
        </p:txBody>
      </p:sp>
      <p:sp>
        <p:nvSpPr>
          <p:cNvPr id="64" name="円/楕円 63"/>
          <p:cNvSpPr/>
          <p:nvPr/>
        </p:nvSpPr>
        <p:spPr>
          <a:xfrm>
            <a:off x="8216464" y="1788280"/>
            <a:ext cx="720725" cy="72072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一次</a:t>
            </a:r>
            <a:endParaRPr lang="en-US" altLang="ja-JP"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審査</a:t>
            </a:r>
          </a:p>
        </p:txBody>
      </p:sp>
      <p:sp>
        <p:nvSpPr>
          <p:cNvPr id="75" name="円/楕円 74"/>
          <p:cNvSpPr/>
          <p:nvPr/>
        </p:nvSpPr>
        <p:spPr>
          <a:xfrm>
            <a:off x="9195951" y="1788280"/>
            <a:ext cx="720725" cy="72072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二次</a:t>
            </a:r>
            <a:endParaRPr lang="en-US" altLang="ja-JP"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審査</a:t>
            </a:r>
          </a:p>
        </p:txBody>
      </p:sp>
      <p:cxnSp>
        <p:nvCxnSpPr>
          <p:cNvPr id="78" name="直線矢印コネクタ 77"/>
          <p:cNvCxnSpPr>
            <a:stCxn id="64" idx="6"/>
            <a:endCxn id="75" idx="2"/>
          </p:cNvCxnSpPr>
          <p:nvPr/>
        </p:nvCxnSpPr>
        <p:spPr>
          <a:xfrm>
            <a:off x="8937189" y="2148643"/>
            <a:ext cx="258762" cy="0"/>
          </a:xfrm>
          <a:prstGeom prst="straightConnector1">
            <a:avLst/>
          </a:prstGeom>
          <a:ln w="1905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cxnSpLocks/>
            <a:stCxn id="75" idx="6"/>
            <a:endCxn id="32" idx="2"/>
          </p:cNvCxnSpPr>
          <p:nvPr/>
        </p:nvCxnSpPr>
        <p:spPr>
          <a:xfrm>
            <a:off x="9916676" y="2148643"/>
            <a:ext cx="258763" cy="0"/>
          </a:xfrm>
          <a:prstGeom prst="straightConnector1">
            <a:avLst/>
          </a:prstGeom>
          <a:ln w="1905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2" name="円/楕円 31"/>
          <p:cNvSpPr/>
          <p:nvPr/>
        </p:nvSpPr>
        <p:spPr>
          <a:xfrm>
            <a:off x="10175439" y="1788280"/>
            <a:ext cx="720725" cy="72072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表彰式</a:t>
            </a:r>
          </a:p>
        </p:txBody>
      </p:sp>
      <p:sp>
        <p:nvSpPr>
          <p:cNvPr id="9239" name="テキスト ボックス 28"/>
          <p:cNvSpPr txBox="1">
            <a:spLocks noChangeArrowheads="1"/>
          </p:cNvSpPr>
          <p:nvPr/>
        </p:nvSpPr>
        <p:spPr bwMode="auto">
          <a:xfrm>
            <a:off x="7253647" y="1487766"/>
            <a:ext cx="693737"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8</a:t>
            </a:r>
            <a:r>
              <a:rPr lang="ja-JP" altLang="en-US" sz="1100" b="1" dirty="0"/>
              <a:t>月</a:t>
            </a:r>
            <a:r>
              <a:rPr lang="en-US" altLang="ja-JP" sz="1100" b="1" dirty="0"/>
              <a:t>31</a:t>
            </a:r>
            <a:r>
              <a:rPr lang="ja-JP" altLang="en-US" sz="1100" b="1" dirty="0"/>
              <a:t>日</a:t>
            </a:r>
          </a:p>
        </p:txBody>
      </p:sp>
      <p:sp>
        <p:nvSpPr>
          <p:cNvPr id="9240" name="テキスト ボックス 29"/>
          <p:cNvSpPr txBox="1">
            <a:spLocks noChangeArrowheads="1"/>
          </p:cNvSpPr>
          <p:nvPr/>
        </p:nvSpPr>
        <p:spPr bwMode="auto">
          <a:xfrm>
            <a:off x="8233133" y="1509582"/>
            <a:ext cx="6937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9</a:t>
            </a:r>
            <a:r>
              <a:rPr lang="ja-JP" altLang="en-US" sz="1100" b="1" dirty="0"/>
              <a:t>月</a:t>
            </a:r>
            <a:r>
              <a:rPr lang="en-US" altLang="ja-JP" sz="1100" b="1" dirty="0"/>
              <a:t>30</a:t>
            </a:r>
            <a:r>
              <a:rPr lang="ja-JP" altLang="en-US" sz="1100" b="1" dirty="0"/>
              <a:t>日</a:t>
            </a:r>
          </a:p>
        </p:txBody>
      </p:sp>
      <p:sp>
        <p:nvSpPr>
          <p:cNvPr id="9241" name="テキスト ボックス 31"/>
          <p:cNvSpPr txBox="1">
            <a:spLocks noChangeArrowheads="1"/>
          </p:cNvSpPr>
          <p:nvPr/>
        </p:nvSpPr>
        <p:spPr bwMode="auto">
          <a:xfrm>
            <a:off x="9202302" y="1509582"/>
            <a:ext cx="695325"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10</a:t>
            </a:r>
            <a:r>
              <a:rPr lang="ja-JP" altLang="en-US" sz="1100" b="1" dirty="0"/>
              <a:t>月</a:t>
            </a:r>
            <a:r>
              <a:rPr lang="en-US" altLang="ja-JP" sz="1100" b="1" dirty="0"/>
              <a:t>23</a:t>
            </a:r>
            <a:r>
              <a:rPr lang="ja-JP" altLang="en-US" sz="1100" b="1" dirty="0"/>
              <a:t>日</a:t>
            </a:r>
          </a:p>
        </p:txBody>
      </p:sp>
      <p:sp>
        <p:nvSpPr>
          <p:cNvPr id="9242" name="テキスト ボックス 32"/>
          <p:cNvSpPr txBox="1">
            <a:spLocks noChangeArrowheads="1"/>
          </p:cNvSpPr>
          <p:nvPr/>
        </p:nvSpPr>
        <p:spPr bwMode="auto">
          <a:xfrm>
            <a:off x="10188138" y="1500466"/>
            <a:ext cx="695325"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en-US" altLang="ja-JP" sz="1100" b="1" dirty="0"/>
              <a:t>11</a:t>
            </a:r>
            <a:r>
              <a:rPr lang="ja-JP" altLang="en-US" sz="1100" b="1" dirty="0"/>
              <a:t>月</a:t>
            </a:r>
            <a:r>
              <a:rPr lang="en-US" altLang="ja-JP" sz="1100" b="1" dirty="0"/>
              <a:t>25</a:t>
            </a:r>
            <a:r>
              <a:rPr lang="ja-JP" altLang="en-US" sz="1100" b="1" dirty="0"/>
              <a:t>日</a:t>
            </a:r>
          </a:p>
        </p:txBody>
      </p:sp>
      <p:sp>
        <p:nvSpPr>
          <p:cNvPr id="9" name="角丸四角形 32">
            <a:extLst>
              <a:ext uri="{FF2B5EF4-FFF2-40B4-BE49-F238E27FC236}">
                <a16:creationId xmlns:a16="http://schemas.microsoft.com/office/drawing/2014/main" id="{3DA23382-5BCE-16F7-1765-84B12D62F418}"/>
              </a:ext>
            </a:extLst>
          </p:cNvPr>
          <p:cNvSpPr/>
          <p:nvPr/>
        </p:nvSpPr>
        <p:spPr>
          <a:xfrm>
            <a:off x="1446181" y="4619580"/>
            <a:ext cx="1054100"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AI&amp;</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ロボット</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委員会特別賞</a:t>
            </a:r>
          </a:p>
        </p:txBody>
      </p:sp>
      <p:sp>
        <p:nvSpPr>
          <p:cNvPr id="10" name="角丸四角形 33">
            <a:extLst>
              <a:ext uri="{FF2B5EF4-FFF2-40B4-BE49-F238E27FC236}">
                <a16:creationId xmlns:a16="http://schemas.microsoft.com/office/drawing/2014/main" id="{6F9B24BB-B213-AB3D-7C54-E559EFA4B1F5}"/>
              </a:ext>
            </a:extLst>
          </p:cNvPr>
          <p:cNvSpPr/>
          <p:nvPr/>
        </p:nvSpPr>
        <p:spPr>
          <a:xfrm>
            <a:off x="2801514" y="4619580"/>
            <a:ext cx="1054100"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セキュリティ</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委員会特別賞</a:t>
            </a:r>
          </a:p>
        </p:txBody>
      </p:sp>
      <p:sp>
        <p:nvSpPr>
          <p:cNvPr id="11" name="角丸四角形 34">
            <a:extLst>
              <a:ext uri="{FF2B5EF4-FFF2-40B4-BE49-F238E27FC236}">
                <a16:creationId xmlns:a16="http://schemas.microsoft.com/office/drawing/2014/main" id="{049F1B26-46E1-1E8B-5CB3-E13A4B1BF30C}"/>
              </a:ext>
            </a:extLst>
          </p:cNvPr>
          <p:cNvSpPr/>
          <p:nvPr/>
        </p:nvSpPr>
        <p:spPr>
          <a:xfrm>
            <a:off x="4156849" y="4619580"/>
            <a:ext cx="1449710"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ビジネス</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DX</a:t>
            </a:r>
            <a:r>
              <a:rPr lang="zh-TW"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委員会</a:t>
            </a:r>
            <a:br>
              <a:rPr lang="en-US" altLang="zh-TW"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zh-TW"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特別賞</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73">
            <a:extLst>
              <a:ext uri="{FF2B5EF4-FFF2-40B4-BE49-F238E27FC236}">
                <a16:creationId xmlns:a16="http://schemas.microsoft.com/office/drawing/2014/main" id="{8A936EDA-9C29-D61C-0001-8F92BDCDB4AC}"/>
              </a:ext>
            </a:extLst>
          </p:cNvPr>
          <p:cNvSpPr txBox="1">
            <a:spLocks noChangeArrowheads="1"/>
          </p:cNvSpPr>
          <p:nvPr/>
        </p:nvSpPr>
        <p:spPr bwMode="auto">
          <a:xfrm>
            <a:off x="1505033" y="5406041"/>
            <a:ext cx="417513" cy="1952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endParaRPr lang="ja-JP" altLang="en-US" sz="800" dirty="0"/>
          </a:p>
        </p:txBody>
      </p:sp>
      <p:sp>
        <p:nvSpPr>
          <p:cNvPr id="20" name="角丸四角形 121">
            <a:extLst>
              <a:ext uri="{FF2B5EF4-FFF2-40B4-BE49-F238E27FC236}">
                <a16:creationId xmlns:a16="http://schemas.microsoft.com/office/drawing/2014/main" id="{B415E5C3-3518-FC72-F1DA-AC0BBE04FADF}"/>
              </a:ext>
            </a:extLst>
          </p:cNvPr>
          <p:cNvSpPr/>
          <p:nvPr/>
        </p:nvSpPr>
        <p:spPr>
          <a:xfrm>
            <a:off x="1246353" y="5275072"/>
            <a:ext cx="1007897" cy="457201"/>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アカデミー特別賞</a:t>
            </a:r>
          </a:p>
        </p:txBody>
      </p:sp>
      <p:sp>
        <p:nvSpPr>
          <p:cNvPr id="28" name="角丸四角形 70">
            <a:extLst>
              <a:ext uri="{FF2B5EF4-FFF2-40B4-BE49-F238E27FC236}">
                <a16:creationId xmlns:a16="http://schemas.microsoft.com/office/drawing/2014/main" id="{D2E1608E-1D1D-7307-9DAD-C38AEA5C5782}"/>
              </a:ext>
            </a:extLst>
          </p:cNvPr>
          <p:cNvSpPr/>
          <p:nvPr/>
        </p:nvSpPr>
        <p:spPr>
          <a:xfrm>
            <a:off x="2555483" y="5286184"/>
            <a:ext cx="1288349" cy="434976"/>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中小企業特別賞</a:t>
            </a:r>
          </a:p>
        </p:txBody>
      </p:sp>
      <p:sp>
        <p:nvSpPr>
          <p:cNvPr id="29" name="角丸四角形 34">
            <a:extLst>
              <a:ext uri="{FF2B5EF4-FFF2-40B4-BE49-F238E27FC236}">
                <a16:creationId xmlns:a16="http://schemas.microsoft.com/office/drawing/2014/main" id="{5EF237BA-6D93-55B2-9F3E-315AA57D477D}"/>
              </a:ext>
            </a:extLst>
          </p:cNvPr>
          <p:cNvSpPr/>
          <p:nvPr/>
        </p:nvSpPr>
        <p:spPr>
          <a:xfrm>
            <a:off x="4145065" y="5286185"/>
            <a:ext cx="1639795" cy="434975"/>
          </a:xfrm>
          <a:prstGeom prst="roundRect">
            <a:avLst/>
          </a:prstGeom>
          <a:solidFill>
            <a:srgbClr val="CCFFFF"/>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ベンチャー＆スタートアップ</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a:t>
            </a:r>
            <a:r>
              <a:rPr lang="zh-TW"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賞</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0" name="直線コネクタ 29">
            <a:extLst>
              <a:ext uri="{FF2B5EF4-FFF2-40B4-BE49-F238E27FC236}">
                <a16:creationId xmlns:a16="http://schemas.microsoft.com/office/drawing/2014/main" id="{7723FFDB-C4E0-4163-0AA1-148D17FECE4E}"/>
              </a:ext>
            </a:extLst>
          </p:cNvPr>
          <p:cNvCxnSpPr>
            <a:cxnSpLocks/>
          </p:cNvCxnSpPr>
          <p:nvPr/>
        </p:nvCxnSpPr>
        <p:spPr>
          <a:xfrm>
            <a:off x="1041620" y="4333576"/>
            <a:ext cx="4921858"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C0B0454F-7FDE-9BF3-BF4B-85F9FB7D26E0}"/>
              </a:ext>
            </a:extLst>
          </p:cNvPr>
          <p:cNvSpPr txBox="1"/>
          <p:nvPr/>
        </p:nvSpPr>
        <p:spPr>
          <a:xfrm>
            <a:off x="1145513" y="5881991"/>
            <a:ext cx="4724942" cy="415498"/>
          </a:xfrm>
          <a:prstGeom prst="rect">
            <a:avLst/>
          </a:prstGeom>
          <a:noFill/>
        </p:spPr>
        <p:txBody>
          <a:bodyPr wrap="square">
            <a:spAutoFit/>
          </a:bodyPr>
          <a:lstStyle/>
          <a:p>
            <a:r>
              <a:rPr lang="ja-JP" altLang="en-US" sz="1050" dirty="0">
                <a:latin typeface="Meiryo UI" panose="020B0604030504040204" pitchFamily="50" charset="-128"/>
                <a:ea typeface="Meiryo UI" panose="020B0604030504040204" pitchFamily="50" charset="-128"/>
              </a:rPr>
              <a:t>ユーザーおよびサービス＆ソリューション両部門から各特別賞に準ずるものを選定します。</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該当がない場合は授与を行わないことがあります。</a:t>
            </a:r>
          </a:p>
        </p:txBody>
      </p:sp>
      <p:sp>
        <p:nvSpPr>
          <p:cNvPr id="53" name="タイトル 52">
            <a:extLst>
              <a:ext uri="{FF2B5EF4-FFF2-40B4-BE49-F238E27FC236}">
                <a16:creationId xmlns:a16="http://schemas.microsoft.com/office/drawing/2014/main" id="{40C75F3B-A904-8877-A2CF-E5181FE8ED08}"/>
              </a:ext>
            </a:extLst>
          </p:cNvPr>
          <p:cNvSpPr>
            <a:spLocks noGrp="1"/>
          </p:cNvSpPr>
          <p:nvPr>
            <p:ph type="title"/>
          </p:nvPr>
        </p:nvSpPr>
        <p:spPr/>
        <p:txBody>
          <a:bodyPr/>
          <a:lstStyle/>
          <a:p>
            <a:r>
              <a:rPr lang="ja-JP" altLang="en-US" dirty="0"/>
              <a:t>ユーザー部門の賞の構成</a:t>
            </a:r>
          </a:p>
        </p:txBody>
      </p:sp>
      <p:sp>
        <p:nvSpPr>
          <p:cNvPr id="15" name="角丸四角形 66">
            <a:extLst>
              <a:ext uri="{FF2B5EF4-FFF2-40B4-BE49-F238E27FC236}">
                <a16:creationId xmlns:a16="http://schemas.microsoft.com/office/drawing/2014/main" id="{5A35C4B2-7D2E-8892-9505-2E17E33CFC83}"/>
              </a:ext>
            </a:extLst>
          </p:cNvPr>
          <p:cNvSpPr/>
          <p:nvPr/>
        </p:nvSpPr>
        <p:spPr>
          <a:xfrm>
            <a:off x="2149508" y="1758420"/>
            <a:ext cx="2600325" cy="720725"/>
          </a:xfrm>
          <a:prstGeom prst="roundRect">
            <a:avLst/>
          </a:prstGeom>
          <a:solidFill>
            <a:srgbClr val="00B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グランプリ・総務大臣賞</a:t>
            </a:r>
            <a:endPar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角丸四角形 67">
            <a:extLst>
              <a:ext uri="{FF2B5EF4-FFF2-40B4-BE49-F238E27FC236}">
                <a16:creationId xmlns:a16="http://schemas.microsoft.com/office/drawing/2014/main" id="{D93B9813-301C-6EDD-6952-95786D9ED4D0}"/>
              </a:ext>
            </a:extLst>
          </p:cNvPr>
          <p:cNvSpPr/>
          <p:nvPr/>
        </p:nvSpPr>
        <p:spPr>
          <a:xfrm>
            <a:off x="3481342" y="3184172"/>
            <a:ext cx="788987" cy="727075"/>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パブリック</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賞</a:t>
            </a:r>
          </a:p>
        </p:txBody>
      </p:sp>
      <p:sp>
        <p:nvSpPr>
          <p:cNvPr id="17" name="角丸四角形 68">
            <a:extLst>
              <a:ext uri="{FF2B5EF4-FFF2-40B4-BE49-F238E27FC236}">
                <a16:creationId xmlns:a16="http://schemas.microsoft.com/office/drawing/2014/main" id="{02808C69-1069-2F5E-7A8F-AEB20DA2DD48}"/>
              </a:ext>
            </a:extLst>
          </p:cNvPr>
          <p:cNvSpPr/>
          <p:nvPr/>
        </p:nvSpPr>
        <p:spPr>
          <a:xfrm>
            <a:off x="1753150" y="3184172"/>
            <a:ext cx="793750" cy="720725"/>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テクノロジー</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賞</a:t>
            </a:r>
          </a:p>
        </p:txBody>
      </p:sp>
      <p:sp>
        <p:nvSpPr>
          <p:cNvPr id="18" name="角丸四角形 69">
            <a:extLst>
              <a:ext uri="{FF2B5EF4-FFF2-40B4-BE49-F238E27FC236}">
                <a16:creationId xmlns:a16="http://schemas.microsoft.com/office/drawing/2014/main" id="{4D22CD00-E808-9827-8E1B-612358DC4476}"/>
              </a:ext>
            </a:extLst>
          </p:cNvPr>
          <p:cNvSpPr/>
          <p:nvPr/>
        </p:nvSpPr>
        <p:spPr>
          <a:xfrm>
            <a:off x="2617246" y="3192110"/>
            <a:ext cx="793750" cy="719137"/>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ビジネス</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賞</a:t>
            </a:r>
          </a:p>
        </p:txBody>
      </p:sp>
      <p:sp>
        <p:nvSpPr>
          <p:cNvPr id="21" name="角丸四角形 70">
            <a:extLst>
              <a:ext uri="{FF2B5EF4-FFF2-40B4-BE49-F238E27FC236}">
                <a16:creationId xmlns:a16="http://schemas.microsoft.com/office/drawing/2014/main" id="{AECADA1B-21A5-89B5-6E72-8295E5C0FC87}"/>
              </a:ext>
            </a:extLst>
          </p:cNvPr>
          <p:cNvSpPr/>
          <p:nvPr/>
        </p:nvSpPr>
        <p:spPr>
          <a:xfrm>
            <a:off x="4345438" y="3188935"/>
            <a:ext cx="800100" cy="71755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eaLnBrk="1" fontAlgn="auto" hangingPunct="1">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ローカル</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5G</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賞</a:t>
            </a:r>
          </a:p>
        </p:txBody>
      </p:sp>
      <p:sp>
        <p:nvSpPr>
          <p:cNvPr id="23" name="角丸四角形 122">
            <a:extLst>
              <a:ext uri="{FF2B5EF4-FFF2-40B4-BE49-F238E27FC236}">
                <a16:creationId xmlns:a16="http://schemas.microsoft.com/office/drawing/2014/main" id="{F044EE96-3647-1244-0CB0-6CA9C47658F9}"/>
              </a:ext>
            </a:extLst>
          </p:cNvPr>
          <p:cNvSpPr/>
          <p:nvPr/>
        </p:nvSpPr>
        <p:spPr>
          <a:xfrm>
            <a:off x="1486563" y="3057172"/>
            <a:ext cx="3962399" cy="1049337"/>
          </a:xfrm>
          <a:prstGeom prst="roundRect">
            <a:avLst>
              <a:gd name="adj" fmla="val 11045"/>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4" name="直線コネクタ 31">
            <a:extLst>
              <a:ext uri="{FF2B5EF4-FFF2-40B4-BE49-F238E27FC236}">
                <a16:creationId xmlns:a16="http://schemas.microsoft.com/office/drawing/2014/main" id="{740018A8-E613-C4C0-089D-7A9700B7AD7B}"/>
              </a:ext>
            </a:extLst>
          </p:cNvPr>
          <p:cNvCxnSpPr>
            <a:cxnSpLocks/>
            <a:endCxn id="15" idx="2"/>
          </p:cNvCxnSpPr>
          <p:nvPr/>
        </p:nvCxnSpPr>
        <p:spPr>
          <a:xfrm flipV="1">
            <a:off x="3449671" y="2479145"/>
            <a:ext cx="0" cy="582046"/>
          </a:xfrm>
          <a:prstGeom prst="straightConnector1">
            <a:avLst/>
          </a:prstGeom>
          <a:solidFill>
            <a:schemeClr val="bg1"/>
          </a:solidFill>
          <a:ln w="57150">
            <a:solidFill>
              <a:srgbClr val="92D050"/>
            </a:solidFill>
            <a:prstDash val="solid"/>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cxnSp>
      <p:sp>
        <p:nvSpPr>
          <p:cNvPr id="25" name="テキスト ボックス 24">
            <a:extLst>
              <a:ext uri="{FF2B5EF4-FFF2-40B4-BE49-F238E27FC236}">
                <a16:creationId xmlns:a16="http://schemas.microsoft.com/office/drawing/2014/main" id="{E62D392B-DBF2-496B-EFA1-C56C2EFD467B}"/>
              </a:ext>
            </a:extLst>
          </p:cNvPr>
          <p:cNvSpPr txBox="1"/>
          <p:nvPr/>
        </p:nvSpPr>
        <p:spPr>
          <a:xfrm>
            <a:off x="3641882" y="2509501"/>
            <a:ext cx="2733444" cy="474647"/>
          </a:xfrm>
          <a:prstGeom prst="rect">
            <a:avLst/>
          </a:prstGeom>
          <a:noFill/>
        </p:spPr>
        <p:txBody>
          <a:bodyPr anchor="ctr"/>
          <a:lstStyle/>
          <a:p>
            <a:pPr eaLnBrk="1" fontAlgn="auto" hangingPunct="1">
              <a:spcBef>
                <a:spcPts val="0"/>
              </a:spcBef>
              <a:spcAft>
                <a:spcPts val="0"/>
              </a:spcAft>
              <a:defRPr/>
            </a:pPr>
            <a:r>
              <a:rPr lang="ja-JP" altLang="en-US" sz="8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テクノロジー賞」「ビジネス賞」「パブリック賞」「ローカル</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5G</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賞」から</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事例を選定</a:t>
            </a:r>
          </a:p>
        </p:txBody>
      </p:sp>
      <p:sp>
        <p:nvSpPr>
          <p:cNvPr id="27" name="テキスト ボックス 26">
            <a:extLst>
              <a:ext uri="{FF2B5EF4-FFF2-40B4-BE49-F238E27FC236}">
                <a16:creationId xmlns:a16="http://schemas.microsoft.com/office/drawing/2014/main" id="{10DE5249-B495-5673-4E73-C8A695C489DD}"/>
              </a:ext>
            </a:extLst>
          </p:cNvPr>
          <p:cNvSpPr txBox="1"/>
          <p:nvPr/>
        </p:nvSpPr>
        <p:spPr>
          <a:xfrm>
            <a:off x="2439798" y="1044057"/>
            <a:ext cx="2061401" cy="368300"/>
          </a:xfrm>
          <a:prstGeom prst="flowChartAlternateProcess">
            <a:avLst/>
          </a:prstGeom>
          <a:solidFill>
            <a:srgbClr val="92D050"/>
          </a:solidFill>
          <a:ln>
            <a:noFill/>
          </a:ln>
        </p:spPr>
        <p:txBody>
          <a:bodyPr wrap="none" anchor="ctr"/>
          <a:lstStyle/>
          <a:p>
            <a:pPr algn="ctr" eaLnBrk="1" fontAlgn="auto" hangingPunct="1">
              <a:spcBef>
                <a:spcPts val="0"/>
              </a:spcBef>
              <a:spcAft>
                <a:spcPts val="0"/>
              </a:spcAft>
              <a:defRPr/>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ユーザ部門の賞の構成</a:t>
            </a:r>
          </a:p>
        </p:txBody>
      </p:sp>
      <p:sp>
        <p:nvSpPr>
          <p:cNvPr id="31" name="テキスト ボックス 73">
            <a:extLst>
              <a:ext uri="{FF2B5EF4-FFF2-40B4-BE49-F238E27FC236}">
                <a16:creationId xmlns:a16="http://schemas.microsoft.com/office/drawing/2014/main" id="{2F4D9DB1-322B-DC9F-5307-620311A9F606}"/>
              </a:ext>
            </a:extLst>
          </p:cNvPr>
          <p:cNvSpPr txBox="1">
            <a:spLocks noChangeArrowheads="1"/>
          </p:cNvSpPr>
          <p:nvPr/>
        </p:nvSpPr>
        <p:spPr bwMode="auto">
          <a:xfrm>
            <a:off x="4695858" y="3901722"/>
            <a:ext cx="530225" cy="20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ja-JP" altLang="en-US" sz="800"/>
              <a:t>各</a:t>
            </a:r>
            <a:r>
              <a:rPr lang="en-US" altLang="ja-JP" sz="800"/>
              <a:t>1</a:t>
            </a:r>
            <a:r>
              <a:rPr lang="ja-JP" altLang="en-US" sz="800"/>
              <a:t>事例</a:t>
            </a:r>
          </a:p>
        </p:txBody>
      </p:sp>
      <p:sp>
        <p:nvSpPr>
          <p:cNvPr id="2" name="スライド番号プレースホルダー 109">
            <a:extLst>
              <a:ext uri="{FF2B5EF4-FFF2-40B4-BE49-F238E27FC236}">
                <a16:creationId xmlns:a16="http://schemas.microsoft.com/office/drawing/2014/main" id="{23664AC7-27DD-4E9B-AAC8-A3A92F643D3F}"/>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2</a:t>
            </a:fld>
            <a:endParaRPr lang="ja-JP" altLang="en-US" sz="1200">
              <a:solidFill>
                <a:srgbClr val="92D050"/>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lang="ja-JP" altLang="en-US">
                <a:solidFill>
                  <a:schemeClr val="tx1"/>
                </a:solidFill>
              </a:rPr>
              <a:t>エントリーシート記入上のガイド</a:t>
            </a:r>
          </a:p>
        </p:txBody>
      </p:sp>
      <p:sp>
        <p:nvSpPr>
          <p:cNvPr id="6147" name="コンテンツ プレースホルダー 2"/>
          <p:cNvSpPr>
            <a:spLocks noGrp="1"/>
          </p:cNvSpPr>
          <p:nvPr>
            <p:ph idx="4294967295"/>
          </p:nvPr>
        </p:nvSpPr>
        <p:spPr>
          <a:xfrm>
            <a:off x="444065" y="776475"/>
            <a:ext cx="10833538" cy="1295400"/>
          </a:xfrm>
          <a:prstGeom prst="rect">
            <a:avLst/>
          </a:prstGeom>
        </p:spPr>
        <p:txBody>
          <a:bodyPr>
            <a:normAutofit fontScale="85000" lnSpcReduction="20000"/>
          </a:bodyPr>
          <a:lstStyle/>
          <a:p>
            <a:pPr marL="0" indent="0" eaLnBrk="1" hangingPunct="1">
              <a:buFont typeface="Arial" panose="020B0604020202020204" pitchFamily="34" charset="0"/>
              <a:buNone/>
              <a:defRPr/>
            </a:pPr>
            <a:r>
              <a:rPr lang="ja-JP" altLang="en-US" sz="1600" dirty="0">
                <a:latin typeface="Meiryo UI" panose="020B0604030504040204" pitchFamily="50" charset="-128"/>
                <a:ea typeface="Meiryo UI" panose="020B0604030504040204" pitchFamily="50" charset="-128"/>
              </a:rPr>
              <a:t>次ページ以降が</a:t>
            </a:r>
            <a:r>
              <a:rPr lang="en-US" altLang="ja-JP" sz="1600" dirty="0">
                <a:latin typeface="Meiryo UI" panose="020B0604030504040204" pitchFamily="50" charset="-128"/>
                <a:ea typeface="Meiryo UI" panose="020B0604030504040204" pitchFamily="50" charset="-128"/>
              </a:rPr>
              <a:t>MCPC award</a:t>
            </a:r>
            <a:r>
              <a:rPr lang="ja-JP" altLang="en-US" sz="1600" dirty="0">
                <a:latin typeface="Meiryo UI" panose="020B0604030504040204" pitchFamily="50" charset="-128"/>
                <a:ea typeface="Meiryo UI" panose="020B0604030504040204" pitchFamily="50" charset="-128"/>
              </a:rPr>
              <a:t>（ユーザー部門）のエントリーシート（応募書式）です。</a:t>
            </a:r>
            <a:endParaRPr lang="en-US" altLang="ja-JP" sz="1600" dirty="0">
              <a:latin typeface="Meiryo UI" panose="020B0604030504040204" pitchFamily="50" charset="-128"/>
              <a:ea typeface="Meiryo UI" panose="020B0604030504040204" pitchFamily="50" charset="-128"/>
            </a:endParaRPr>
          </a:p>
          <a:p>
            <a:pPr marL="0" indent="0" eaLnBrk="1" hangingPunct="1">
              <a:buFont typeface="Arial" panose="020B0604020202020204" pitchFamily="34" charset="0"/>
              <a:buNone/>
              <a:defRPr/>
            </a:pPr>
            <a:r>
              <a:rPr lang="ja-JP" altLang="en-US" sz="1600" dirty="0">
                <a:latin typeface="Meiryo UI" panose="020B0604030504040204" pitchFamily="50" charset="-128"/>
                <a:ea typeface="Meiryo UI" panose="020B0604030504040204" pitchFamily="50" charset="-128"/>
              </a:rPr>
              <a:t>以下のガイドを参考に、わかりやすく、正確に、かつ、可能な範囲で漏れのないよう記入下さい。</a:t>
            </a:r>
            <a:br>
              <a:rPr lang="en-US" altLang="ja-JP" sz="1600" dirty="0">
                <a:latin typeface="Meiryo UI" panose="020B0604030504040204" pitchFamily="50" charset="-128"/>
                <a:ea typeface="Meiryo UI" panose="020B0604030504040204" pitchFamily="50" charset="-128"/>
              </a:rPr>
            </a:br>
            <a:r>
              <a:rPr lang="ja-JP" altLang="en-US" sz="1600" dirty="0">
                <a:solidFill>
                  <a:srgbClr val="FF0000"/>
                </a:solidFill>
                <a:latin typeface="Meiryo UI" panose="020B0604030504040204" pitchFamily="50" charset="-128"/>
                <a:ea typeface="Meiryo UI" panose="020B0604030504040204" pitchFamily="50" charset="-128"/>
              </a:rPr>
              <a:t>提出時には、スライド</a:t>
            </a:r>
            <a:r>
              <a:rPr lang="en-US" altLang="ja-JP" sz="1600" dirty="0">
                <a:solidFill>
                  <a:srgbClr val="FF0000"/>
                </a:solidFill>
                <a:latin typeface="Meiryo UI" panose="020B0604030504040204" pitchFamily="50" charset="-128"/>
                <a:ea typeface="Meiryo UI" panose="020B0604030504040204" pitchFamily="50" charset="-128"/>
              </a:rPr>
              <a:t>P.1</a:t>
            </a:r>
            <a:r>
              <a:rPr lang="ja-JP" altLang="en-US" sz="1600" dirty="0">
                <a:solidFill>
                  <a:srgbClr val="FF0000"/>
                </a:solidFill>
                <a:latin typeface="Meiryo UI" panose="020B0604030504040204" pitchFamily="50" charset="-128"/>
                <a:ea typeface="Meiryo UI" panose="020B0604030504040204" pitchFamily="50" charset="-128"/>
              </a:rPr>
              <a:t>～</a:t>
            </a:r>
            <a:r>
              <a:rPr lang="en-US" altLang="ja-JP" sz="1600" dirty="0">
                <a:solidFill>
                  <a:srgbClr val="FF0000"/>
                </a:solidFill>
                <a:latin typeface="Meiryo UI" panose="020B0604030504040204" pitchFamily="50" charset="-128"/>
                <a:ea typeface="Meiryo UI" panose="020B0604030504040204" pitchFamily="50" charset="-128"/>
              </a:rPr>
              <a:t>P.3</a:t>
            </a:r>
            <a:r>
              <a:rPr lang="ja-JP" altLang="en-US" sz="1600" dirty="0">
                <a:solidFill>
                  <a:srgbClr val="FF0000"/>
                </a:solidFill>
                <a:latin typeface="Meiryo UI" panose="020B0604030504040204" pitchFamily="50" charset="-128"/>
                <a:ea typeface="Meiryo UI" panose="020B0604030504040204" pitchFamily="50" charset="-128"/>
              </a:rPr>
              <a:t>を削除して下さい。</a:t>
            </a:r>
            <a:endParaRPr lang="en-US" altLang="ja-JP" sz="1600" dirty="0">
              <a:solidFill>
                <a:srgbClr val="FF0000"/>
              </a:solidFill>
              <a:latin typeface="Meiryo UI" panose="020B0604030504040204" pitchFamily="50" charset="-128"/>
              <a:ea typeface="Meiryo UI" panose="020B0604030504040204" pitchFamily="50" charset="-128"/>
            </a:endParaRPr>
          </a:p>
          <a:p>
            <a:pPr marL="0" indent="0" eaLnBrk="1" hangingPunct="1">
              <a:buFont typeface="Arial" panose="020B0604020202020204" pitchFamily="34" charset="0"/>
              <a:buNone/>
              <a:defRPr/>
            </a:pPr>
            <a:r>
              <a:rPr lang="ja-JP" altLang="en-US" sz="1600" dirty="0">
                <a:latin typeface="Meiryo UI" panose="020B0604030504040204" pitchFamily="50" charset="-128"/>
                <a:ea typeface="Meiryo UI" panose="020B0604030504040204" pitchFamily="50" charset="-128"/>
              </a:rPr>
              <a:t>エントリーシートの総スライド数は原則</a:t>
            </a:r>
            <a:r>
              <a:rPr lang="en-US" altLang="ja-JP" sz="1600" dirty="0">
                <a:latin typeface="Meiryo UI" panose="020B0604030504040204" pitchFamily="50" charset="-128"/>
                <a:ea typeface="Meiryo UI" panose="020B0604030504040204" pitchFamily="50" charset="-128"/>
              </a:rPr>
              <a:t>14</a:t>
            </a:r>
            <a:r>
              <a:rPr lang="ja-JP" altLang="en-US" sz="1600" dirty="0">
                <a:latin typeface="Meiryo UI" panose="020B0604030504040204" pitchFamily="50" charset="-128"/>
                <a:ea typeface="Meiryo UI" panose="020B0604030504040204" pitchFamily="50" charset="-128"/>
              </a:rPr>
              <a:t>枚（表紙、①～⑥、</a:t>
            </a:r>
            <a:r>
              <a:rPr lang="en-US" altLang="ja-JP" sz="1600" dirty="0">
                <a:latin typeface="Meiryo UI" panose="020B0604030504040204" pitchFamily="50" charset="-128"/>
                <a:ea typeface="Meiryo UI" panose="020B0604030504040204" pitchFamily="50" charset="-128"/>
              </a:rPr>
              <a:t>A</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D</a:t>
            </a:r>
            <a:r>
              <a:rPr lang="ja-JP" altLang="en-US" sz="1600" dirty="0">
                <a:latin typeface="Meiryo UI" panose="020B0604030504040204" pitchFamily="50" charset="-128"/>
                <a:ea typeface="Meiryo UI" panose="020B0604030504040204" pitchFamily="50" charset="-128"/>
              </a:rPr>
              <a:t>、⑦～⑨）ですが、④、</a:t>
            </a:r>
            <a:r>
              <a:rPr lang="en-US" altLang="ja-JP" sz="1600" dirty="0">
                <a:latin typeface="Meiryo UI" panose="020B0604030504040204" pitchFamily="50" charset="-128"/>
                <a:ea typeface="Meiryo UI" panose="020B0604030504040204" pitchFamily="50" charset="-128"/>
              </a:rPr>
              <a:t>A</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B</a:t>
            </a:r>
            <a:r>
              <a:rPr lang="ja-JP" altLang="en-US" sz="1600" dirty="0">
                <a:latin typeface="Meiryo UI" panose="020B0604030504040204" pitchFamily="50" charset="-128"/>
                <a:ea typeface="Meiryo UI" panose="020B0604030504040204" pitchFamily="50" charset="-128"/>
              </a:rPr>
              <a:t>、⑦の項目は下表に指定の枚数までスライドを増やして頂いてかまいません。</a:t>
            </a:r>
            <a:endParaRPr lang="en-US" altLang="ja-JP" sz="1600" dirty="0">
              <a:latin typeface="Meiryo UI" panose="020B0604030504040204" pitchFamily="50" charset="-128"/>
              <a:ea typeface="Meiryo UI" panose="020B0604030504040204" pitchFamily="50" charset="-128"/>
            </a:endParaRPr>
          </a:p>
          <a:p>
            <a:pPr marL="0" indent="0" eaLnBrk="1" hangingPunct="1">
              <a:buFont typeface="Arial" panose="020B0604020202020204" pitchFamily="34" charset="0"/>
              <a:buNone/>
              <a:defRPr/>
            </a:pPr>
            <a:r>
              <a:rPr lang="ja-JP" altLang="en-US" sz="1600" dirty="0">
                <a:solidFill>
                  <a:srgbClr val="FF0000"/>
                </a:solidFill>
                <a:latin typeface="Meiryo UI" panose="020B0604030504040204" pitchFamily="50" charset="-128"/>
                <a:ea typeface="Meiryo UI" panose="020B0604030504040204" pitchFamily="50" charset="-128"/>
              </a:rPr>
              <a:t>ただし、いかなる場合も、項目の追加（新設）、削除、順番の変更は行わないで下さい。</a:t>
            </a:r>
            <a:endParaRPr lang="en-US" altLang="ja-JP" sz="1600" dirty="0">
              <a:solidFill>
                <a:srgbClr val="FF0000"/>
              </a:solidFill>
              <a:latin typeface="Meiryo UI" panose="020B0604030504040204" pitchFamily="50" charset="-128"/>
              <a:ea typeface="Meiryo UI"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81653118"/>
              </p:ext>
            </p:extLst>
          </p:nvPr>
        </p:nvGraphicFramePr>
        <p:xfrm>
          <a:off x="501506" y="2082693"/>
          <a:ext cx="11004032" cy="4199838"/>
        </p:xfrm>
        <a:graphic>
          <a:graphicData uri="http://schemas.openxmlformats.org/drawingml/2006/table">
            <a:tbl>
              <a:tblPr firstRow="1" bandRow="1">
                <a:tableStyleId>{93296810-A885-4BE3-A3E7-6D5BEEA58F35}</a:tableStyleId>
              </a:tblPr>
              <a:tblGrid>
                <a:gridCol w="859524">
                  <a:extLst>
                    <a:ext uri="{9D8B030D-6E8A-4147-A177-3AD203B41FA5}">
                      <a16:colId xmlns:a16="http://schemas.microsoft.com/office/drawing/2014/main" val="20000"/>
                    </a:ext>
                  </a:extLst>
                </a:gridCol>
                <a:gridCol w="3813749">
                  <a:extLst>
                    <a:ext uri="{9D8B030D-6E8A-4147-A177-3AD203B41FA5}">
                      <a16:colId xmlns:a16="http://schemas.microsoft.com/office/drawing/2014/main" val="20001"/>
                    </a:ext>
                  </a:extLst>
                </a:gridCol>
                <a:gridCol w="6330759">
                  <a:extLst>
                    <a:ext uri="{9D8B030D-6E8A-4147-A177-3AD203B41FA5}">
                      <a16:colId xmlns:a16="http://schemas.microsoft.com/office/drawing/2014/main" val="20002"/>
                    </a:ext>
                  </a:extLst>
                </a:gridCol>
              </a:tblGrid>
              <a:tr h="3877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パート</a:t>
                      </a:r>
                      <a:endPar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92D050"/>
                    </a:solidFill>
                  </a:tcPr>
                </a:tc>
                <a:tc>
                  <a:txBody>
                    <a:bodyPr/>
                    <a:lstStyle/>
                    <a:p>
                      <a:pPr marL="0" indent="0" algn="ctr">
                        <a:buFont typeface="Arial" pitchFamily="34" charset="0"/>
                        <a:buNone/>
                      </a:pP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項目（スライド枚数）</a:t>
                      </a:r>
                      <a:endPar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92D050"/>
                    </a:solidFill>
                  </a:tcPr>
                </a:tc>
                <a:tc>
                  <a:txBody>
                    <a:bodyPr/>
                    <a:lstStyle/>
                    <a:p>
                      <a:pPr marL="0" indent="0" algn="ctr">
                        <a:buFont typeface="Arial" pitchFamily="34" charset="0"/>
                        <a:buNone/>
                      </a:pP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記入上のガイド</a:t>
                      </a:r>
                      <a:endPar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92D050"/>
                    </a:solidFill>
                  </a:tcPr>
                </a:tc>
                <a:extLst>
                  <a:ext uri="{0D108BD9-81ED-4DB2-BD59-A6C34878D82A}">
                    <a16:rowId xmlns:a16="http://schemas.microsoft.com/office/drawing/2014/main" val="10000"/>
                  </a:ext>
                </a:extLst>
              </a:tr>
              <a:tr h="394127">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solidFill>
                            <a:schemeClr val="tx1"/>
                          </a:solidFill>
                          <a:latin typeface="Meiryo UI" pitchFamily="50" charset="-128"/>
                          <a:ea typeface="Meiryo UI" pitchFamily="50" charset="-128"/>
                          <a:cs typeface="Meiryo UI" pitchFamily="50" charset="-128"/>
                        </a:rPr>
                        <a:t>表紙</a:t>
                      </a:r>
                    </a:p>
                  </a:txBody>
                  <a:tcPr marL="91433" marR="91433" marT="48076" marB="48076">
                    <a:solidFill>
                      <a:srgbClr val="DEE7D1"/>
                    </a:solidFill>
                  </a:tcPr>
                </a:tc>
                <a:tc>
                  <a:txBody>
                    <a:bodyPr/>
                    <a:lstStyle/>
                    <a:p>
                      <a:pPr marL="0" indent="0" algn="l">
                        <a:buFont typeface="+mj-ea"/>
                        <a:buNone/>
                      </a:pPr>
                      <a:r>
                        <a:rPr kumimoji="1" lang="ja-JP" altLang="en-US" sz="1200" dirty="0">
                          <a:solidFill>
                            <a:schemeClr val="tx1"/>
                          </a:solidFill>
                          <a:latin typeface="Meiryo UI" pitchFamily="50" charset="-128"/>
                          <a:ea typeface="Meiryo UI" pitchFamily="50" charset="-128"/>
                          <a:cs typeface="Meiryo UI" pitchFamily="50" charset="-128"/>
                        </a:rPr>
                        <a:t>エントリーシート表紙（</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txBody>
                  <a:tcPr marL="91433" marR="91433" marT="48082" marB="48082">
                    <a:solidFill>
                      <a:srgbClr val="DEE7D1"/>
                    </a:solidFill>
                  </a:tcPr>
                </a:tc>
                <a:tc>
                  <a:txBody>
                    <a:bodyPr/>
                    <a:lstStyle/>
                    <a:p>
                      <a:pPr marL="0" indent="0" algn="l">
                        <a:buFont typeface="Arial" pitchFamily="34" charset="0"/>
                        <a:buNone/>
                      </a:pPr>
                      <a:r>
                        <a:rPr kumimoji="1" lang="ja-JP" altLang="en-US" sz="1200" dirty="0">
                          <a:solidFill>
                            <a:schemeClr val="tx1"/>
                          </a:solidFill>
                          <a:latin typeface="Meiryo UI" pitchFamily="50" charset="-128"/>
                          <a:ea typeface="Meiryo UI" pitchFamily="50" charset="-128"/>
                          <a:cs typeface="Meiryo UI" pitchFamily="50" charset="-128"/>
                        </a:rPr>
                        <a:t>そのままお使いください。</a:t>
                      </a:r>
                      <a:endParaRPr kumimoji="1" lang="en-US" altLang="ja-JP" sz="1200" dirty="0">
                        <a:solidFill>
                          <a:schemeClr val="tx1"/>
                        </a:solidFill>
                        <a:latin typeface="Meiryo UI" pitchFamily="50" charset="-128"/>
                        <a:ea typeface="Meiryo UI" pitchFamily="50" charset="-128"/>
                        <a:cs typeface="Meiryo UI" pitchFamily="50" charset="-128"/>
                      </a:endParaRPr>
                    </a:p>
                  </a:txBody>
                  <a:tcPr marL="91433" marR="91433" marT="48082" marB="48082">
                    <a:solidFill>
                      <a:srgbClr val="DEE7D1"/>
                    </a:solidFill>
                  </a:tcPr>
                </a:tc>
                <a:extLst>
                  <a:ext uri="{0D108BD9-81ED-4DB2-BD59-A6C34878D82A}">
                    <a16:rowId xmlns:a16="http://schemas.microsoft.com/office/drawing/2014/main" val="10001"/>
                  </a:ext>
                </a:extLst>
              </a:tr>
              <a:tr h="1065509">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基礎</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情報</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EFF3EA"/>
                    </a:solidFill>
                  </a:tcPr>
                </a:tc>
                <a:tc>
                  <a:txBody>
                    <a:bodyPr/>
                    <a:lstStyle/>
                    <a:p>
                      <a:pPr marL="177800" indent="-177800" algn="l">
                        <a:buFont typeface="+mj-ea"/>
                        <a:buAutoNum type="circleNumDbPlain"/>
                      </a:pPr>
                      <a:r>
                        <a:rPr kumimoji="1" lang="ja-JP" altLang="en-US" sz="1200" dirty="0">
                          <a:solidFill>
                            <a:schemeClr val="tx1"/>
                          </a:solidFill>
                          <a:latin typeface="Meiryo UI" pitchFamily="50" charset="-128"/>
                          <a:ea typeface="Meiryo UI" pitchFamily="50" charset="-128"/>
                          <a:cs typeface="Meiryo UI" pitchFamily="50" charset="-128"/>
                        </a:rPr>
                        <a:t>応募者名・応募システム名称等（</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177800" indent="-177800" algn="l">
                        <a:buFont typeface="+mj-ea"/>
                        <a:buAutoNum type="circleNumDbPlain"/>
                      </a:pPr>
                      <a:r>
                        <a:rPr kumimoji="1" lang="ja-JP" altLang="en-US" sz="1200" dirty="0">
                          <a:solidFill>
                            <a:schemeClr val="tx1"/>
                          </a:solidFill>
                          <a:latin typeface="Meiryo UI" pitchFamily="50" charset="-128"/>
                          <a:ea typeface="Meiryo UI" pitchFamily="50" charset="-128"/>
                          <a:cs typeface="Meiryo UI" pitchFamily="50" charset="-128"/>
                        </a:rPr>
                        <a:t>応募者情報（</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177800" indent="-177800" algn="l">
                        <a:buFont typeface="+mj-ea"/>
                        <a:buAutoNum type="circleNumDbPlain"/>
                      </a:pPr>
                      <a:r>
                        <a:rPr kumimoji="1" lang="ja-JP" altLang="en-US" sz="1200" dirty="0">
                          <a:solidFill>
                            <a:schemeClr val="tx1"/>
                          </a:solidFill>
                          <a:latin typeface="Meiryo UI" pitchFamily="50" charset="-128"/>
                          <a:ea typeface="Meiryo UI" pitchFamily="50" charset="-128"/>
                          <a:cs typeface="Meiryo UI" pitchFamily="50" charset="-128"/>
                        </a:rPr>
                        <a:t>応募システムの構成要素（</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177800" indent="-177800" algn="l">
                        <a:buFont typeface="+mj-ea"/>
                        <a:buAutoNum type="circleNumDbPlain"/>
                      </a:pPr>
                      <a:r>
                        <a:rPr kumimoji="1" lang="ja-JP" altLang="en-US" sz="1200" dirty="0">
                          <a:solidFill>
                            <a:schemeClr val="tx1"/>
                          </a:solidFill>
                          <a:latin typeface="Meiryo UI" pitchFamily="50" charset="-128"/>
                          <a:ea typeface="Meiryo UI" pitchFamily="50" charset="-128"/>
                          <a:cs typeface="Meiryo UI" pitchFamily="50" charset="-128"/>
                        </a:rPr>
                        <a:t>応募システムの全体像（</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a:t>
                      </a:r>
                      <a:r>
                        <a:rPr kumimoji="1" lang="en-US" altLang="ja-JP" sz="1200" dirty="0">
                          <a:solidFill>
                            <a:schemeClr val="tx1"/>
                          </a:solidFill>
                          <a:latin typeface="Meiryo UI" pitchFamily="50" charset="-128"/>
                          <a:ea typeface="Meiryo UI" pitchFamily="50" charset="-128"/>
                          <a:cs typeface="Meiryo UI" pitchFamily="50" charset="-128"/>
                        </a:rPr>
                        <a:t>2</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177800" indent="-177800" algn="l">
                        <a:buFont typeface="+mj-ea"/>
                        <a:buAutoNum type="circleNumDbPlain"/>
                      </a:pPr>
                      <a:r>
                        <a:rPr kumimoji="1" lang="ja-JP" altLang="en-US" sz="1200" dirty="0">
                          <a:solidFill>
                            <a:schemeClr val="tx1"/>
                          </a:solidFill>
                          <a:latin typeface="Meiryo UI" pitchFamily="50" charset="-128"/>
                          <a:ea typeface="Meiryo UI" pitchFamily="50" charset="-128"/>
                          <a:cs typeface="Meiryo UI" pitchFamily="50" charset="-128"/>
                        </a:rPr>
                        <a:t>応募システムのユーザー像・ユーザー数（</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177800" indent="-177800" algn="l">
                        <a:buFont typeface="+mj-ea"/>
                        <a:buAutoNum type="circleNumDbPlain"/>
                      </a:pPr>
                      <a:r>
                        <a:rPr kumimoji="1" lang="ja-JP" altLang="en-US" sz="1200" dirty="0">
                          <a:solidFill>
                            <a:schemeClr val="tx1"/>
                          </a:solidFill>
                          <a:latin typeface="Meiryo UI" pitchFamily="50" charset="-128"/>
                          <a:ea typeface="Meiryo UI" pitchFamily="50" charset="-128"/>
                          <a:cs typeface="Meiryo UI" pitchFamily="50" charset="-128"/>
                        </a:rPr>
                        <a:t>経営課題、社会課題、取り組みの必要性</a:t>
                      </a:r>
                    </a:p>
                  </a:txBody>
                  <a:tcPr marL="91433" marR="91433" marT="48082" marB="48082">
                    <a:solidFill>
                      <a:srgbClr val="EFF3EA"/>
                    </a:solidFill>
                  </a:tcPr>
                </a:tc>
                <a:tc>
                  <a:txBody>
                    <a:bodyPr/>
                    <a:lstStyle/>
                    <a:p>
                      <a:pPr marL="0" indent="0" algn="l">
                        <a:buFont typeface="Arial" pitchFamily="34" charset="0"/>
                        <a:buNone/>
                      </a:pPr>
                      <a:r>
                        <a:rPr kumimoji="1" lang="ja-JP" altLang="en-US" sz="1200" dirty="0">
                          <a:solidFill>
                            <a:schemeClr val="tx1"/>
                          </a:solidFill>
                          <a:latin typeface="Meiryo UI" pitchFamily="50" charset="-128"/>
                          <a:ea typeface="Meiryo UI" pitchFamily="50" charset="-128"/>
                          <a:cs typeface="Meiryo UI" pitchFamily="50" charset="-128"/>
                        </a:rPr>
                        <a:t>正確に、かつ、可能な範囲で漏れのないように記入して下さい。</a:t>
                      </a:r>
                      <a:endParaRPr kumimoji="1" lang="en-US" altLang="ja-JP" sz="1200" dirty="0">
                        <a:solidFill>
                          <a:schemeClr val="tx1"/>
                        </a:solidFill>
                        <a:latin typeface="Meiryo UI" pitchFamily="50" charset="-128"/>
                        <a:ea typeface="Meiryo UI" pitchFamily="50" charset="-128"/>
                        <a:cs typeface="Meiryo UI" pitchFamily="50" charset="-128"/>
                      </a:endParaRPr>
                    </a:p>
                    <a:p>
                      <a:pPr marL="0" indent="0" algn="l">
                        <a:buFont typeface="Arial" pitchFamily="34" charset="0"/>
                        <a:buNone/>
                      </a:pPr>
                      <a:r>
                        <a:rPr kumimoji="1" lang="ja-JP" altLang="en-US" sz="1200" dirty="0">
                          <a:solidFill>
                            <a:schemeClr val="tx1"/>
                          </a:solidFill>
                          <a:latin typeface="Meiryo UI" pitchFamily="50" charset="-128"/>
                          <a:ea typeface="Meiryo UI" pitchFamily="50" charset="-128"/>
                          <a:cs typeface="Meiryo UI" pitchFamily="50" charset="-128"/>
                        </a:rPr>
                        <a:t>③④⑤は応募システムを審査委員が理解する上で最も重要です。必要な情報を網羅し、かつ、できる限り簡明に記入して下さい。</a:t>
                      </a:r>
                      <a:endParaRPr kumimoji="1" lang="en-US" altLang="ja-JP" sz="1200" dirty="0">
                        <a:solidFill>
                          <a:schemeClr val="tx1"/>
                        </a:solidFill>
                        <a:latin typeface="Meiryo UI" pitchFamily="50" charset="-128"/>
                        <a:ea typeface="Meiryo UI" pitchFamily="50" charset="-128"/>
                        <a:cs typeface="Meiryo UI" pitchFamily="50" charset="-128"/>
                      </a:endParaRPr>
                    </a:p>
                  </a:txBody>
                  <a:tcPr marL="91433" marR="91433" marT="48082" marB="48082">
                    <a:solidFill>
                      <a:srgbClr val="EFF3EA"/>
                    </a:solidFill>
                  </a:tcPr>
                </a:tc>
                <a:extLst>
                  <a:ext uri="{0D108BD9-81ED-4DB2-BD59-A6C34878D82A}">
                    <a16:rowId xmlns:a16="http://schemas.microsoft.com/office/drawing/2014/main" val="10002"/>
                  </a:ext>
                </a:extLst>
              </a:tr>
              <a:tr h="918413">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アピール</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ポイント</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DEE7D1"/>
                    </a:solidFill>
                  </a:tcPr>
                </a:tc>
                <a:tc>
                  <a:txBody>
                    <a:bodyPr/>
                    <a:lstStyle/>
                    <a:p>
                      <a:pPr marL="228600" indent="-228600" algn="l">
                        <a:buFont typeface="+mj-lt"/>
                        <a:buAutoNum type="alphaUcParenR"/>
                      </a:pPr>
                      <a:r>
                        <a:rPr kumimoji="1" lang="ja-JP" altLang="en-US" sz="1200" dirty="0">
                          <a:solidFill>
                            <a:schemeClr val="tx1"/>
                          </a:solidFill>
                          <a:latin typeface="Meiryo UI" pitchFamily="50" charset="-128"/>
                          <a:ea typeface="Meiryo UI" pitchFamily="50" charset="-128"/>
                          <a:cs typeface="Meiryo UI" pitchFamily="50" charset="-128"/>
                        </a:rPr>
                        <a:t>技術（</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a:t>
                      </a:r>
                      <a:r>
                        <a:rPr kumimoji="1" lang="en-US" altLang="ja-JP" sz="1200" dirty="0">
                          <a:solidFill>
                            <a:schemeClr val="tx1"/>
                          </a:solidFill>
                          <a:latin typeface="Meiryo UI" pitchFamily="50" charset="-128"/>
                          <a:ea typeface="Meiryo UI" pitchFamily="50" charset="-128"/>
                          <a:cs typeface="Meiryo UI" pitchFamily="50" charset="-128"/>
                        </a:rPr>
                        <a:t>2</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228600" indent="-228600" algn="l">
                        <a:buFont typeface="+mj-lt"/>
                        <a:buAutoNum type="alphaUcParenR"/>
                      </a:pPr>
                      <a:r>
                        <a:rPr kumimoji="1" lang="ja-JP" altLang="en-US" sz="1200" dirty="0">
                          <a:solidFill>
                            <a:schemeClr val="tx1"/>
                          </a:solidFill>
                          <a:latin typeface="Meiryo UI" pitchFamily="50" charset="-128"/>
                          <a:ea typeface="Meiryo UI" pitchFamily="50" charset="-128"/>
                          <a:cs typeface="Meiryo UI" pitchFamily="50" charset="-128"/>
                        </a:rPr>
                        <a:t>提供価値（１～</a:t>
                      </a:r>
                      <a:r>
                        <a:rPr kumimoji="1" lang="en-US" altLang="ja-JP" sz="1200" dirty="0">
                          <a:solidFill>
                            <a:schemeClr val="tx1"/>
                          </a:solidFill>
                          <a:latin typeface="Meiryo UI" pitchFamily="50" charset="-128"/>
                          <a:ea typeface="Meiryo UI" pitchFamily="50" charset="-128"/>
                          <a:cs typeface="Meiryo UI" pitchFamily="50" charset="-128"/>
                        </a:rPr>
                        <a:t>3</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228600" indent="-228600" algn="l">
                        <a:buFont typeface="+mj-lt"/>
                        <a:buAutoNum type="alphaUcParenR"/>
                      </a:pPr>
                      <a:r>
                        <a:rPr kumimoji="1" lang="ja-JP" altLang="en-US" sz="1200" dirty="0">
                          <a:solidFill>
                            <a:schemeClr val="tx1"/>
                          </a:solidFill>
                          <a:latin typeface="Meiryo UI" pitchFamily="50" charset="-128"/>
                          <a:ea typeface="Meiryo UI" pitchFamily="50" charset="-128"/>
                          <a:cs typeface="Meiryo UI" pitchFamily="50" charset="-128"/>
                        </a:rPr>
                        <a:t>事業性（</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228600" indent="-228600" algn="l">
                        <a:buFont typeface="+mj-lt"/>
                        <a:buAutoNum type="alphaUcParenR"/>
                      </a:pPr>
                      <a:r>
                        <a:rPr kumimoji="1" lang="ja-JP" altLang="en-US" sz="1200" dirty="0">
                          <a:solidFill>
                            <a:schemeClr val="tx1"/>
                          </a:solidFill>
                          <a:latin typeface="Meiryo UI" pitchFamily="50" charset="-128"/>
                          <a:ea typeface="Meiryo UI" pitchFamily="50" charset="-128"/>
                          <a:cs typeface="Meiryo UI" pitchFamily="50" charset="-128"/>
                        </a:rPr>
                        <a:t>ユーザーの評価（</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txBody>
                  <a:tcPr marL="91433" marR="91433" marT="48082" marB="48082">
                    <a:solidFill>
                      <a:srgbClr val="DEE7D1"/>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200" dirty="0">
                          <a:solidFill>
                            <a:schemeClr val="tx1"/>
                          </a:solidFill>
                          <a:latin typeface="Meiryo UI" pitchFamily="50" charset="-128"/>
                          <a:ea typeface="Meiryo UI" pitchFamily="50" charset="-128"/>
                          <a:cs typeface="Meiryo UI" pitchFamily="50" charset="-128"/>
                        </a:rPr>
                        <a:t>技術</a:t>
                      </a:r>
                      <a:r>
                        <a:rPr kumimoji="1" lang="en-US" altLang="ja-JP" sz="1200" dirty="0">
                          <a:solidFill>
                            <a:schemeClr val="tx1"/>
                          </a:solidFill>
                          <a:latin typeface="Meiryo UI" pitchFamily="50" charset="-128"/>
                          <a:ea typeface="Meiryo UI" pitchFamily="50" charset="-128"/>
                          <a:cs typeface="Meiryo UI" pitchFamily="50" charset="-128"/>
                        </a:rPr>
                        <a:t>/</a:t>
                      </a:r>
                      <a:r>
                        <a:rPr kumimoji="1" lang="ja-JP" altLang="en-US" sz="1200" dirty="0">
                          <a:solidFill>
                            <a:schemeClr val="tx1"/>
                          </a:solidFill>
                          <a:latin typeface="Meiryo UI" pitchFamily="50" charset="-128"/>
                          <a:ea typeface="Meiryo UI" pitchFamily="50" charset="-128"/>
                          <a:cs typeface="Meiryo UI" pitchFamily="50" charset="-128"/>
                        </a:rPr>
                        <a:t>提供価値</a:t>
                      </a:r>
                      <a:r>
                        <a:rPr kumimoji="1" lang="en-US" altLang="ja-JP" sz="1200" dirty="0">
                          <a:solidFill>
                            <a:schemeClr val="tx1"/>
                          </a:solidFill>
                          <a:latin typeface="Meiryo UI" pitchFamily="50" charset="-128"/>
                          <a:ea typeface="Meiryo UI" pitchFamily="50" charset="-128"/>
                          <a:cs typeface="Meiryo UI" pitchFamily="50" charset="-128"/>
                        </a:rPr>
                        <a:t>/</a:t>
                      </a:r>
                      <a:r>
                        <a:rPr kumimoji="1" lang="ja-JP" altLang="en-US" sz="1200" dirty="0">
                          <a:solidFill>
                            <a:schemeClr val="tx1"/>
                          </a:solidFill>
                          <a:latin typeface="Meiryo UI" pitchFamily="50" charset="-128"/>
                          <a:ea typeface="Meiryo UI" pitchFamily="50" charset="-128"/>
                          <a:cs typeface="Meiryo UI" pitchFamily="50" charset="-128"/>
                        </a:rPr>
                        <a:t>事業性</a:t>
                      </a:r>
                      <a:r>
                        <a:rPr kumimoji="1" lang="en-US" altLang="ja-JP" sz="1200" dirty="0">
                          <a:solidFill>
                            <a:schemeClr val="tx1"/>
                          </a:solidFill>
                          <a:latin typeface="Meiryo UI" pitchFamily="50" charset="-128"/>
                          <a:ea typeface="Meiryo UI" pitchFamily="50" charset="-128"/>
                          <a:cs typeface="Meiryo UI" pitchFamily="50" charset="-128"/>
                        </a:rPr>
                        <a:t>/</a:t>
                      </a:r>
                      <a:r>
                        <a:rPr kumimoji="1" lang="ja-JP" altLang="en-US" sz="1200" dirty="0">
                          <a:solidFill>
                            <a:schemeClr val="tx1"/>
                          </a:solidFill>
                          <a:latin typeface="Meiryo UI" pitchFamily="50" charset="-128"/>
                          <a:ea typeface="Meiryo UI" pitchFamily="50" charset="-128"/>
                          <a:cs typeface="Meiryo UI" pitchFamily="50" charset="-128"/>
                        </a:rPr>
                        <a:t>ユーザーの評価の各側面で審査しますので、アピールポイントが明確に伝わるよう、できるだけ定量的な数値の記載、図やグラフの利用など、わかりやすい説明をお願いします。</a:t>
                      </a:r>
                    </a:p>
                  </a:txBody>
                  <a:tcPr marL="91433" marR="91433" marT="48082" marB="48082">
                    <a:solidFill>
                      <a:srgbClr val="DEE7D1"/>
                    </a:solidFill>
                  </a:tcPr>
                </a:tc>
                <a:extLst>
                  <a:ext uri="{0D108BD9-81ED-4DB2-BD59-A6C34878D82A}">
                    <a16:rowId xmlns:a16="http://schemas.microsoft.com/office/drawing/2014/main" val="10003"/>
                  </a:ext>
                </a:extLst>
              </a:tr>
              <a:tr h="653067">
                <a:tc>
                  <a:txBody>
                    <a:bodyPr/>
                    <a:lstStyle/>
                    <a:p>
                      <a:pPr marL="0" marR="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まとめ</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EFF3EA"/>
                    </a:solidFill>
                  </a:tcPr>
                </a:tc>
                <a:tc>
                  <a:txBody>
                    <a:bodyPr/>
                    <a:lstStyle/>
                    <a:p>
                      <a:pPr marL="0" indent="0" algn="l">
                        <a:buFont typeface="+mj-lt"/>
                        <a:buNone/>
                      </a:pPr>
                      <a:r>
                        <a:rPr kumimoji="1" lang="ja-JP" altLang="en-US" sz="1200" dirty="0">
                          <a:solidFill>
                            <a:schemeClr val="tx1"/>
                          </a:solidFill>
                          <a:latin typeface="Meiryo UI" pitchFamily="50" charset="-128"/>
                          <a:ea typeface="Meiryo UI" pitchFamily="50" charset="-128"/>
                          <a:cs typeface="Meiryo UI" pitchFamily="50" charset="-128"/>
                        </a:rPr>
                        <a:t>⑦実現にあたっての問題点とその克服（</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a:t>
                      </a:r>
                      <a:r>
                        <a:rPr kumimoji="1" lang="en-US" altLang="ja-JP" sz="1200" dirty="0">
                          <a:solidFill>
                            <a:schemeClr val="tx1"/>
                          </a:solidFill>
                          <a:latin typeface="Meiryo UI" pitchFamily="50" charset="-128"/>
                          <a:ea typeface="Meiryo UI" pitchFamily="50" charset="-128"/>
                          <a:cs typeface="Meiryo UI" pitchFamily="50" charset="-128"/>
                        </a:rPr>
                        <a:t>2</a:t>
                      </a:r>
                      <a:r>
                        <a:rPr kumimoji="1" lang="ja-JP" altLang="en-US" sz="1200" dirty="0">
                          <a:solidFill>
                            <a:schemeClr val="tx1"/>
                          </a:solidFill>
                          <a:latin typeface="Meiryo UI" pitchFamily="50" charset="-128"/>
                          <a:ea typeface="Meiryo UI" pitchFamily="50" charset="-128"/>
                          <a:cs typeface="Meiryo UI" pitchFamily="50" charset="-128"/>
                        </a:rPr>
                        <a:t>枚）</a:t>
                      </a:r>
                      <a:endParaRPr kumimoji="1" lang="en-US" altLang="ja-JP" sz="1200" dirty="0">
                        <a:solidFill>
                          <a:schemeClr val="tx1"/>
                        </a:solidFill>
                        <a:latin typeface="Meiryo UI" pitchFamily="50" charset="-128"/>
                        <a:ea typeface="Meiryo UI" pitchFamily="50" charset="-128"/>
                        <a:cs typeface="Meiryo UI" pitchFamily="50" charset="-128"/>
                      </a:endParaRPr>
                    </a:p>
                    <a:p>
                      <a:pPr marL="0" indent="0" algn="l">
                        <a:buFont typeface="+mj-lt"/>
                        <a:buNone/>
                      </a:pPr>
                      <a:r>
                        <a:rPr kumimoji="1" lang="ja-JP" altLang="en-US" sz="1200" dirty="0">
                          <a:solidFill>
                            <a:schemeClr val="tx1"/>
                          </a:solidFill>
                          <a:latin typeface="Meiryo UI" pitchFamily="50" charset="-128"/>
                          <a:ea typeface="Meiryo UI" pitchFamily="50" charset="-128"/>
                          <a:cs typeface="Meiryo UI" pitchFamily="50" charset="-128"/>
                        </a:rPr>
                        <a:t>⑧アピールポイントのまとめ（</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p>
                  </a:txBody>
                  <a:tcPr marL="91433" marR="91433" marT="48082" marB="48082">
                    <a:solidFill>
                      <a:srgbClr val="EFF3EA"/>
                    </a:solidFill>
                  </a:tcPr>
                </a:tc>
                <a:tc>
                  <a:txBody>
                    <a:bodyPr/>
                    <a:lstStyle/>
                    <a:p>
                      <a:pPr marL="0" indent="0" algn="l">
                        <a:buFont typeface="Arial" pitchFamily="34" charset="0"/>
                        <a:buNone/>
                      </a:pPr>
                      <a:r>
                        <a:rPr kumimoji="1" lang="ja-JP" altLang="en-US" sz="1200" dirty="0">
                          <a:solidFill>
                            <a:schemeClr val="tx1"/>
                          </a:solidFill>
                          <a:latin typeface="Meiryo UI" pitchFamily="50" charset="-128"/>
                          <a:ea typeface="Meiryo UI" pitchFamily="50" charset="-128"/>
                          <a:cs typeface="Meiryo UI" pitchFamily="50" charset="-128"/>
                        </a:rPr>
                        <a:t>⑧ には、審査基準の各評価項目ごとに、応募システムのよいところをサマリーして下さい。</a:t>
                      </a:r>
                    </a:p>
                  </a:txBody>
                  <a:tcPr marL="91433" marR="91433" marT="48082" marB="48082">
                    <a:solidFill>
                      <a:srgbClr val="EFF3EA"/>
                    </a:solidFill>
                  </a:tcPr>
                </a:tc>
                <a:extLst>
                  <a:ext uri="{0D108BD9-81ED-4DB2-BD59-A6C34878D82A}">
                    <a16:rowId xmlns:a16="http://schemas.microsoft.com/office/drawing/2014/main" val="10004"/>
                  </a:ext>
                </a:extLst>
              </a:tr>
              <a:tr h="653067">
                <a:tc>
                  <a:txBody>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4" marR="91444" marT="45684" marB="45684">
                    <a:solidFill>
                      <a:srgbClr val="DEE7D1"/>
                    </a:solidFill>
                  </a:tcPr>
                </a:tc>
                <a:tc>
                  <a:txBody>
                    <a:bodyPr/>
                    <a:lstStyle/>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a:solidFill>
                            <a:schemeClr val="tx1"/>
                          </a:solidFill>
                          <a:latin typeface="Meiryo UI" pitchFamily="50" charset="-128"/>
                          <a:ea typeface="Meiryo UI" pitchFamily="50" charset="-128"/>
                          <a:cs typeface="Meiryo UI" pitchFamily="50" charset="-128"/>
                        </a:rPr>
                        <a:t>⑨</a:t>
                      </a:r>
                      <a:r>
                        <a:rPr kumimoji="1" lang="en-US" altLang="ja-JP" sz="1200" dirty="0">
                          <a:solidFill>
                            <a:schemeClr val="tx1"/>
                          </a:solidFill>
                          <a:latin typeface="Meiryo UI" pitchFamily="50" charset="-128"/>
                          <a:ea typeface="Meiryo UI" pitchFamily="50" charset="-128"/>
                          <a:cs typeface="Meiryo UI" pitchFamily="50" charset="-128"/>
                        </a:rPr>
                        <a:t>MCPC</a:t>
                      </a:r>
                      <a:r>
                        <a:rPr kumimoji="1" lang="ja-JP" altLang="en-US" sz="1200" dirty="0">
                          <a:solidFill>
                            <a:schemeClr val="tx1"/>
                          </a:solidFill>
                          <a:latin typeface="Meiryo UI" pitchFamily="50" charset="-128"/>
                          <a:ea typeface="Meiryo UI" pitchFamily="50" charset="-128"/>
                          <a:cs typeface="Meiryo UI" pitchFamily="50" charset="-128"/>
                        </a:rPr>
                        <a:t>に対する希望・注意事項（</a:t>
                      </a:r>
                      <a:r>
                        <a:rPr kumimoji="1" lang="en-US" altLang="ja-JP" sz="1200" dirty="0">
                          <a:solidFill>
                            <a:schemeClr val="tx1"/>
                          </a:solidFill>
                          <a:latin typeface="Meiryo UI" pitchFamily="50" charset="-128"/>
                          <a:ea typeface="Meiryo UI" pitchFamily="50" charset="-128"/>
                          <a:cs typeface="Meiryo UI" pitchFamily="50" charset="-128"/>
                        </a:rPr>
                        <a:t>1</a:t>
                      </a:r>
                      <a:r>
                        <a:rPr kumimoji="1" lang="ja-JP" altLang="en-US" sz="1200" dirty="0">
                          <a:solidFill>
                            <a:schemeClr val="tx1"/>
                          </a:solidFill>
                          <a:latin typeface="Meiryo UI" pitchFamily="50" charset="-128"/>
                          <a:ea typeface="Meiryo UI" pitchFamily="50" charset="-128"/>
                          <a:cs typeface="Meiryo UI" pitchFamily="50" charset="-128"/>
                        </a:rPr>
                        <a:t>枚）</a:t>
                      </a:r>
                    </a:p>
                  </a:txBody>
                  <a:tcPr marL="91433" marR="91433" marT="48082" marB="48082">
                    <a:solidFill>
                      <a:srgbClr val="DEE7D1"/>
                    </a:solidFill>
                  </a:tcPr>
                </a:tc>
                <a:tc>
                  <a:txBody>
                    <a:bodyPr/>
                    <a:lstStyle/>
                    <a:p>
                      <a:pPr marL="0" indent="0" algn="l">
                        <a:buFont typeface="Arial" pitchFamily="34" charset="0"/>
                        <a:buNone/>
                      </a:pPr>
                      <a:r>
                        <a:rPr kumimoji="1" lang="ja-JP" altLang="en-US" sz="1200" dirty="0">
                          <a:solidFill>
                            <a:schemeClr val="tx1"/>
                          </a:solidFill>
                          <a:latin typeface="Meiryo UI" pitchFamily="50" charset="-128"/>
                          <a:ea typeface="Meiryo UI" pitchFamily="50" charset="-128"/>
                          <a:cs typeface="Meiryo UI" pitchFamily="50" charset="-128"/>
                        </a:rPr>
                        <a:t>⑨ には、情報の取り扱いに関する指定事項など、</a:t>
                      </a:r>
                      <a:r>
                        <a:rPr kumimoji="1" lang="en-US" altLang="ja-JP" sz="1200" dirty="0">
                          <a:solidFill>
                            <a:schemeClr val="tx1"/>
                          </a:solidFill>
                          <a:latin typeface="Meiryo UI" pitchFamily="50" charset="-128"/>
                          <a:ea typeface="Meiryo UI" pitchFamily="50" charset="-128"/>
                          <a:cs typeface="Meiryo UI" pitchFamily="50" charset="-128"/>
                        </a:rPr>
                        <a:t>MCPC</a:t>
                      </a:r>
                      <a:r>
                        <a:rPr kumimoji="1" lang="ja-JP" altLang="en-US" sz="1200" dirty="0">
                          <a:solidFill>
                            <a:schemeClr val="tx1"/>
                          </a:solidFill>
                          <a:latin typeface="Meiryo UI" pitchFamily="50" charset="-128"/>
                          <a:ea typeface="Meiryo UI" pitchFamily="50" charset="-128"/>
                          <a:cs typeface="Meiryo UI" pitchFamily="50" charset="-128"/>
                        </a:rPr>
                        <a:t>に対する希望・注意事項を記載して下さい。</a:t>
                      </a:r>
                    </a:p>
                  </a:txBody>
                  <a:tcPr marL="91433" marR="91433" marT="48082" marB="48082">
                    <a:solidFill>
                      <a:srgbClr val="DEE7D1"/>
                    </a:solidFill>
                  </a:tcPr>
                </a:tc>
                <a:extLst>
                  <a:ext uri="{0D108BD9-81ED-4DB2-BD59-A6C34878D82A}">
                    <a16:rowId xmlns:a16="http://schemas.microsoft.com/office/drawing/2014/main" val="10005"/>
                  </a:ext>
                </a:extLst>
              </a:tr>
            </a:tbl>
          </a:graphicData>
        </a:graphic>
      </p:graphicFrame>
      <p:sp>
        <p:nvSpPr>
          <p:cNvPr id="2" name="スライド番号プレースホルダー 109">
            <a:extLst>
              <a:ext uri="{FF2B5EF4-FFF2-40B4-BE49-F238E27FC236}">
                <a16:creationId xmlns:a16="http://schemas.microsoft.com/office/drawing/2014/main" id="{37D9AD92-0F39-2EFF-4437-93F67C1FCCDD}"/>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3</a:t>
            </a:fld>
            <a:endParaRPr lang="ja-JP" altLang="en-US" sz="1200">
              <a:solidFill>
                <a:srgbClr val="92D050"/>
              </a:solidFill>
            </a:endParaRPr>
          </a:p>
        </p:txBody>
      </p:sp>
    </p:spTree>
    <p:extLst>
      <p:ext uri="{BB962C8B-B14F-4D97-AF65-F5344CB8AC3E}">
        <p14:creationId xmlns:p14="http://schemas.microsoft.com/office/powerpoint/2010/main" val="72003843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09800" y="2632280"/>
            <a:ext cx="7772400" cy="1470025"/>
          </a:xfrm>
        </p:spPr>
        <p:txBody>
          <a:bodyPr rtlCol="0">
            <a:normAutofit/>
          </a:bodyPr>
          <a:lstStyle/>
          <a:p>
            <a:pPr fontAlgn="auto">
              <a:spcAft>
                <a:spcPts val="0"/>
              </a:spcAft>
              <a:defRPr/>
            </a:pPr>
            <a:r>
              <a:rPr lang="en-US" altLang="ja-JP" dirty="0">
                <a:solidFill>
                  <a:schemeClr val="tx1"/>
                </a:solidFill>
              </a:rPr>
              <a:t>MCPC award</a:t>
            </a:r>
            <a:r>
              <a:rPr lang="ja-JP" altLang="en-US" dirty="0">
                <a:solidFill>
                  <a:schemeClr val="tx1"/>
                </a:solidFill>
              </a:rPr>
              <a:t>（ユーザー部門）</a:t>
            </a:r>
            <a:br>
              <a:rPr lang="en-US" altLang="ja-JP" dirty="0">
                <a:solidFill>
                  <a:schemeClr val="tx1"/>
                </a:solidFill>
              </a:rPr>
            </a:br>
            <a:r>
              <a:rPr lang="ja-JP" altLang="en-US" sz="5400" dirty="0">
                <a:solidFill>
                  <a:srgbClr val="00B050"/>
                </a:solidFill>
                <a:effectLst>
                  <a:outerShdw blurRad="38100" dist="38100" dir="2700000" algn="tl">
                    <a:srgbClr val="000000">
                      <a:alpha val="43137"/>
                    </a:srgbClr>
                  </a:outerShdw>
                </a:effectLst>
              </a:rPr>
              <a:t>エントリーシート</a:t>
            </a:r>
          </a:p>
        </p:txBody>
      </p:sp>
      <p:pic>
        <p:nvPicPr>
          <p:cNvPr id="5" name="図 4">
            <a:extLst>
              <a:ext uri="{FF2B5EF4-FFF2-40B4-BE49-F238E27FC236}">
                <a16:creationId xmlns:a16="http://schemas.microsoft.com/office/drawing/2014/main" id="{C9C2E9AF-D357-F7DF-7254-D5FE660864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854" y="850853"/>
            <a:ext cx="1802919" cy="1470025"/>
          </a:xfrm>
          <a:prstGeom prst="rect">
            <a:avLst/>
          </a:prstGeom>
        </p:spPr>
      </p:pic>
      <p:sp>
        <p:nvSpPr>
          <p:cNvPr id="3" name="スライド番号プレースホルダー 109">
            <a:extLst>
              <a:ext uri="{FF2B5EF4-FFF2-40B4-BE49-F238E27FC236}">
                <a16:creationId xmlns:a16="http://schemas.microsoft.com/office/drawing/2014/main" id="{EEA8E2CA-0A34-1E3F-9D5B-4CAF45230306}"/>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4</a:t>
            </a:fld>
            <a:endParaRPr lang="ja-JP" altLang="en-US" sz="1200">
              <a:solidFill>
                <a:srgbClr val="92D050"/>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①</a:t>
            </a:r>
          </a:p>
        </p:txBody>
      </p:sp>
      <p:sp>
        <p:nvSpPr>
          <p:cNvPr id="14339" name="テキスト ボックス 8"/>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14340" name="タイトル 1"/>
          <p:cNvSpPr>
            <a:spLocks noGrp="1"/>
          </p:cNvSpPr>
          <p:nvPr>
            <p:ph type="title"/>
          </p:nvPr>
        </p:nvSpPr>
        <p:spPr/>
        <p:txBody>
          <a:bodyPr/>
          <a:lstStyle/>
          <a:p>
            <a:pPr eaLnBrk="1" hangingPunct="1"/>
            <a:r>
              <a:rPr lang="ja-JP" altLang="en-US" dirty="0">
                <a:solidFill>
                  <a:schemeClr val="tx1"/>
                </a:solidFill>
              </a:rPr>
              <a:t>      応募者名・応募システム名称等</a:t>
            </a:r>
          </a:p>
        </p:txBody>
      </p:sp>
      <p:graphicFrame>
        <p:nvGraphicFramePr>
          <p:cNvPr id="7" name="表 6"/>
          <p:cNvGraphicFramePr>
            <a:graphicFrameLocks noGrp="1"/>
          </p:cNvGraphicFramePr>
          <p:nvPr>
            <p:extLst>
              <p:ext uri="{D42A27DB-BD31-4B8C-83A1-F6EECF244321}">
                <p14:modId xmlns:p14="http://schemas.microsoft.com/office/powerpoint/2010/main" val="2981848584"/>
              </p:ext>
            </p:extLst>
          </p:nvPr>
        </p:nvGraphicFramePr>
        <p:xfrm>
          <a:off x="641943" y="911534"/>
          <a:ext cx="10664811" cy="5261908"/>
        </p:xfrm>
        <a:graphic>
          <a:graphicData uri="http://schemas.openxmlformats.org/drawingml/2006/table">
            <a:tbl>
              <a:tblPr>
                <a:tableStyleId>{E8B1032C-EA38-4F05-BA0D-38AFFFC7BED3}</a:tableStyleId>
              </a:tblPr>
              <a:tblGrid>
                <a:gridCol w="2487756">
                  <a:extLst>
                    <a:ext uri="{9D8B030D-6E8A-4147-A177-3AD203B41FA5}">
                      <a16:colId xmlns:a16="http://schemas.microsoft.com/office/drawing/2014/main" val="20000"/>
                    </a:ext>
                  </a:extLst>
                </a:gridCol>
                <a:gridCol w="8177055">
                  <a:extLst>
                    <a:ext uri="{9D8B030D-6E8A-4147-A177-3AD203B41FA5}">
                      <a16:colId xmlns:a16="http://schemas.microsoft.com/office/drawing/2014/main" val="20001"/>
                    </a:ext>
                  </a:extLst>
                </a:gridCol>
              </a:tblGrid>
              <a:tr h="1231932">
                <a:tc>
                  <a:txBody>
                    <a:bodyPr/>
                    <a:lstStyle/>
                    <a:p>
                      <a:pPr algn="l"/>
                      <a:r>
                        <a:rPr kumimoji="1" lang="ja-JP" altLang="en-US" sz="1200" b="1" kern="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kern="1200" dirty="0">
                          <a:latin typeface="Meiryo UI" panose="020B0604030504040204" pitchFamily="50" charset="-128"/>
                          <a:ea typeface="Meiryo UI" panose="020B0604030504040204" pitchFamily="50" charset="-128"/>
                          <a:cs typeface="Meiryo UI" panose="020B0604030504040204" pitchFamily="50" charset="-128"/>
                        </a:rPr>
                        <a:t>応募者（企業・団体名）</a:t>
                      </a:r>
                      <a:endParaRPr kumimoji="1" lang="en-US" altLang="ja-JP" sz="1200" kern="12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共創事業者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（システム構築・技術提供等）</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EFF3E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kern="1200" dirty="0">
                          <a:latin typeface="Meiryo UI" panose="020B0604030504040204" pitchFamily="50" charset="-128"/>
                          <a:ea typeface="Meiryo UI" panose="020B0604030504040204" pitchFamily="50" charset="-128"/>
                          <a:cs typeface="Meiryo UI" panose="020B0604030504040204" pitchFamily="50" charset="-128"/>
                        </a:rPr>
                        <a:t>ユーザー部門の応募者とは、本応募システムを導入し、運用・利活用されている者とします。</a:t>
                      </a:r>
                      <a:endParaRPr kumimoji="1" lang="en-US" altLang="ja-JP" sz="1200" kern="12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応募者と連名で、本件にエントリーを希望される事業者がある場合はご記入ください。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0"/>
                  </a:ext>
                </a:extLst>
              </a:tr>
              <a:tr h="415290">
                <a:tc>
                  <a:txBody>
                    <a:bodyPr/>
                    <a:lstStyle/>
                    <a:p>
                      <a:pPr algn="l"/>
                      <a:r>
                        <a:rPr kumimoji="1" lang="ja-JP" altLang="en-US" sz="1200" kern="1200" dirty="0">
                          <a:latin typeface="Meiryo UI" panose="020B0604030504040204" pitchFamily="50" charset="-128"/>
                          <a:ea typeface="Meiryo UI" panose="020B0604030504040204" pitchFamily="50" charset="-128"/>
                          <a:cs typeface="Meiryo UI" panose="020B0604030504040204" pitchFamily="50" charset="-128"/>
                        </a:rPr>
                        <a:t>応募者住所</a:t>
                      </a:r>
                      <a:endParaRPr kumimoji="1" lang="ja-JP" altLang="en-US" sz="1200" kern="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EFF3EA"/>
                    </a:solidFill>
                  </a:tcPr>
                </a:tc>
                <a:tc>
                  <a:txBody>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1"/>
                  </a:ext>
                </a:extLst>
              </a:tr>
              <a:tr h="3574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応募者</a:t>
                      </a:r>
                      <a:r>
                        <a:rPr kumimoji="1" lang="en-US" altLang="ja-JP"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企業・団体</a:t>
                      </a:r>
                      <a:r>
                        <a:rPr kumimoji="1" lang="en-US" altLang="ja-JP"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kumimoji="1" lang="en-US" altLang="ja-JP"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URL</a:t>
                      </a:r>
                      <a:endParaRPr kumimoji="1" lang="ja-JP" altLang="en-US" sz="120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EFF3E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URL:</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854579459"/>
                  </a:ext>
                </a:extLst>
              </a:tr>
              <a:tr h="6633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応募システムの呼称</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簡潔でわかりやすい呼称</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200" dirty="0">
                          <a:latin typeface="Meiryo UI" panose="020B0604030504040204" pitchFamily="50" charset="-128"/>
                          <a:ea typeface="Meiryo UI" panose="020B0604030504040204" pitchFamily="50" charset="-128"/>
                          <a:cs typeface="Meiryo UI" panose="020B0604030504040204" pitchFamily="50" charset="-128"/>
                        </a:rPr>
                        <a:t>通常使われている呼称</a:t>
                      </a:r>
                      <a:endParaRPr kumimoji="1" lang="ja-JP" altLang="en-US" sz="1200" dirty="0">
                        <a:solidFill>
                          <a:schemeClr val="tx1">
                            <a:lumMod val="50000"/>
                            <a:lumOff val="50000"/>
                          </a:schemeClr>
                        </a:solidFill>
                        <a:latin typeface="Meiryo UI" pitchFamily="50" charset="-128"/>
                        <a:ea typeface="Meiryo UI" pitchFamily="50" charset="-128"/>
                        <a:cs typeface="Meiryo UI" pitchFamily="50" charset="-128"/>
                      </a:endParaRPr>
                    </a:p>
                  </a:txBody>
                  <a:tcPr marT="45729" marB="45729" anchor="ctr">
                    <a:solidFill>
                      <a:srgbClr val="EFF3EA"/>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2"/>
                  </a:ext>
                </a:extLst>
              </a:tr>
              <a:tr h="15574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応募システムの概要</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システムの簡潔な説明と</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アピールポイント</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200</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字程度）</a:t>
                      </a:r>
                    </a:p>
                  </a:txBody>
                  <a:tcPr marT="45729" marB="45729" anchor="ctr">
                    <a:solidFill>
                      <a:srgbClr val="EFF3EA"/>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3"/>
                  </a:ext>
                </a:extLst>
              </a:tr>
              <a:tr h="6633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応募カテゴリ</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「ユーザー部門」と「サービス＆ソリューション部門」</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の適格性を確認しましたか？</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EFF3E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はい　　・　　いいえ</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4"/>
                  </a:ext>
                </a:extLst>
              </a:tr>
              <a:tr h="373074">
                <a:tc>
                  <a:txBody>
                    <a:bodyPr/>
                    <a:lstStyle/>
                    <a:p>
                      <a:pPr algn="l"/>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提出日</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T="45729" marB="45729" anchor="ctr">
                    <a:solidFill>
                      <a:srgbClr val="EFF3EA"/>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年　　月　　日</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80000" marR="180000" marT="45729" marB="45729" anchor="ctr"/>
                </a:tc>
                <a:extLst>
                  <a:ext uri="{0D108BD9-81ED-4DB2-BD59-A6C34878D82A}">
                    <a16:rowId xmlns:a16="http://schemas.microsoft.com/office/drawing/2014/main" val="10005"/>
                  </a:ext>
                </a:extLst>
              </a:tr>
            </a:tbl>
          </a:graphicData>
        </a:graphic>
      </p:graphicFrame>
      <p:sp>
        <p:nvSpPr>
          <p:cNvPr id="2" name="スライド番号プレースホルダー 109">
            <a:extLst>
              <a:ext uri="{FF2B5EF4-FFF2-40B4-BE49-F238E27FC236}">
                <a16:creationId xmlns:a16="http://schemas.microsoft.com/office/drawing/2014/main" id="{ED2E8EE1-6F2B-176F-51B8-C14D7FD4B0BF}"/>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5</a:t>
            </a:fld>
            <a:endParaRPr lang="ja-JP" altLang="en-US" sz="1200">
              <a:solidFill>
                <a:srgbClr val="92D05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pPr eaLnBrk="1" hangingPunct="1"/>
            <a:r>
              <a:rPr lang="ja-JP" altLang="en-US" dirty="0">
                <a:solidFill>
                  <a:schemeClr val="tx1"/>
                </a:solidFill>
              </a:rPr>
              <a:t>    応募者情報</a:t>
            </a:r>
          </a:p>
        </p:txBody>
      </p:sp>
      <p:graphicFrame>
        <p:nvGraphicFramePr>
          <p:cNvPr id="5" name="表 4"/>
          <p:cNvGraphicFramePr>
            <a:graphicFrameLocks noGrp="1"/>
          </p:cNvGraphicFramePr>
          <p:nvPr>
            <p:extLst>
              <p:ext uri="{D42A27DB-BD31-4B8C-83A1-F6EECF244321}">
                <p14:modId xmlns:p14="http://schemas.microsoft.com/office/powerpoint/2010/main" val="236682607"/>
              </p:ext>
            </p:extLst>
          </p:nvPr>
        </p:nvGraphicFramePr>
        <p:xfrm>
          <a:off x="576733" y="2489135"/>
          <a:ext cx="4949424" cy="1671640"/>
        </p:xfrm>
        <a:graphic>
          <a:graphicData uri="http://schemas.openxmlformats.org/drawingml/2006/table">
            <a:tbl>
              <a:tblPr bandRow="1">
                <a:tableStyleId>{93296810-A885-4BE3-A3E7-6D5BEEA58F35}</a:tableStyleId>
              </a:tblPr>
              <a:tblGrid>
                <a:gridCol w="2007442">
                  <a:extLst>
                    <a:ext uri="{9D8B030D-6E8A-4147-A177-3AD203B41FA5}">
                      <a16:colId xmlns:a16="http://schemas.microsoft.com/office/drawing/2014/main" val="20000"/>
                    </a:ext>
                  </a:extLst>
                </a:gridCol>
                <a:gridCol w="2941982">
                  <a:extLst>
                    <a:ext uri="{9D8B030D-6E8A-4147-A177-3AD203B41FA5}">
                      <a16:colId xmlns:a16="http://schemas.microsoft.com/office/drawing/2014/main" val="20001"/>
                    </a:ext>
                  </a:extLst>
                </a:gridCol>
              </a:tblGrid>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ご担当者名</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DEE7D1"/>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DEE7D1"/>
                    </a:solidFill>
                  </a:tcPr>
                </a:tc>
                <a:extLst>
                  <a:ext uri="{0D108BD9-81ED-4DB2-BD59-A6C34878D82A}">
                    <a16:rowId xmlns:a16="http://schemas.microsoft.com/office/drawing/2014/main" val="10000"/>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ご担当者所属</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EFF3EA"/>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EFF3EA"/>
                    </a:solidFill>
                  </a:tcPr>
                </a:tc>
                <a:extLst>
                  <a:ext uri="{0D108BD9-81ED-4DB2-BD59-A6C34878D82A}">
                    <a16:rowId xmlns:a16="http://schemas.microsoft.com/office/drawing/2014/main" val="10001"/>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ご担当者役職</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DEE7D1"/>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DEE7D1"/>
                    </a:solidFill>
                  </a:tcPr>
                </a:tc>
                <a:extLst>
                  <a:ext uri="{0D108BD9-81ED-4DB2-BD59-A6C34878D82A}">
                    <a16:rowId xmlns:a16="http://schemas.microsoft.com/office/drawing/2014/main" val="10002"/>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ご担当者電話</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EFF3EA"/>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EFF3EA"/>
                    </a:solidFill>
                  </a:tcPr>
                </a:tc>
                <a:extLst>
                  <a:ext uri="{0D108BD9-81ED-4DB2-BD59-A6C34878D82A}">
                    <a16:rowId xmlns:a16="http://schemas.microsoft.com/office/drawing/2014/main" val="10003"/>
                  </a:ext>
                </a:extLst>
              </a:tr>
              <a:tr h="334328">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ご担当者電子メール</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DEE7D1"/>
                    </a:solidFill>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6" marR="91446">
                    <a:solidFill>
                      <a:srgbClr val="DEE7D1"/>
                    </a:solidFill>
                  </a:tcPr>
                </a:tc>
                <a:extLst>
                  <a:ext uri="{0D108BD9-81ED-4DB2-BD59-A6C34878D82A}">
                    <a16:rowId xmlns:a16="http://schemas.microsoft.com/office/drawing/2014/main" val="10004"/>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849361387"/>
              </p:ext>
            </p:extLst>
          </p:nvPr>
        </p:nvGraphicFramePr>
        <p:xfrm>
          <a:off x="6286706" y="1118303"/>
          <a:ext cx="4516412" cy="4950030"/>
        </p:xfrm>
        <a:graphic>
          <a:graphicData uri="http://schemas.openxmlformats.org/drawingml/2006/table">
            <a:tbl>
              <a:tblPr bandRow="1">
                <a:tableStyleId>{93296810-A885-4BE3-A3E7-6D5BEEA58F35}</a:tableStyleId>
              </a:tblPr>
              <a:tblGrid>
                <a:gridCol w="1672772">
                  <a:extLst>
                    <a:ext uri="{9D8B030D-6E8A-4147-A177-3AD203B41FA5}">
                      <a16:colId xmlns:a16="http://schemas.microsoft.com/office/drawing/2014/main" val="20000"/>
                    </a:ext>
                  </a:extLst>
                </a:gridCol>
                <a:gridCol w="2843640">
                  <a:extLst>
                    <a:ext uri="{9D8B030D-6E8A-4147-A177-3AD203B41FA5}">
                      <a16:colId xmlns:a16="http://schemas.microsoft.com/office/drawing/2014/main" val="20001"/>
                    </a:ext>
                  </a:extLst>
                </a:gridCol>
              </a:tblGrid>
              <a:tr h="525372">
                <a:tc>
                  <a:txBody>
                    <a:bodyPr/>
                    <a:lstStyle/>
                    <a:p>
                      <a:pPr>
                        <a:spcBef>
                          <a:spcPts val="200"/>
                        </a:spcBef>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タイプ</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DEE7D1"/>
                    </a:solidFill>
                  </a:tcPr>
                </a:tc>
                <a:tc>
                  <a:txBody>
                    <a:bodyPr/>
                    <a:lstStyle/>
                    <a:p>
                      <a:pPr>
                        <a:spcBef>
                          <a:spcPts val="200"/>
                        </a:spcBef>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甲</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営利組織</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乙</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非営利組織</a:t>
                      </a:r>
                    </a:p>
                  </a:txBody>
                  <a:tcPr marT="45691" marB="45691">
                    <a:solidFill>
                      <a:srgbClr val="DEE7D1"/>
                    </a:solidFill>
                  </a:tcPr>
                </a:tc>
                <a:extLst>
                  <a:ext uri="{0D108BD9-81ED-4DB2-BD59-A6C34878D82A}">
                    <a16:rowId xmlns:a16="http://schemas.microsoft.com/office/drawing/2014/main" val="10000"/>
                  </a:ext>
                </a:extLst>
              </a:tr>
              <a:tr h="3899286">
                <a:tc>
                  <a:txBody>
                    <a:bodyPr/>
                    <a:lstStyle/>
                    <a:p>
                      <a:pPr>
                        <a:spcBef>
                          <a:spcPts val="200"/>
                        </a:spcBef>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業種</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帝国データバンク産業分類に基づく</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EFF3EA"/>
                    </a:solidFill>
                  </a:tcPr>
                </a:tc>
                <a:tc>
                  <a:txBody>
                    <a:bodyPr/>
                    <a:lstStyle/>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農業・林業・漁業・鉱業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2.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建設業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3.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製造業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4.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電気・ガス・熱・水道</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5.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情報通信業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6.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情報サービス業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7.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運輸業・倉庫業	</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8.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流通業（卸）</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9.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流通業（小売）	</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10.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金融・保険業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11.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不動産業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12.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飲食店・宿泊業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13.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医療・福祉・教育・学習支援</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14.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調査・広告</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15.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サービス業</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16.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公務</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17.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個人事業主</a:t>
                      </a:r>
                    </a:p>
                    <a:p>
                      <a:pPr>
                        <a:spcBef>
                          <a:spcPts val="200"/>
                        </a:spcBef>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18.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EFF3EA"/>
                    </a:solidFill>
                  </a:tcPr>
                </a:tc>
                <a:extLst>
                  <a:ext uri="{0D108BD9-81ED-4DB2-BD59-A6C34878D82A}">
                    <a16:rowId xmlns:a16="http://schemas.microsoft.com/office/drawing/2014/main" val="10001"/>
                  </a:ext>
                </a:extLst>
              </a:tr>
              <a:tr h="525372">
                <a:tc>
                  <a:txBody>
                    <a:bodyPr/>
                    <a:lstStyle/>
                    <a:p>
                      <a:pPr>
                        <a:spcBef>
                          <a:spcPts val="200"/>
                        </a:spcBef>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規模区分</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DEE7D1"/>
                    </a:solidFill>
                  </a:tcPr>
                </a:tc>
                <a:tc>
                  <a:txBody>
                    <a:bodyPr/>
                    <a:lstStyle/>
                    <a:p>
                      <a:pPr marL="0" indent="0">
                        <a:spcBef>
                          <a:spcPts val="200"/>
                        </a:spcBef>
                        <a:buNone/>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A.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中小企業 </a:t>
                      </a:r>
                      <a:r>
                        <a:rPr kumimoji="1" lang="ja-JP" altLang="en-US" sz="1200" baseline="30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☞注</a:t>
                      </a:r>
                      <a:endParaRPr kumimoji="1" lang="en-US" altLang="ja-JP" sz="1200" baseline="30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00"/>
                        </a:spcBef>
                        <a:buNone/>
                      </a:pP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B.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T="45691" marB="45691">
                    <a:solidFill>
                      <a:srgbClr val="DEE7D1"/>
                    </a:solidFill>
                  </a:tcPr>
                </a:tc>
                <a:extLst>
                  <a:ext uri="{0D108BD9-81ED-4DB2-BD59-A6C34878D82A}">
                    <a16:rowId xmlns:a16="http://schemas.microsoft.com/office/drawing/2014/main" val="10002"/>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2846696382"/>
              </p:ext>
            </p:extLst>
          </p:nvPr>
        </p:nvGraphicFramePr>
        <p:xfrm>
          <a:off x="576734" y="1116718"/>
          <a:ext cx="4953467" cy="1200973"/>
        </p:xfrm>
        <a:graphic>
          <a:graphicData uri="http://schemas.openxmlformats.org/drawingml/2006/table">
            <a:tbl>
              <a:tblPr bandRow="1">
                <a:tableStyleId>{93296810-A885-4BE3-A3E7-6D5BEEA58F35}</a:tableStyleId>
              </a:tblPr>
              <a:tblGrid>
                <a:gridCol w="2007441">
                  <a:extLst>
                    <a:ext uri="{9D8B030D-6E8A-4147-A177-3AD203B41FA5}">
                      <a16:colId xmlns:a16="http://schemas.microsoft.com/office/drawing/2014/main" val="20000"/>
                    </a:ext>
                  </a:extLst>
                </a:gridCol>
                <a:gridCol w="2946026">
                  <a:extLst>
                    <a:ext uri="{9D8B030D-6E8A-4147-A177-3AD203B41FA5}">
                      <a16:colId xmlns:a16="http://schemas.microsoft.com/office/drawing/2014/main" val="20001"/>
                    </a:ext>
                  </a:extLst>
                </a:gridCol>
              </a:tblGrid>
              <a:tr h="3377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従業員数</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DEE7D1"/>
                    </a:solidFill>
                  </a:tcPr>
                </a:tc>
                <a:tc>
                  <a:txBody>
                    <a:bodyPr/>
                    <a:lstStyle/>
                    <a:p>
                      <a:pPr algn="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DEE7D1"/>
                    </a:solidFill>
                  </a:tcPr>
                </a:tc>
                <a:extLst>
                  <a:ext uri="{0D108BD9-81ED-4DB2-BD59-A6C34878D82A}">
                    <a16:rowId xmlns:a16="http://schemas.microsoft.com/office/drawing/2014/main" val="10000"/>
                  </a:ext>
                </a:extLst>
              </a:tr>
              <a:tr h="5255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直近会計年度売上</a:t>
                      </a:r>
                      <a:b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またはそれに相当するもの</a:t>
                      </a:r>
                      <a:endParaRPr kumimoji="1" lang="ja-JP" altLang="en-US" sz="11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EFF3EA"/>
                    </a:solidFill>
                  </a:tcPr>
                </a:tc>
                <a:tc>
                  <a:txBody>
                    <a:bodyPr/>
                    <a:lstStyle/>
                    <a:p>
                      <a:pPr algn="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円</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EFF3EA"/>
                    </a:solidFill>
                  </a:tcPr>
                </a:tc>
                <a:extLst>
                  <a:ext uri="{0D108BD9-81ED-4DB2-BD59-A6C34878D82A}">
                    <a16:rowId xmlns:a16="http://schemas.microsoft.com/office/drawing/2014/main" val="10001"/>
                  </a:ext>
                </a:extLst>
              </a:tr>
              <a:tr h="337733">
                <a:tc>
                  <a:txBody>
                    <a:body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資本金</a:t>
                      </a: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DEE7D1"/>
                    </a:solidFill>
                  </a:tcPr>
                </a:tc>
                <a:tc>
                  <a:txBody>
                    <a:bodyPr/>
                    <a:lstStyle/>
                    <a:p>
                      <a:pPr algn="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円</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48" marR="91448" marT="45615" marB="45615">
                    <a:solidFill>
                      <a:srgbClr val="DEE7D1"/>
                    </a:solidFill>
                  </a:tcPr>
                </a:tc>
                <a:extLst>
                  <a:ext uri="{0D108BD9-81ED-4DB2-BD59-A6C34878D82A}">
                    <a16:rowId xmlns:a16="http://schemas.microsoft.com/office/drawing/2014/main" val="10002"/>
                  </a:ext>
                </a:extLst>
              </a:tr>
            </a:tbl>
          </a:graphicData>
        </a:graphic>
      </p:graphicFrame>
      <p:sp>
        <p:nvSpPr>
          <p:cNvPr id="15411" name="テキスト ボックス 9"/>
          <p:cNvSpPr>
            <a:spLocks noChangeArrowheads="1"/>
          </p:cNvSpPr>
          <p:nvPr/>
        </p:nvSpPr>
        <p:spPr bwMode="auto">
          <a:xfrm>
            <a:off x="6286706" y="864305"/>
            <a:ext cx="3650838" cy="252412"/>
          </a:xfrm>
          <a:prstGeom prst="bracketPair">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50" dirty="0">
                <a:solidFill>
                  <a:srgbClr val="FF0000"/>
                </a:solidFill>
              </a:rPr>
              <a:t>該当するものを残して他を削除して下さい</a:t>
            </a:r>
          </a:p>
        </p:txBody>
      </p:sp>
      <p:sp>
        <p:nvSpPr>
          <p:cNvPr id="2" name="正方形/長方形 1">
            <a:extLst>
              <a:ext uri="{FF2B5EF4-FFF2-40B4-BE49-F238E27FC236}">
                <a16:creationId xmlns:a16="http://schemas.microsoft.com/office/drawing/2014/main" id="{CA107620-61AE-CD20-79DE-2F46B465B15C}"/>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②</a:t>
            </a:r>
          </a:p>
        </p:txBody>
      </p:sp>
      <p:sp>
        <p:nvSpPr>
          <p:cNvPr id="3" name="テキスト ボックス 8">
            <a:extLst>
              <a:ext uri="{FF2B5EF4-FFF2-40B4-BE49-F238E27FC236}">
                <a16:creationId xmlns:a16="http://schemas.microsoft.com/office/drawing/2014/main" id="{ACFCA387-ABB4-C6F5-00C8-ADCFD9D4D665}"/>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4" name="スライド番号プレースホルダー 109">
            <a:extLst>
              <a:ext uri="{FF2B5EF4-FFF2-40B4-BE49-F238E27FC236}">
                <a16:creationId xmlns:a16="http://schemas.microsoft.com/office/drawing/2014/main" id="{BE73EF22-4CE8-2FDE-40CB-DD6736C04AD1}"/>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6</a:t>
            </a:fld>
            <a:endParaRPr lang="ja-JP" altLang="en-US" sz="1200">
              <a:solidFill>
                <a:srgbClr val="92D050"/>
              </a:solidFill>
            </a:endParaRPr>
          </a:p>
        </p:txBody>
      </p:sp>
      <p:sp>
        <p:nvSpPr>
          <p:cNvPr id="7" name="テキスト ボックス 6">
            <a:extLst>
              <a:ext uri="{FF2B5EF4-FFF2-40B4-BE49-F238E27FC236}">
                <a16:creationId xmlns:a16="http://schemas.microsoft.com/office/drawing/2014/main" id="{F57397D6-DC00-8F38-73BC-A3FB83B9D6D4}"/>
              </a:ext>
            </a:extLst>
          </p:cNvPr>
          <p:cNvSpPr txBox="1"/>
          <p:nvPr/>
        </p:nvSpPr>
        <p:spPr>
          <a:xfrm>
            <a:off x="528805" y="5371706"/>
            <a:ext cx="5152860" cy="830997"/>
          </a:xfrm>
          <a:prstGeom prst="rect">
            <a:avLst/>
          </a:prstGeom>
          <a:noFill/>
        </p:spPr>
        <p:txBody>
          <a:bodyPr wrap="square">
            <a:spAutoFit/>
          </a:bodyPr>
          <a:lstStyle/>
          <a:p>
            <a:pPr>
              <a:buNone/>
            </a:pPr>
            <a:r>
              <a:rPr lang="ja-JP" altLang="ja-JP" sz="120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（注）</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「中小企業」の区分は、中小企業基本法に基づく法的定義に従います。</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  </a:t>
            </a:r>
            <a:endPar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endParaRPr>
          </a:p>
          <a:p>
            <a:pPr marL="179388" indent="-179388">
              <a:buNone/>
            </a:pP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※一般に、資本金</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 3 </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億円以下または従業員</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 300 </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名以下</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業種により異なる</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を目安とします。</a:t>
            </a:r>
          </a:p>
          <a:p>
            <a:pPr marL="179388" indent="-179388">
              <a:buNone/>
            </a:pP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※詳細は「中小企業基本法 第</a:t>
            </a:r>
            <a:r>
              <a:rPr lang="en-US"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2</a:t>
            </a:r>
            <a:r>
              <a:rPr lang="ja-JP" altLang="ja-JP" sz="1200" dirty="0">
                <a:effectLst/>
                <a:latin typeface="Meiryo UI" panose="020B0604030504040204" pitchFamily="50" charset="-128"/>
                <a:ea typeface="Meiryo UI" panose="020B0604030504040204" pitchFamily="50" charset="-128"/>
                <a:cs typeface="ＭＳ Ｐゴシック" panose="020B0600070205080204" pitchFamily="50" charset="-128"/>
              </a:rPr>
              <a:t>条」をご参照ください</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pPr eaLnBrk="1" hangingPunct="1"/>
            <a:r>
              <a:rPr lang="ja-JP" altLang="en-US" dirty="0">
                <a:solidFill>
                  <a:schemeClr val="tx1"/>
                </a:solidFill>
              </a:rPr>
              <a:t>　　応募システムの構成要素</a:t>
            </a:r>
          </a:p>
        </p:txBody>
      </p:sp>
      <p:sp>
        <p:nvSpPr>
          <p:cNvPr id="2" name="正方形/長方形 1">
            <a:extLst>
              <a:ext uri="{FF2B5EF4-FFF2-40B4-BE49-F238E27FC236}">
                <a16:creationId xmlns:a16="http://schemas.microsoft.com/office/drawing/2014/main" id="{068FF627-BA73-EA39-F9FE-4C8B45A7B70E}"/>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③</a:t>
            </a:r>
          </a:p>
        </p:txBody>
      </p:sp>
      <p:sp>
        <p:nvSpPr>
          <p:cNvPr id="3" name="テキスト ボックス 8">
            <a:extLst>
              <a:ext uri="{FF2B5EF4-FFF2-40B4-BE49-F238E27FC236}">
                <a16:creationId xmlns:a16="http://schemas.microsoft.com/office/drawing/2014/main" id="{490751E2-898F-8549-6B85-ACD6F4E9CC8E}"/>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23" name="テキスト ボックス 22">
            <a:extLst>
              <a:ext uri="{FF2B5EF4-FFF2-40B4-BE49-F238E27FC236}">
                <a16:creationId xmlns:a16="http://schemas.microsoft.com/office/drawing/2014/main" id="{BF17735E-0E7A-02BB-15F9-7B7ECF1D3647}"/>
              </a:ext>
            </a:extLst>
          </p:cNvPr>
          <p:cNvSpPr txBox="1"/>
          <p:nvPr/>
        </p:nvSpPr>
        <p:spPr>
          <a:xfrm>
            <a:off x="1859951" y="1438005"/>
            <a:ext cx="1079500" cy="368300"/>
          </a:xfrm>
          <a:prstGeom prst="flowChartAlternateProcess">
            <a:avLst/>
          </a:prstGeom>
          <a:solidFill>
            <a:srgbClr val="92D050"/>
          </a:solidFill>
          <a:ln>
            <a:noFill/>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クライアント</a:t>
            </a:r>
          </a:p>
        </p:txBody>
      </p:sp>
      <p:sp>
        <p:nvSpPr>
          <p:cNvPr id="24" name="テキスト ボックス 23">
            <a:extLst>
              <a:ext uri="{FF2B5EF4-FFF2-40B4-BE49-F238E27FC236}">
                <a16:creationId xmlns:a16="http://schemas.microsoft.com/office/drawing/2014/main" id="{81AFCDEB-50F3-5DBB-C346-679ADA2B11B4}"/>
              </a:ext>
            </a:extLst>
          </p:cNvPr>
          <p:cNvSpPr txBox="1"/>
          <p:nvPr/>
        </p:nvSpPr>
        <p:spPr>
          <a:xfrm>
            <a:off x="9067590" y="1438005"/>
            <a:ext cx="1079500" cy="368300"/>
          </a:xfrm>
          <a:prstGeom prst="flowChartAlternateProcess">
            <a:avLst/>
          </a:prstGeom>
          <a:solidFill>
            <a:srgbClr val="92D050"/>
          </a:solidFill>
          <a:ln>
            <a:noFill/>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センター</a:t>
            </a:r>
          </a:p>
        </p:txBody>
      </p:sp>
      <p:sp>
        <p:nvSpPr>
          <p:cNvPr id="26" name="テキスト ボックス 25">
            <a:extLst>
              <a:ext uri="{FF2B5EF4-FFF2-40B4-BE49-F238E27FC236}">
                <a16:creationId xmlns:a16="http://schemas.microsoft.com/office/drawing/2014/main" id="{47E965D6-94FD-06B7-C830-41D7C35D42AE}"/>
              </a:ext>
            </a:extLst>
          </p:cNvPr>
          <p:cNvSpPr txBox="1"/>
          <p:nvPr/>
        </p:nvSpPr>
        <p:spPr>
          <a:xfrm>
            <a:off x="5498031" y="1438005"/>
            <a:ext cx="1079500" cy="368300"/>
          </a:xfrm>
          <a:prstGeom prst="flowChartAlternateProcess">
            <a:avLst/>
          </a:prstGeom>
          <a:solidFill>
            <a:srgbClr val="92D050"/>
          </a:solidFill>
          <a:ln>
            <a:noFill/>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ネットワーク</a:t>
            </a:r>
          </a:p>
        </p:txBody>
      </p:sp>
      <p:sp>
        <p:nvSpPr>
          <p:cNvPr id="27" name="テキスト ボックス 10">
            <a:extLst>
              <a:ext uri="{FF2B5EF4-FFF2-40B4-BE49-F238E27FC236}">
                <a16:creationId xmlns:a16="http://schemas.microsoft.com/office/drawing/2014/main" id="{86A10066-8CBF-DA9A-F6A6-997D3BD12246}"/>
              </a:ext>
            </a:extLst>
          </p:cNvPr>
          <p:cNvSpPr txBox="1">
            <a:spLocks noChangeArrowheads="1"/>
          </p:cNvSpPr>
          <p:nvPr/>
        </p:nvSpPr>
        <p:spPr bwMode="auto">
          <a:xfrm>
            <a:off x="1028101" y="2069823"/>
            <a:ext cx="2743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PC</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・スマートフォン・タブレット・通信モジュール内蔵機器、モバイルプリンター、カードリーダー等</a:t>
            </a:r>
          </a:p>
        </p:txBody>
      </p:sp>
      <p:sp>
        <p:nvSpPr>
          <p:cNvPr id="28" name="テキスト ボックス 12">
            <a:extLst>
              <a:ext uri="{FF2B5EF4-FFF2-40B4-BE49-F238E27FC236}">
                <a16:creationId xmlns:a16="http://schemas.microsoft.com/office/drawing/2014/main" id="{379BCAF5-23F1-A018-2792-ADBAE38635D8}"/>
              </a:ext>
            </a:extLst>
          </p:cNvPr>
          <p:cNvSpPr txBox="1">
            <a:spLocks noChangeArrowheads="1"/>
          </p:cNvSpPr>
          <p:nvPr/>
        </p:nvSpPr>
        <p:spPr bwMode="auto">
          <a:xfrm>
            <a:off x="8235740" y="2069822"/>
            <a:ext cx="2557952" cy="380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センター設備・システム・</a:t>
            </a: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ASP/SaaS/</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クラウドのシステム等</a:t>
            </a:r>
          </a:p>
        </p:txBody>
      </p:sp>
      <p:graphicFrame>
        <p:nvGraphicFramePr>
          <p:cNvPr id="29" name="表 28">
            <a:extLst>
              <a:ext uri="{FF2B5EF4-FFF2-40B4-BE49-F238E27FC236}">
                <a16:creationId xmlns:a16="http://schemas.microsoft.com/office/drawing/2014/main" id="{4D6D32AC-36E1-4E9C-3BEA-5F0B154ECC36}"/>
              </a:ext>
            </a:extLst>
          </p:cNvPr>
          <p:cNvGraphicFramePr>
            <a:graphicFrameLocks noGrp="1"/>
          </p:cNvGraphicFramePr>
          <p:nvPr>
            <p:extLst>
              <p:ext uri="{D42A27DB-BD31-4B8C-83A1-F6EECF244321}">
                <p14:modId xmlns:p14="http://schemas.microsoft.com/office/powerpoint/2010/main" val="1458659855"/>
              </p:ext>
            </p:extLst>
          </p:nvPr>
        </p:nvGraphicFramePr>
        <p:xfrm>
          <a:off x="970756" y="2492375"/>
          <a:ext cx="2857890" cy="1402080"/>
        </p:xfrm>
        <a:graphic>
          <a:graphicData uri="http://schemas.openxmlformats.org/drawingml/2006/table">
            <a:tbl>
              <a:tblPr firstRow="1" bandRow="1"/>
              <a:tblGrid>
                <a:gridCol w="1905018">
                  <a:extLst>
                    <a:ext uri="{9D8B030D-6E8A-4147-A177-3AD203B41FA5}">
                      <a16:colId xmlns:a16="http://schemas.microsoft.com/office/drawing/2014/main" val="20000"/>
                    </a:ext>
                  </a:extLst>
                </a:gridCol>
                <a:gridCol w="952872">
                  <a:extLst>
                    <a:ext uri="{9D8B030D-6E8A-4147-A177-3AD203B41FA5}">
                      <a16:colId xmlns:a16="http://schemas.microsoft.com/office/drawing/2014/main" val="20001"/>
                    </a:ext>
                  </a:extLst>
                </a:gridCol>
              </a:tblGrid>
              <a:tr h="156071">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クライアント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台数</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2"/>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3"/>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r"/>
                      <a:r>
                        <a:rPr kumimoji="1" lang="en-US" altLang="ja-JP"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4"/>
                  </a:ext>
                </a:extLst>
              </a:tr>
            </a:tbl>
          </a:graphicData>
        </a:graphic>
      </p:graphicFrame>
      <p:graphicFrame>
        <p:nvGraphicFramePr>
          <p:cNvPr id="30" name="表 29">
            <a:extLst>
              <a:ext uri="{FF2B5EF4-FFF2-40B4-BE49-F238E27FC236}">
                <a16:creationId xmlns:a16="http://schemas.microsoft.com/office/drawing/2014/main" id="{0FC5AF0B-A82E-22C2-29FD-563EF76BAC90}"/>
              </a:ext>
            </a:extLst>
          </p:cNvPr>
          <p:cNvGraphicFramePr>
            <a:graphicFrameLocks noGrp="1"/>
          </p:cNvGraphicFramePr>
          <p:nvPr>
            <p:extLst>
              <p:ext uri="{D42A27DB-BD31-4B8C-83A1-F6EECF244321}">
                <p14:modId xmlns:p14="http://schemas.microsoft.com/office/powerpoint/2010/main" val="601577816"/>
              </p:ext>
            </p:extLst>
          </p:nvPr>
        </p:nvGraphicFramePr>
        <p:xfrm>
          <a:off x="4608836" y="2492375"/>
          <a:ext cx="2857890" cy="1402080"/>
        </p:xfrm>
        <a:graphic>
          <a:graphicData uri="http://schemas.openxmlformats.org/drawingml/2006/table">
            <a:tbl>
              <a:tblPr firstRow="1" bandRow="1"/>
              <a:tblGrid>
                <a:gridCol w="1905018">
                  <a:extLst>
                    <a:ext uri="{9D8B030D-6E8A-4147-A177-3AD203B41FA5}">
                      <a16:colId xmlns:a16="http://schemas.microsoft.com/office/drawing/2014/main" val="20000"/>
                    </a:ext>
                  </a:extLst>
                </a:gridCol>
                <a:gridCol w="952872">
                  <a:extLst>
                    <a:ext uri="{9D8B030D-6E8A-4147-A177-3AD203B41FA5}">
                      <a16:colId xmlns:a16="http://schemas.microsoft.com/office/drawing/2014/main" val="20001"/>
                    </a:ext>
                  </a:extLst>
                </a:gridCol>
              </a:tblGrid>
              <a:tr h="156071">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ネットワーク</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キャリア</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2"/>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3"/>
                  </a:ext>
                </a:extLst>
              </a:tr>
              <a:tr h="15607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4"/>
                  </a:ext>
                </a:extLst>
              </a:tr>
            </a:tbl>
          </a:graphicData>
        </a:graphic>
      </p:graphicFrame>
      <p:graphicFrame>
        <p:nvGraphicFramePr>
          <p:cNvPr id="31" name="表 30">
            <a:extLst>
              <a:ext uri="{FF2B5EF4-FFF2-40B4-BE49-F238E27FC236}">
                <a16:creationId xmlns:a16="http://schemas.microsoft.com/office/drawing/2014/main" id="{BBC08884-E1C1-859F-D996-D9F04AD35F30}"/>
              </a:ext>
            </a:extLst>
          </p:cNvPr>
          <p:cNvGraphicFramePr>
            <a:graphicFrameLocks noGrp="1"/>
          </p:cNvGraphicFramePr>
          <p:nvPr>
            <p:extLst>
              <p:ext uri="{D42A27DB-BD31-4B8C-83A1-F6EECF244321}">
                <p14:modId xmlns:p14="http://schemas.microsoft.com/office/powerpoint/2010/main" val="1392753091"/>
              </p:ext>
            </p:extLst>
          </p:nvPr>
        </p:nvGraphicFramePr>
        <p:xfrm>
          <a:off x="8178395" y="2492375"/>
          <a:ext cx="2857890" cy="1127448"/>
        </p:xfrm>
        <a:graphic>
          <a:graphicData uri="http://schemas.openxmlformats.org/drawingml/2006/table">
            <a:tbl>
              <a:tblPr firstRow="1" bandRow="1"/>
              <a:tblGrid>
                <a:gridCol w="2857890">
                  <a:extLst>
                    <a:ext uri="{9D8B030D-6E8A-4147-A177-3AD203B41FA5}">
                      <a16:colId xmlns:a16="http://schemas.microsoft.com/office/drawing/2014/main" val="20000"/>
                    </a:ext>
                  </a:extLst>
                </a:gridCol>
              </a:tblGrid>
              <a:tr h="274241">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社内システム</a:t>
                      </a:r>
                    </a:p>
                  </a:txBody>
                  <a:tcPr marL="91472" marR="91472" marT="45681" marB="4568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27424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72" marR="91472" marT="45681" marB="4568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r h="27424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72" marR="91472" marT="45681" marB="4568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2"/>
                  </a:ext>
                </a:extLst>
              </a:tr>
              <a:tr h="27424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72" marR="91472" marT="45681" marB="4568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3"/>
                  </a:ext>
                </a:extLst>
              </a:tr>
            </a:tbl>
          </a:graphicData>
        </a:graphic>
      </p:graphicFrame>
      <p:graphicFrame>
        <p:nvGraphicFramePr>
          <p:cNvPr id="32" name="表 31">
            <a:extLst>
              <a:ext uri="{FF2B5EF4-FFF2-40B4-BE49-F238E27FC236}">
                <a16:creationId xmlns:a16="http://schemas.microsoft.com/office/drawing/2014/main" id="{2243733D-1B59-531B-A770-C052B28DD98D}"/>
              </a:ext>
            </a:extLst>
          </p:cNvPr>
          <p:cNvGraphicFramePr>
            <a:graphicFrameLocks noGrp="1"/>
          </p:cNvGraphicFramePr>
          <p:nvPr>
            <p:extLst>
              <p:ext uri="{D42A27DB-BD31-4B8C-83A1-F6EECF244321}">
                <p14:modId xmlns:p14="http://schemas.microsoft.com/office/powerpoint/2010/main" val="3367520481"/>
              </p:ext>
            </p:extLst>
          </p:nvPr>
        </p:nvGraphicFramePr>
        <p:xfrm>
          <a:off x="8178395" y="3789363"/>
          <a:ext cx="2857890" cy="1127448"/>
        </p:xfrm>
        <a:graphic>
          <a:graphicData uri="http://schemas.openxmlformats.org/drawingml/2006/table">
            <a:tbl>
              <a:tblPr firstRow="1" bandRow="1"/>
              <a:tblGrid>
                <a:gridCol w="2857890">
                  <a:extLst>
                    <a:ext uri="{9D8B030D-6E8A-4147-A177-3AD203B41FA5}">
                      <a16:colId xmlns:a16="http://schemas.microsoft.com/office/drawing/2014/main" val="20000"/>
                    </a:ext>
                  </a:extLst>
                </a:gridCol>
              </a:tblGrid>
              <a:tr h="274241">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ASP/</a:t>
                      </a:r>
                      <a:r>
                        <a:rPr kumimoji="1" lang="en-US" altLang="ja-JP" sz="1400" dirty="0" err="1">
                          <a:solidFill>
                            <a:schemeClr val="bg1"/>
                          </a:solidFill>
                          <a:latin typeface="Meiryo UI" panose="020B0604030504040204" pitchFamily="50" charset="-128"/>
                          <a:ea typeface="Meiryo UI" panose="020B0604030504040204" pitchFamily="50" charset="-128"/>
                          <a:cs typeface="Meiryo UI" panose="020B0604030504040204" pitchFamily="50" charset="-128"/>
                        </a:rPr>
                        <a:t>SaaS</a:t>
                      </a:r>
                      <a:r>
                        <a:rPr kumimoji="1"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クラウドシステム</a:t>
                      </a:r>
                    </a:p>
                  </a:txBody>
                  <a:tcPr marL="91472" marR="91472" marT="45681" marB="4568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27424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72" marR="91472" marT="45681" marB="4568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r h="27424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72" marR="91472" marT="45681" marB="4568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2"/>
                  </a:ext>
                </a:extLst>
              </a:tr>
              <a:tr h="27424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marL="91472" marR="91472" marT="45681" marB="4568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3"/>
                  </a:ext>
                </a:extLst>
              </a:tr>
            </a:tbl>
          </a:graphicData>
        </a:graphic>
      </p:graphicFrame>
      <p:sp>
        <p:nvSpPr>
          <p:cNvPr id="33" name="テキスト ボックス 22">
            <a:extLst>
              <a:ext uri="{FF2B5EF4-FFF2-40B4-BE49-F238E27FC236}">
                <a16:creationId xmlns:a16="http://schemas.microsoft.com/office/drawing/2014/main" id="{1B22BED4-4813-1CD0-14AB-06A70B596B39}"/>
              </a:ext>
            </a:extLst>
          </p:cNvPr>
          <p:cNvSpPr txBox="1">
            <a:spLocks noChangeArrowheads="1"/>
          </p:cNvSpPr>
          <p:nvPr/>
        </p:nvSpPr>
        <p:spPr bwMode="auto">
          <a:xfrm>
            <a:off x="4684945" y="2069823"/>
            <a:ext cx="2743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モバイル（</a:t>
            </a: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LTE/LPWA</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）ネットワーク、衛星通信、固定通信、</a:t>
            </a: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LAN.</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無線</a:t>
            </a: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LAN</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、内線等</a:t>
            </a:r>
          </a:p>
        </p:txBody>
      </p:sp>
      <p:sp>
        <p:nvSpPr>
          <p:cNvPr id="34" name="テキスト ボックス 33">
            <a:extLst>
              <a:ext uri="{FF2B5EF4-FFF2-40B4-BE49-F238E27FC236}">
                <a16:creationId xmlns:a16="http://schemas.microsoft.com/office/drawing/2014/main" id="{5D8D6F75-27E7-81B3-AA34-5B7B77814727}"/>
              </a:ext>
            </a:extLst>
          </p:cNvPr>
          <p:cNvSpPr txBox="1"/>
          <p:nvPr/>
        </p:nvSpPr>
        <p:spPr>
          <a:xfrm>
            <a:off x="8527840" y="5009347"/>
            <a:ext cx="2159000" cy="360362"/>
          </a:xfrm>
          <a:prstGeom prst="rect">
            <a:avLst/>
          </a:prstGeom>
          <a:noFill/>
        </p:spPr>
        <p:txBody>
          <a:bodyPr/>
          <a:lstStyle/>
          <a:p>
            <a:pPr>
              <a:defRPr/>
            </a:pPr>
            <a:r>
              <a:rPr lang="ja-JP" altLang="en-US" sz="900" dirty="0">
                <a:solidFill>
                  <a:prstClr val="black"/>
                </a:solidFill>
                <a:latin typeface="Meiryo UI" pitchFamily="50" charset="-128"/>
                <a:ea typeface="Meiryo UI" pitchFamily="50" charset="-128"/>
                <a:cs typeface="Meiryo UI" pitchFamily="50" charset="-128"/>
              </a:rPr>
              <a:t>必要に応じて行を追加してご記入下さい</a:t>
            </a:r>
            <a:r>
              <a:rPr lang="ja-JP" altLang="en-US" sz="900" dirty="0">
                <a:solidFill>
                  <a:prstClr val="black">
                    <a:lumMod val="50000"/>
                    <a:lumOff val="50000"/>
                  </a:prstClr>
                </a:solidFill>
                <a:latin typeface="Meiryo UI" pitchFamily="50" charset="-128"/>
                <a:ea typeface="Meiryo UI" pitchFamily="50" charset="-128"/>
                <a:cs typeface="Meiryo UI" pitchFamily="50" charset="-128"/>
              </a:rPr>
              <a:t>。</a:t>
            </a:r>
            <a:endParaRPr lang="en-US" altLang="ja-JP" sz="900" dirty="0">
              <a:solidFill>
                <a:prstClr val="black">
                  <a:lumMod val="50000"/>
                  <a:lumOff val="50000"/>
                </a:prstClr>
              </a:solidFill>
              <a:latin typeface="Meiryo UI" pitchFamily="50" charset="-128"/>
              <a:ea typeface="Meiryo UI" pitchFamily="50" charset="-128"/>
              <a:cs typeface="Meiryo UI" pitchFamily="50" charset="-128"/>
            </a:endParaRPr>
          </a:p>
        </p:txBody>
      </p:sp>
      <p:sp>
        <p:nvSpPr>
          <p:cNvPr id="4" name="スライド番号プレースホルダー 109">
            <a:extLst>
              <a:ext uri="{FF2B5EF4-FFF2-40B4-BE49-F238E27FC236}">
                <a16:creationId xmlns:a16="http://schemas.microsoft.com/office/drawing/2014/main" id="{512EF2A2-1504-EE80-1261-F55B2CD86AC6}"/>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7</a:t>
            </a:fld>
            <a:endParaRPr lang="ja-JP" altLang="en-US" sz="1200">
              <a:solidFill>
                <a:srgbClr val="92D050"/>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pPr eaLnBrk="1" hangingPunct="1"/>
            <a:r>
              <a:rPr lang="ja-JP" altLang="en-US" dirty="0">
                <a:solidFill>
                  <a:schemeClr val="tx1"/>
                </a:solidFill>
              </a:rPr>
              <a:t>　　　応募システムの全体像</a:t>
            </a:r>
          </a:p>
        </p:txBody>
      </p:sp>
      <p:sp>
        <p:nvSpPr>
          <p:cNvPr id="16387" name="テキスト ボックス 13"/>
          <p:cNvSpPr txBox="1">
            <a:spLocks noChangeArrowheads="1"/>
          </p:cNvSpPr>
          <p:nvPr/>
        </p:nvSpPr>
        <p:spPr bwMode="auto">
          <a:xfrm>
            <a:off x="277815" y="736244"/>
            <a:ext cx="4306887"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eaLnBrk="1" hangingPunct="1">
              <a:spcBef>
                <a:spcPct val="0"/>
              </a:spcBef>
              <a:buFontTx/>
              <a:buNone/>
            </a:pPr>
            <a:r>
              <a:rPr lang="ja-JP" altLang="en-US" sz="1400" b="1" dirty="0">
                <a:solidFill>
                  <a:srgbClr val="00B050"/>
                </a:solidFill>
              </a:rPr>
              <a:t>各要素のつながりを全体像（図）にまとめて下さい</a:t>
            </a:r>
          </a:p>
        </p:txBody>
      </p:sp>
      <p:sp>
        <p:nvSpPr>
          <p:cNvPr id="2" name="正方形/長方形 1">
            <a:extLst>
              <a:ext uri="{FF2B5EF4-FFF2-40B4-BE49-F238E27FC236}">
                <a16:creationId xmlns:a16="http://schemas.microsoft.com/office/drawing/2014/main" id="{D8649182-4760-8E23-F5A5-4C2E8A3B0CA3}"/>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④</a:t>
            </a:r>
          </a:p>
        </p:txBody>
      </p:sp>
      <p:sp>
        <p:nvSpPr>
          <p:cNvPr id="3" name="テキスト ボックス 8">
            <a:extLst>
              <a:ext uri="{FF2B5EF4-FFF2-40B4-BE49-F238E27FC236}">
                <a16:creationId xmlns:a16="http://schemas.microsoft.com/office/drawing/2014/main" id="{5394143E-136E-6D24-7672-F9C7BA87B6C2}"/>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sp>
        <p:nvSpPr>
          <p:cNvPr id="4" name="スライド番号プレースホルダー 109">
            <a:extLst>
              <a:ext uri="{FF2B5EF4-FFF2-40B4-BE49-F238E27FC236}">
                <a16:creationId xmlns:a16="http://schemas.microsoft.com/office/drawing/2014/main" id="{FCDFDBF0-8AF9-495F-B7C1-638B5EB8593F}"/>
              </a:ext>
            </a:extLst>
          </p:cNvPr>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8</a:t>
            </a:fld>
            <a:endParaRPr lang="ja-JP" altLang="en-US" sz="1200">
              <a:solidFill>
                <a:srgbClr val="92D050"/>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pPr eaLnBrk="1" hangingPunct="1"/>
            <a:r>
              <a:rPr lang="ja-JP" altLang="en-US" dirty="0">
                <a:solidFill>
                  <a:schemeClr val="tx1"/>
                </a:solidFill>
              </a:rPr>
              <a:t>　　応募システムのユーザー像・ユーザー数</a:t>
            </a:r>
          </a:p>
        </p:txBody>
      </p:sp>
      <p:sp>
        <p:nvSpPr>
          <p:cNvPr id="19526" name="スライド番号プレースホルダー 109"/>
          <p:cNvSpPr>
            <a:spLocks noGrp="1"/>
          </p:cNvSpPr>
          <p:nvPr>
            <p:ph type="sldNum" sz="quarter" idx="4"/>
          </p:nvPr>
        </p:nvSpPr>
        <p:spPr bwMode="auto">
          <a:xfrm>
            <a:off x="11689976" y="6492876"/>
            <a:ext cx="349624"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spcBef>
                <a:spcPct val="0"/>
              </a:spcBef>
              <a:buFontTx/>
              <a:buNone/>
            </a:pPr>
            <a:fld id="{91F3864E-E1B3-4A76-9405-7A3D613DE0C5}" type="slidenum">
              <a:rPr lang="ja-JP" altLang="en-US" sz="1200">
                <a:solidFill>
                  <a:srgbClr val="92D050"/>
                </a:solidFill>
              </a:rPr>
              <a:pPr>
                <a:spcBef>
                  <a:spcPct val="0"/>
                </a:spcBef>
                <a:buFontTx/>
                <a:buNone/>
              </a:pPr>
              <a:t>9</a:t>
            </a:fld>
            <a:endParaRPr lang="ja-JP" altLang="en-US" sz="1200">
              <a:solidFill>
                <a:srgbClr val="92D050"/>
              </a:solidFill>
            </a:endParaRPr>
          </a:p>
        </p:txBody>
      </p:sp>
      <p:sp>
        <p:nvSpPr>
          <p:cNvPr id="2" name="正方形/長方形 1">
            <a:extLst>
              <a:ext uri="{FF2B5EF4-FFF2-40B4-BE49-F238E27FC236}">
                <a16:creationId xmlns:a16="http://schemas.microsoft.com/office/drawing/2014/main" id="{5AAA1708-89AA-B216-3B89-53376EC5DF64}"/>
              </a:ext>
            </a:extLst>
          </p:cNvPr>
          <p:cNvSpPr/>
          <p:nvPr/>
        </p:nvSpPr>
        <p:spPr>
          <a:xfrm>
            <a:off x="373298" y="220626"/>
            <a:ext cx="454883" cy="37572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2400" b="1" dirty="0">
                <a:solidFill>
                  <a:schemeClr val="bg1"/>
                </a:solidFill>
                <a:latin typeface="Meiryo UI" pitchFamily="50" charset="-128"/>
                <a:ea typeface="Meiryo UI" pitchFamily="50" charset="-128"/>
                <a:cs typeface="Meiryo UI" pitchFamily="50" charset="-128"/>
              </a:rPr>
              <a:t>⑤</a:t>
            </a:r>
          </a:p>
        </p:txBody>
      </p:sp>
      <p:sp>
        <p:nvSpPr>
          <p:cNvPr id="4" name="テキスト ボックス 8">
            <a:extLst>
              <a:ext uri="{FF2B5EF4-FFF2-40B4-BE49-F238E27FC236}">
                <a16:creationId xmlns:a16="http://schemas.microsoft.com/office/drawing/2014/main" id="{C637D8EA-CBEF-5B45-9D94-A07DBBFF1316}"/>
              </a:ext>
            </a:extLst>
          </p:cNvPr>
          <p:cNvSpPr txBox="1">
            <a:spLocks noChangeArrowheads="1"/>
          </p:cNvSpPr>
          <p:nvPr/>
        </p:nvSpPr>
        <p:spPr bwMode="auto">
          <a:xfrm>
            <a:off x="373298" y="2593"/>
            <a:ext cx="454884" cy="145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eaLnBrk="1" hangingPunct="1">
              <a:spcBef>
                <a:spcPct val="0"/>
              </a:spcBef>
              <a:buFontTx/>
              <a:buNone/>
            </a:pPr>
            <a:r>
              <a:rPr lang="ja-JP" altLang="en-US" sz="1000" dirty="0"/>
              <a:t>基礎情報</a:t>
            </a:r>
          </a:p>
        </p:txBody>
      </p:sp>
      <p:graphicFrame>
        <p:nvGraphicFramePr>
          <p:cNvPr id="56" name="表 55">
            <a:extLst>
              <a:ext uri="{FF2B5EF4-FFF2-40B4-BE49-F238E27FC236}">
                <a16:creationId xmlns:a16="http://schemas.microsoft.com/office/drawing/2014/main" id="{8FC36B14-CB40-D352-CAD0-203E6AE138BB}"/>
              </a:ext>
            </a:extLst>
          </p:cNvPr>
          <p:cNvGraphicFramePr>
            <a:graphicFrameLocks noGrp="1"/>
          </p:cNvGraphicFramePr>
          <p:nvPr>
            <p:extLst>
              <p:ext uri="{D42A27DB-BD31-4B8C-83A1-F6EECF244321}">
                <p14:modId xmlns:p14="http://schemas.microsoft.com/office/powerpoint/2010/main" val="2085006073"/>
              </p:ext>
            </p:extLst>
          </p:nvPr>
        </p:nvGraphicFramePr>
        <p:xfrm>
          <a:off x="5286296" y="1305146"/>
          <a:ext cx="4321175" cy="1219200"/>
        </p:xfrm>
        <a:graphic>
          <a:graphicData uri="http://schemas.openxmlformats.org/drawingml/2006/table">
            <a:tbl>
              <a:tblPr firstRow="1" bandRow="1"/>
              <a:tblGrid>
                <a:gridCol w="2880642">
                  <a:extLst>
                    <a:ext uri="{9D8B030D-6E8A-4147-A177-3AD203B41FA5}">
                      <a16:colId xmlns:a16="http://schemas.microsoft.com/office/drawing/2014/main" val="20000"/>
                    </a:ext>
                  </a:extLst>
                </a:gridCol>
                <a:gridCol w="1440533">
                  <a:extLst>
                    <a:ext uri="{9D8B030D-6E8A-4147-A177-3AD203B41FA5}">
                      <a16:colId xmlns:a16="http://schemas.microsoft.com/office/drawing/2014/main" val="20001"/>
                    </a:ext>
                  </a:extLst>
                </a:gridCol>
              </a:tblGrid>
              <a:tr h="182343">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ユーザー像</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ユーザー数</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18234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貴社の社員</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r h="18234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貴社の委託先・取引先等の社員等</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20000"/>
                      </a:srgbClr>
                    </a:solidFill>
                  </a:tcPr>
                </a:tc>
                <a:extLst>
                  <a:ext uri="{0D108BD9-81ED-4DB2-BD59-A6C34878D82A}">
                    <a16:rowId xmlns:a16="http://schemas.microsoft.com/office/drawing/2014/main" val="10002"/>
                  </a:ext>
                </a:extLst>
              </a:tr>
              <a:tr h="18234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r"/>
                      <a:r>
                        <a:rPr kumimoji="1" lang="en-US" altLang="ja-JP" sz="1400" b="1" dirty="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3"/>
                  </a:ext>
                </a:extLst>
              </a:tr>
            </a:tbl>
          </a:graphicData>
        </a:graphic>
      </p:graphicFrame>
      <p:cxnSp>
        <p:nvCxnSpPr>
          <p:cNvPr id="57" name="直線コネクタ 56">
            <a:extLst>
              <a:ext uri="{FF2B5EF4-FFF2-40B4-BE49-F238E27FC236}">
                <a16:creationId xmlns:a16="http://schemas.microsoft.com/office/drawing/2014/main" id="{08B45EA8-5BA1-B61D-29D1-044EFB0A0DAC}"/>
              </a:ext>
            </a:extLst>
          </p:cNvPr>
          <p:cNvCxnSpPr>
            <a:cxnSpLocks/>
            <a:stCxn id="59" idx="7"/>
            <a:endCxn id="61" idx="2"/>
          </p:cNvCxnSpPr>
          <p:nvPr/>
        </p:nvCxnSpPr>
        <p:spPr>
          <a:xfrm flipV="1">
            <a:off x="1856816" y="1396085"/>
            <a:ext cx="649416" cy="283739"/>
          </a:xfrm>
          <a:prstGeom prst="line">
            <a:avLst/>
          </a:prstGeom>
          <a:noFill/>
          <a:ln w="19050" cap="flat" cmpd="sng" algn="ctr">
            <a:solidFill>
              <a:srgbClr val="00B050"/>
            </a:solidFill>
            <a:prstDash val="solid"/>
          </a:ln>
          <a:effectLst/>
        </p:spPr>
      </p:cxnSp>
      <p:cxnSp>
        <p:nvCxnSpPr>
          <p:cNvPr id="58" name="直線コネクタ 57">
            <a:extLst>
              <a:ext uri="{FF2B5EF4-FFF2-40B4-BE49-F238E27FC236}">
                <a16:creationId xmlns:a16="http://schemas.microsoft.com/office/drawing/2014/main" id="{82A903CA-A85A-367E-4AE6-D39F1C391E1B}"/>
              </a:ext>
            </a:extLst>
          </p:cNvPr>
          <p:cNvCxnSpPr>
            <a:cxnSpLocks/>
            <a:stCxn id="59" idx="5"/>
            <a:endCxn id="62" idx="2"/>
          </p:cNvCxnSpPr>
          <p:nvPr/>
        </p:nvCxnSpPr>
        <p:spPr>
          <a:xfrm>
            <a:off x="1856816" y="2189453"/>
            <a:ext cx="649416" cy="205447"/>
          </a:xfrm>
          <a:prstGeom prst="line">
            <a:avLst/>
          </a:prstGeom>
          <a:noFill/>
          <a:ln w="19050" cap="flat" cmpd="sng" algn="ctr">
            <a:solidFill>
              <a:srgbClr val="00B050"/>
            </a:solidFill>
            <a:prstDash val="solid"/>
          </a:ln>
          <a:effectLst/>
        </p:spPr>
      </p:cxnSp>
      <p:sp>
        <p:nvSpPr>
          <p:cNvPr id="59" name="円/楕円 2">
            <a:extLst>
              <a:ext uri="{FF2B5EF4-FFF2-40B4-BE49-F238E27FC236}">
                <a16:creationId xmlns:a16="http://schemas.microsoft.com/office/drawing/2014/main" id="{E2DC8D95-5DB3-F73E-2E5E-4019C703259D}"/>
              </a:ext>
            </a:extLst>
          </p:cNvPr>
          <p:cNvSpPr/>
          <p:nvPr/>
        </p:nvSpPr>
        <p:spPr>
          <a:xfrm>
            <a:off x="1241639" y="1574276"/>
            <a:ext cx="720725" cy="720725"/>
          </a:xfrm>
          <a:prstGeom prst="ellipse">
            <a:avLst/>
          </a:prstGeom>
          <a:solidFill>
            <a:srgbClr val="92D050"/>
          </a:solidFill>
          <a:ln w="2540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応募者</a:t>
            </a:r>
          </a:p>
        </p:txBody>
      </p:sp>
      <p:sp>
        <p:nvSpPr>
          <p:cNvPr id="61" name="円/楕円 26">
            <a:extLst>
              <a:ext uri="{FF2B5EF4-FFF2-40B4-BE49-F238E27FC236}">
                <a16:creationId xmlns:a16="http://schemas.microsoft.com/office/drawing/2014/main" id="{07119A02-8126-C498-CD48-07A05346F5FA}"/>
              </a:ext>
            </a:extLst>
          </p:cNvPr>
          <p:cNvSpPr/>
          <p:nvPr/>
        </p:nvSpPr>
        <p:spPr>
          <a:xfrm>
            <a:off x="2506232" y="1035722"/>
            <a:ext cx="720725" cy="720725"/>
          </a:xfrm>
          <a:prstGeom prst="ellipse">
            <a:avLst/>
          </a:prstGeom>
          <a:solidFill>
            <a:srgbClr val="92D050"/>
          </a:solidFill>
          <a:ln w="1905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社員</a:t>
            </a:r>
          </a:p>
        </p:txBody>
      </p:sp>
      <p:sp>
        <p:nvSpPr>
          <p:cNvPr id="62" name="円/楕円 27">
            <a:extLst>
              <a:ext uri="{FF2B5EF4-FFF2-40B4-BE49-F238E27FC236}">
                <a16:creationId xmlns:a16="http://schemas.microsoft.com/office/drawing/2014/main" id="{567ADCFF-EB71-F7B3-D5EB-FD9E4186A133}"/>
              </a:ext>
            </a:extLst>
          </p:cNvPr>
          <p:cNvSpPr/>
          <p:nvPr/>
        </p:nvSpPr>
        <p:spPr>
          <a:xfrm>
            <a:off x="2506232" y="2034537"/>
            <a:ext cx="720725" cy="720725"/>
          </a:xfrm>
          <a:prstGeom prst="ellipse">
            <a:avLst/>
          </a:prstGeom>
          <a:solidFill>
            <a:srgbClr val="92D050"/>
          </a:solidFill>
          <a:ln w="1905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委託先</a:t>
            </a:r>
            <a:br>
              <a:rPr kumimoji="0" lang="en-US" altLang="ja-JP"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b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社員等</a:t>
            </a:r>
          </a:p>
        </p:txBody>
      </p:sp>
      <p:cxnSp>
        <p:nvCxnSpPr>
          <p:cNvPr id="63" name="直線コネクタ 62">
            <a:extLst>
              <a:ext uri="{FF2B5EF4-FFF2-40B4-BE49-F238E27FC236}">
                <a16:creationId xmlns:a16="http://schemas.microsoft.com/office/drawing/2014/main" id="{D90FCF5F-0D88-A96B-90F9-BD308F0970D1}"/>
              </a:ext>
            </a:extLst>
          </p:cNvPr>
          <p:cNvCxnSpPr>
            <a:stCxn id="91" idx="6"/>
            <a:endCxn id="73" idx="2"/>
          </p:cNvCxnSpPr>
          <p:nvPr/>
        </p:nvCxnSpPr>
        <p:spPr>
          <a:xfrm>
            <a:off x="1910468" y="3518964"/>
            <a:ext cx="595764" cy="0"/>
          </a:xfrm>
          <a:prstGeom prst="line">
            <a:avLst/>
          </a:prstGeom>
          <a:noFill/>
          <a:ln w="19050" cap="flat" cmpd="sng" algn="ctr">
            <a:solidFill>
              <a:srgbClr val="00B050"/>
            </a:solidFill>
            <a:prstDash val="solid"/>
          </a:ln>
          <a:effectLst/>
        </p:spPr>
      </p:cxnSp>
      <p:cxnSp>
        <p:nvCxnSpPr>
          <p:cNvPr id="64" name="直線コネクタ 63">
            <a:extLst>
              <a:ext uri="{FF2B5EF4-FFF2-40B4-BE49-F238E27FC236}">
                <a16:creationId xmlns:a16="http://schemas.microsoft.com/office/drawing/2014/main" id="{13E529B3-C53F-9D2A-80E3-D539A0380D16}"/>
              </a:ext>
            </a:extLst>
          </p:cNvPr>
          <p:cNvCxnSpPr>
            <a:stCxn id="92" idx="6"/>
            <a:endCxn id="65" idx="2"/>
          </p:cNvCxnSpPr>
          <p:nvPr/>
        </p:nvCxnSpPr>
        <p:spPr>
          <a:xfrm>
            <a:off x="3226957" y="5916554"/>
            <a:ext cx="270749" cy="0"/>
          </a:xfrm>
          <a:prstGeom prst="line">
            <a:avLst/>
          </a:prstGeom>
          <a:noFill/>
          <a:ln w="19050" cap="flat" cmpd="sng" algn="ctr">
            <a:solidFill>
              <a:srgbClr val="00B050"/>
            </a:solidFill>
            <a:prstDash val="solid"/>
          </a:ln>
          <a:effectLst/>
        </p:spPr>
      </p:cxnSp>
      <p:sp>
        <p:nvSpPr>
          <p:cNvPr id="65" name="円/楕円 50">
            <a:extLst>
              <a:ext uri="{FF2B5EF4-FFF2-40B4-BE49-F238E27FC236}">
                <a16:creationId xmlns:a16="http://schemas.microsoft.com/office/drawing/2014/main" id="{0894DC4C-F6BE-E554-D491-024D08CDA323}"/>
              </a:ext>
            </a:extLst>
          </p:cNvPr>
          <p:cNvSpPr/>
          <p:nvPr/>
        </p:nvSpPr>
        <p:spPr>
          <a:xfrm>
            <a:off x="3497706" y="5556191"/>
            <a:ext cx="720725" cy="720725"/>
          </a:xfrm>
          <a:prstGeom prst="ellipse">
            <a:avLst/>
          </a:prstGeom>
          <a:solidFill>
            <a:srgbClr val="92D050"/>
          </a:solidFill>
          <a:ln w="1905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顧客</a:t>
            </a:r>
            <a:br>
              <a:rPr kumimoji="0" lang="en-US" altLang="ja-JP"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b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（消費者）</a:t>
            </a:r>
          </a:p>
        </p:txBody>
      </p:sp>
      <p:cxnSp>
        <p:nvCxnSpPr>
          <p:cNvPr id="66" name="直線コネクタ 65">
            <a:extLst>
              <a:ext uri="{FF2B5EF4-FFF2-40B4-BE49-F238E27FC236}">
                <a16:creationId xmlns:a16="http://schemas.microsoft.com/office/drawing/2014/main" id="{D11A5FE9-4CCA-D1E3-9E91-DD3BBE6BC214}"/>
              </a:ext>
            </a:extLst>
          </p:cNvPr>
          <p:cNvCxnSpPr>
            <a:stCxn id="93" idx="1"/>
            <a:endCxn id="92" idx="5"/>
          </p:cNvCxnSpPr>
          <p:nvPr/>
        </p:nvCxnSpPr>
        <p:spPr>
          <a:xfrm>
            <a:off x="1292409" y="5156914"/>
            <a:ext cx="1829000" cy="1014454"/>
          </a:xfrm>
          <a:prstGeom prst="line">
            <a:avLst/>
          </a:prstGeom>
          <a:noFill/>
          <a:ln w="19050" cap="flat" cmpd="sng" algn="ctr">
            <a:solidFill>
              <a:srgbClr val="00B050"/>
            </a:solidFill>
            <a:prstDash val="solid"/>
          </a:ln>
          <a:effectLst/>
        </p:spPr>
      </p:cxnSp>
      <p:cxnSp>
        <p:nvCxnSpPr>
          <p:cNvPr id="67" name="直線コネクタ 66">
            <a:extLst>
              <a:ext uri="{FF2B5EF4-FFF2-40B4-BE49-F238E27FC236}">
                <a16:creationId xmlns:a16="http://schemas.microsoft.com/office/drawing/2014/main" id="{AAACEE32-7044-7A8B-1C3E-4C671E57A8E2}"/>
              </a:ext>
            </a:extLst>
          </p:cNvPr>
          <p:cNvCxnSpPr>
            <a:stCxn id="93" idx="3"/>
            <a:endCxn id="68" idx="7"/>
          </p:cNvCxnSpPr>
          <p:nvPr/>
        </p:nvCxnSpPr>
        <p:spPr>
          <a:xfrm flipV="1">
            <a:off x="1292409" y="4580651"/>
            <a:ext cx="1829000" cy="1085892"/>
          </a:xfrm>
          <a:prstGeom prst="line">
            <a:avLst/>
          </a:prstGeom>
          <a:noFill/>
          <a:ln w="19050" cap="flat" cmpd="sng" algn="ctr">
            <a:solidFill>
              <a:srgbClr val="00B050"/>
            </a:solidFill>
            <a:prstDash val="solid"/>
          </a:ln>
          <a:effectLst/>
        </p:spPr>
      </p:cxnSp>
      <p:sp>
        <p:nvSpPr>
          <p:cNvPr id="68" name="円/楕円 77">
            <a:extLst>
              <a:ext uri="{FF2B5EF4-FFF2-40B4-BE49-F238E27FC236}">
                <a16:creationId xmlns:a16="http://schemas.microsoft.com/office/drawing/2014/main" id="{F0288AD0-5030-E9F3-885E-5B232D4E6E10}"/>
              </a:ext>
            </a:extLst>
          </p:cNvPr>
          <p:cNvSpPr/>
          <p:nvPr/>
        </p:nvSpPr>
        <p:spPr>
          <a:xfrm>
            <a:off x="2506232" y="4475103"/>
            <a:ext cx="720725" cy="720725"/>
          </a:xfrm>
          <a:prstGeom prst="ellipse">
            <a:avLst/>
          </a:prstGeom>
          <a:solidFill>
            <a:srgbClr val="92D050"/>
          </a:solidFill>
          <a:ln w="1905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顧客</a:t>
            </a:r>
            <a:br>
              <a:rPr kumimoji="0" lang="en-US" altLang="ja-JP"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b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（消費者）</a:t>
            </a:r>
          </a:p>
        </p:txBody>
      </p:sp>
      <p:pic>
        <p:nvPicPr>
          <p:cNvPr id="69" name="図 82">
            <a:extLst>
              <a:ext uri="{FF2B5EF4-FFF2-40B4-BE49-F238E27FC236}">
                <a16:creationId xmlns:a16="http://schemas.microsoft.com/office/drawing/2014/main" id="{27684830-8A3D-24F5-F83A-7ED11929BC59}"/>
              </a:ext>
            </a:extLst>
          </p:cNvPr>
          <p:cNvPicPr>
            <a:picLocks noChangeAspect="1"/>
          </p:cNvPicPr>
          <p:nvPr/>
        </p:nvPicPr>
        <p:blipFill>
          <a:blip r:embed="rId2">
            <a:extLst>
              <a:ext uri="{28A0092B-C50C-407E-A947-70E740481C1C}">
                <a14:useLocalDpi xmlns:a14="http://schemas.microsoft.com/office/drawing/2010/main" val="0"/>
              </a:ext>
            </a:extLst>
          </a:blip>
          <a:srcRect l="36142" t="19733" r="29213" b="34866"/>
          <a:stretch>
            <a:fillRect/>
          </a:stretch>
        </p:blipFill>
        <p:spPr bwMode="auto">
          <a:xfrm>
            <a:off x="1919438" y="3185589"/>
            <a:ext cx="577850"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 name="図 83">
            <a:extLst>
              <a:ext uri="{FF2B5EF4-FFF2-40B4-BE49-F238E27FC236}">
                <a16:creationId xmlns:a16="http://schemas.microsoft.com/office/drawing/2014/main" id="{BA8F02E7-1C4A-617F-C56C-C7771D297717}"/>
              </a:ext>
            </a:extLst>
          </p:cNvPr>
          <p:cNvPicPr>
            <a:picLocks noChangeAspect="1"/>
          </p:cNvPicPr>
          <p:nvPr/>
        </p:nvPicPr>
        <p:blipFill>
          <a:blip r:embed="rId3">
            <a:extLst>
              <a:ext uri="{28A0092B-C50C-407E-A947-70E740481C1C}">
                <a14:useLocalDpi xmlns:a14="http://schemas.microsoft.com/office/drawing/2010/main" val="0"/>
              </a:ext>
            </a:extLst>
          </a:blip>
          <a:srcRect l="34866" t="36142" r="19733" b="29213"/>
          <a:stretch>
            <a:fillRect/>
          </a:stretch>
        </p:blipFill>
        <p:spPr bwMode="auto">
          <a:xfrm rot="-3298258">
            <a:off x="1872106" y="5361418"/>
            <a:ext cx="69373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 name="テキスト ボックス 84">
            <a:extLst>
              <a:ext uri="{FF2B5EF4-FFF2-40B4-BE49-F238E27FC236}">
                <a16:creationId xmlns:a16="http://schemas.microsoft.com/office/drawing/2014/main" id="{434DFBC4-2F44-7749-53BD-37A3367E7D82}"/>
              </a:ext>
            </a:extLst>
          </p:cNvPr>
          <p:cNvSpPr txBox="1">
            <a:spLocks noChangeArrowheads="1"/>
          </p:cNvSpPr>
          <p:nvPr/>
        </p:nvSpPr>
        <p:spPr bwMode="auto">
          <a:xfrm>
            <a:off x="1247989" y="1213914"/>
            <a:ext cx="71437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B2E</a:t>
            </a:r>
            <a:endParaRPr kumimoji="1"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2" name="テキスト ボックス 85">
            <a:extLst>
              <a:ext uri="{FF2B5EF4-FFF2-40B4-BE49-F238E27FC236}">
                <a16:creationId xmlns:a16="http://schemas.microsoft.com/office/drawing/2014/main" id="{D5EBC3AB-C35F-9CB1-7899-DF24B12A7BA2}"/>
              </a:ext>
            </a:extLst>
          </p:cNvPr>
          <p:cNvSpPr txBox="1">
            <a:spLocks noChangeArrowheads="1"/>
          </p:cNvSpPr>
          <p:nvPr/>
        </p:nvSpPr>
        <p:spPr bwMode="auto">
          <a:xfrm>
            <a:off x="1197681" y="2798239"/>
            <a:ext cx="78049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B2…B</a:t>
            </a:r>
            <a:endParaRPr kumimoji="1"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3" name="円/楕円 59">
            <a:extLst>
              <a:ext uri="{FF2B5EF4-FFF2-40B4-BE49-F238E27FC236}">
                <a16:creationId xmlns:a16="http://schemas.microsoft.com/office/drawing/2014/main" id="{85C3AB0E-5141-0FAF-FB5B-E6F24D36FDC2}"/>
              </a:ext>
            </a:extLst>
          </p:cNvPr>
          <p:cNvSpPr/>
          <p:nvPr/>
        </p:nvSpPr>
        <p:spPr>
          <a:xfrm>
            <a:off x="2506232" y="3158601"/>
            <a:ext cx="720725" cy="720725"/>
          </a:xfrm>
          <a:prstGeom prst="ellipse">
            <a:avLst/>
          </a:prstGeom>
          <a:solidFill>
            <a:srgbClr val="92D050"/>
          </a:solidFill>
          <a:ln w="1905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顧客</a:t>
            </a:r>
            <a:br>
              <a:rPr kumimoji="0" lang="en-US" altLang="ja-JP"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b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（企業）</a:t>
            </a:r>
          </a:p>
        </p:txBody>
      </p:sp>
      <p:sp>
        <p:nvSpPr>
          <p:cNvPr id="74" name="テキスト ボックス 92">
            <a:extLst>
              <a:ext uri="{FF2B5EF4-FFF2-40B4-BE49-F238E27FC236}">
                <a16:creationId xmlns:a16="http://schemas.microsoft.com/office/drawing/2014/main" id="{AF819622-D09C-3076-CA5F-C5CF03D26F03}"/>
              </a:ext>
            </a:extLst>
          </p:cNvPr>
          <p:cNvSpPr txBox="1">
            <a:spLocks noChangeArrowheads="1"/>
          </p:cNvSpPr>
          <p:nvPr/>
        </p:nvSpPr>
        <p:spPr bwMode="auto">
          <a:xfrm>
            <a:off x="1142411" y="4698941"/>
            <a:ext cx="76517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r"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B2…C</a:t>
            </a:r>
            <a:endParaRPr kumimoji="1"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75" name="表 74">
            <a:extLst>
              <a:ext uri="{FF2B5EF4-FFF2-40B4-BE49-F238E27FC236}">
                <a16:creationId xmlns:a16="http://schemas.microsoft.com/office/drawing/2014/main" id="{6245226E-2039-66C6-54C4-B9240CC91B57}"/>
              </a:ext>
            </a:extLst>
          </p:cNvPr>
          <p:cNvGraphicFramePr>
            <a:graphicFrameLocks noGrp="1"/>
          </p:cNvGraphicFramePr>
          <p:nvPr>
            <p:extLst>
              <p:ext uri="{D42A27DB-BD31-4B8C-83A1-F6EECF244321}">
                <p14:modId xmlns:p14="http://schemas.microsoft.com/office/powerpoint/2010/main" val="1179348531"/>
              </p:ext>
            </p:extLst>
          </p:nvPr>
        </p:nvGraphicFramePr>
        <p:xfrm>
          <a:off x="5286296" y="3160189"/>
          <a:ext cx="4321175" cy="609600"/>
        </p:xfrm>
        <a:graphic>
          <a:graphicData uri="http://schemas.openxmlformats.org/drawingml/2006/table">
            <a:tbl>
              <a:tblPr firstRow="1" bandRow="1"/>
              <a:tblGrid>
                <a:gridCol w="2160429">
                  <a:extLst>
                    <a:ext uri="{9D8B030D-6E8A-4147-A177-3AD203B41FA5}">
                      <a16:colId xmlns:a16="http://schemas.microsoft.com/office/drawing/2014/main" val="20000"/>
                    </a:ext>
                  </a:extLst>
                </a:gridCol>
                <a:gridCol w="1080253">
                  <a:extLst>
                    <a:ext uri="{9D8B030D-6E8A-4147-A177-3AD203B41FA5}">
                      <a16:colId xmlns:a16="http://schemas.microsoft.com/office/drawing/2014/main" val="20001"/>
                    </a:ext>
                  </a:extLst>
                </a:gridCol>
                <a:gridCol w="1080493">
                  <a:extLst>
                    <a:ext uri="{9D8B030D-6E8A-4147-A177-3AD203B41FA5}">
                      <a16:colId xmlns:a16="http://schemas.microsoft.com/office/drawing/2014/main" val="20002"/>
                    </a:ext>
                  </a:extLst>
                </a:gridCol>
              </a:tblGrid>
              <a:tr h="182343">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ユーザー像</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企業数</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ユーザー数</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18234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貴社の顧客（企業）</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bl>
          </a:graphicData>
        </a:graphic>
      </p:graphicFrame>
      <p:graphicFrame>
        <p:nvGraphicFramePr>
          <p:cNvPr id="76" name="表 75">
            <a:extLst>
              <a:ext uri="{FF2B5EF4-FFF2-40B4-BE49-F238E27FC236}">
                <a16:creationId xmlns:a16="http://schemas.microsoft.com/office/drawing/2014/main" id="{2C037F76-C074-C687-D302-BDB062978FCD}"/>
              </a:ext>
            </a:extLst>
          </p:cNvPr>
          <p:cNvGraphicFramePr>
            <a:graphicFrameLocks noGrp="1"/>
          </p:cNvGraphicFramePr>
          <p:nvPr>
            <p:extLst>
              <p:ext uri="{D42A27DB-BD31-4B8C-83A1-F6EECF244321}">
                <p14:modId xmlns:p14="http://schemas.microsoft.com/office/powerpoint/2010/main" val="3891501075"/>
              </p:ext>
            </p:extLst>
          </p:nvPr>
        </p:nvGraphicFramePr>
        <p:xfrm>
          <a:off x="5286296" y="4960414"/>
          <a:ext cx="4321175" cy="609600"/>
        </p:xfrm>
        <a:graphic>
          <a:graphicData uri="http://schemas.openxmlformats.org/drawingml/2006/table">
            <a:tbl>
              <a:tblPr firstRow="1" bandRow="1"/>
              <a:tblGrid>
                <a:gridCol w="2880642">
                  <a:extLst>
                    <a:ext uri="{9D8B030D-6E8A-4147-A177-3AD203B41FA5}">
                      <a16:colId xmlns:a16="http://schemas.microsoft.com/office/drawing/2014/main" val="20000"/>
                    </a:ext>
                  </a:extLst>
                </a:gridCol>
                <a:gridCol w="1440533">
                  <a:extLst>
                    <a:ext uri="{9D8B030D-6E8A-4147-A177-3AD203B41FA5}">
                      <a16:colId xmlns:a16="http://schemas.microsoft.com/office/drawing/2014/main" val="20001"/>
                    </a:ext>
                  </a:extLst>
                </a:gridCol>
              </a:tblGrid>
              <a:tr h="182343">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ユーザー像</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ユーザー数</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182343">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r>
                        <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貴社の顧客（消費者）</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endParaRPr kumimoji="1" lang="ja-JP" altLang="en-US" sz="14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tint val="40000"/>
                      </a:srgbClr>
                    </a:solidFill>
                  </a:tcPr>
                </a:tc>
                <a:extLst>
                  <a:ext uri="{0D108BD9-81ED-4DB2-BD59-A6C34878D82A}">
                    <a16:rowId xmlns:a16="http://schemas.microsoft.com/office/drawing/2014/main" val="10001"/>
                  </a:ext>
                </a:extLst>
              </a:tr>
            </a:tbl>
          </a:graphicData>
        </a:graphic>
      </p:graphicFrame>
      <p:sp>
        <p:nvSpPr>
          <p:cNvPr id="77" name="テキスト ボックス 103">
            <a:extLst>
              <a:ext uri="{FF2B5EF4-FFF2-40B4-BE49-F238E27FC236}">
                <a16:creationId xmlns:a16="http://schemas.microsoft.com/office/drawing/2014/main" id="{E956F94F-D6A5-A2AD-42B2-9C74D7CFF9D9}"/>
              </a:ext>
            </a:extLst>
          </p:cNvPr>
          <p:cNvSpPr txBox="1">
            <a:spLocks noChangeArrowheads="1"/>
          </p:cNvSpPr>
          <p:nvPr/>
        </p:nvSpPr>
        <p:spPr bwMode="auto">
          <a:xfrm>
            <a:off x="5286296" y="989049"/>
            <a:ext cx="71278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B2E</a:t>
            </a:r>
            <a:endParaRPr kumimoji="1"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80" name="テキスト ボックス 104">
            <a:extLst>
              <a:ext uri="{FF2B5EF4-FFF2-40B4-BE49-F238E27FC236}">
                <a16:creationId xmlns:a16="http://schemas.microsoft.com/office/drawing/2014/main" id="{C91EF3E3-E5EB-67B0-6838-ED042EC3CE92}"/>
              </a:ext>
            </a:extLst>
          </p:cNvPr>
          <p:cNvSpPr txBox="1">
            <a:spLocks noChangeArrowheads="1"/>
          </p:cNvSpPr>
          <p:nvPr/>
        </p:nvSpPr>
        <p:spPr bwMode="auto">
          <a:xfrm>
            <a:off x="5286296" y="2852029"/>
            <a:ext cx="893411"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B2…B</a:t>
            </a:r>
            <a:endParaRPr kumimoji="1"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81" name="テキスト ボックス 105">
            <a:extLst>
              <a:ext uri="{FF2B5EF4-FFF2-40B4-BE49-F238E27FC236}">
                <a16:creationId xmlns:a16="http://schemas.microsoft.com/office/drawing/2014/main" id="{4ADC1091-443C-DEBC-5B30-66A9E3652A78}"/>
              </a:ext>
            </a:extLst>
          </p:cNvPr>
          <p:cNvSpPr txBox="1">
            <a:spLocks noChangeArrowheads="1"/>
          </p:cNvSpPr>
          <p:nvPr/>
        </p:nvSpPr>
        <p:spPr bwMode="auto">
          <a:xfrm>
            <a:off x="5286296" y="4666541"/>
            <a:ext cx="76517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B2…C</a:t>
            </a:r>
            <a:endParaRPr kumimoji="1"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82" name="テキスト ボックス 106">
            <a:extLst>
              <a:ext uri="{FF2B5EF4-FFF2-40B4-BE49-F238E27FC236}">
                <a16:creationId xmlns:a16="http://schemas.microsoft.com/office/drawing/2014/main" id="{A88916CD-E78B-FCA2-B3EB-98B6C9710B0A}"/>
              </a:ext>
            </a:extLst>
          </p:cNvPr>
          <p:cNvSpPr txBox="1">
            <a:spLocks noChangeArrowheads="1"/>
          </p:cNvSpPr>
          <p:nvPr/>
        </p:nvSpPr>
        <p:spPr bwMode="auto">
          <a:xfrm>
            <a:off x="7914543" y="1028176"/>
            <a:ext cx="1728788"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r" defTabSz="914400" eaLnBrk="1" fontAlgn="base" latinLnBrk="0" hangingPunct="1">
              <a:lnSpc>
                <a:spcPct val="100000"/>
              </a:lnSpc>
              <a:spcBef>
                <a:spcPct val="0"/>
              </a:spcBef>
              <a:spcAft>
                <a:spcPct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該当がない場合は空欄で結構です</a:t>
            </a:r>
          </a:p>
        </p:txBody>
      </p:sp>
      <p:sp>
        <p:nvSpPr>
          <p:cNvPr id="83" name="テキスト ボックス 107">
            <a:extLst>
              <a:ext uri="{FF2B5EF4-FFF2-40B4-BE49-F238E27FC236}">
                <a16:creationId xmlns:a16="http://schemas.microsoft.com/office/drawing/2014/main" id="{03D3854C-E79D-0F7E-23B7-02FEEDE21BCD}"/>
              </a:ext>
            </a:extLst>
          </p:cNvPr>
          <p:cNvSpPr txBox="1">
            <a:spLocks noChangeArrowheads="1"/>
          </p:cNvSpPr>
          <p:nvPr/>
        </p:nvSpPr>
        <p:spPr bwMode="auto">
          <a:xfrm>
            <a:off x="8274906" y="2887981"/>
            <a:ext cx="13684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r" defTabSz="914400" eaLnBrk="1" fontAlgn="base" latinLnBrk="0" hangingPunct="1">
              <a:lnSpc>
                <a:spcPct val="100000"/>
              </a:lnSpc>
              <a:spcBef>
                <a:spcPct val="0"/>
              </a:spcBef>
              <a:spcAft>
                <a:spcPct val="0"/>
              </a:spcAft>
              <a:buClrTx/>
              <a:buSzTx/>
              <a:buFontTx/>
              <a:buNone/>
              <a:tabLst/>
              <a:defRPr/>
            </a:pPr>
            <a:r>
              <a:rPr kumimoji="1" lang="ja-JP" altLang="en-US" sz="9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該当がない場合は空欄で結構です</a:t>
            </a:r>
          </a:p>
        </p:txBody>
      </p:sp>
      <p:sp>
        <p:nvSpPr>
          <p:cNvPr id="84" name="テキスト ボックス 108">
            <a:extLst>
              <a:ext uri="{FF2B5EF4-FFF2-40B4-BE49-F238E27FC236}">
                <a16:creationId xmlns:a16="http://schemas.microsoft.com/office/drawing/2014/main" id="{A5E38C76-2873-4B33-FBCA-408CB77A9B8F}"/>
              </a:ext>
            </a:extLst>
          </p:cNvPr>
          <p:cNvSpPr txBox="1">
            <a:spLocks noChangeArrowheads="1"/>
          </p:cNvSpPr>
          <p:nvPr/>
        </p:nvSpPr>
        <p:spPr bwMode="auto">
          <a:xfrm>
            <a:off x="8274906" y="4672331"/>
            <a:ext cx="13684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r" defTabSz="914400" eaLnBrk="1" fontAlgn="base" latinLnBrk="0" hangingPunct="1">
              <a:lnSpc>
                <a:spcPct val="100000"/>
              </a:lnSpc>
              <a:spcBef>
                <a:spcPct val="0"/>
              </a:spcBef>
              <a:spcAft>
                <a:spcPct val="0"/>
              </a:spcAft>
              <a:buClrTx/>
              <a:buSzTx/>
              <a:buFontTx/>
              <a:buNone/>
              <a:tabLst/>
              <a:defRPr/>
            </a:pPr>
            <a:r>
              <a:rPr kumimoji="1" lang="ja-JP" altLang="en-US" sz="9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該当がない場合は空欄で結構です</a:t>
            </a:r>
          </a:p>
        </p:txBody>
      </p:sp>
      <p:sp>
        <p:nvSpPr>
          <p:cNvPr id="86" name="テキスト ボックス 38">
            <a:extLst>
              <a:ext uri="{FF2B5EF4-FFF2-40B4-BE49-F238E27FC236}">
                <a16:creationId xmlns:a16="http://schemas.microsoft.com/office/drawing/2014/main" id="{A9E84A25-29F7-399C-6C75-C125E41212FF}"/>
              </a:ext>
            </a:extLst>
          </p:cNvPr>
          <p:cNvSpPr txBox="1">
            <a:spLocks noChangeArrowheads="1"/>
          </p:cNvSpPr>
          <p:nvPr/>
        </p:nvSpPr>
        <p:spPr bwMode="auto">
          <a:xfrm>
            <a:off x="2462576" y="808519"/>
            <a:ext cx="808037"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100" b="1" i="0" u="none" strike="noStrike" kern="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rPr>
              <a:t>ユーザー</a:t>
            </a:r>
          </a:p>
        </p:txBody>
      </p:sp>
      <p:sp>
        <p:nvSpPr>
          <p:cNvPr id="87" name="テキスト ボックス 39">
            <a:extLst>
              <a:ext uri="{FF2B5EF4-FFF2-40B4-BE49-F238E27FC236}">
                <a16:creationId xmlns:a16="http://schemas.microsoft.com/office/drawing/2014/main" id="{ECE08C5F-C52D-E4C4-1B3B-680EB06D84CE}"/>
              </a:ext>
            </a:extLst>
          </p:cNvPr>
          <p:cNvSpPr txBox="1">
            <a:spLocks noChangeArrowheads="1"/>
          </p:cNvSpPr>
          <p:nvPr/>
        </p:nvSpPr>
        <p:spPr bwMode="auto">
          <a:xfrm>
            <a:off x="2337957" y="1814191"/>
            <a:ext cx="105727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100" b="1" i="0" u="none" strike="noStrike" kern="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rPr>
              <a:t>ユーザー</a:t>
            </a:r>
          </a:p>
        </p:txBody>
      </p:sp>
      <p:sp>
        <p:nvSpPr>
          <p:cNvPr id="88" name="テキスト ボックス 40">
            <a:extLst>
              <a:ext uri="{FF2B5EF4-FFF2-40B4-BE49-F238E27FC236}">
                <a16:creationId xmlns:a16="http://schemas.microsoft.com/office/drawing/2014/main" id="{299779CF-4DDF-DEF9-7D5D-50495A8448B3}"/>
              </a:ext>
            </a:extLst>
          </p:cNvPr>
          <p:cNvSpPr txBox="1">
            <a:spLocks noChangeArrowheads="1"/>
          </p:cNvSpPr>
          <p:nvPr/>
        </p:nvSpPr>
        <p:spPr bwMode="auto">
          <a:xfrm>
            <a:off x="2399869" y="2931399"/>
            <a:ext cx="93345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100" b="1" i="0" u="none" strike="noStrike" kern="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rPr>
              <a:t>ユーザー</a:t>
            </a:r>
          </a:p>
        </p:txBody>
      </p:sp>
      <p:sp>
        <p:nvSpPr>
          <p:cNvPr id="89" name="テキスト ボックス 41">
            <a:extLst>
              <a:ext uri="{FF2B5EF4-FFF2-40B4-BE49-F238E27FC236}">
                <a16:creationId xmlns:a16="http://schemas.microsoft.com/office/drawing/2014/main" id="{79300305-D3FA-40FA-6D07-168399BD1607}"/>
              </a:ext>
            </a:extLst>
          </p:cNvPr>
          <p:cNvSpPr txBox="1">
            <a:spLocks noChangeArrowheads="1"/>
          </p:cNvSpPr>
          <p:nvPr/>
        </p:nvSpPr>
        <p:spPr bwMode="auto">
          <a:xfrm>
            <a:off x="3431031" y="5314701"/>
            <a:ext cx="8636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100" b="1" i="0" u="none" strike="noStrike" kern="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rPr>
              <a:t>ユーザー</a:t>
            </a:r>
          </a:p>
        </p:txBody>
      </p:sp>
      <p:sp>
        <p:nvSpPr>
          <p:cNvPr id="90" name="テキスト ボックス 43">
            <a:extLst>
              <a:ext uri="{FF2B5EF4-FFF2-40B4-BE49-F238E27FC236}">
                <a16:creationId xmlns:a16="http://schemas.microsoft.com/office/drawing/2014/main" id="{00821824-B54B-0C25-0FB3-16288FB51019}"/>
              </a:ext>
            </a:extLst>
          </p:cNvPr>
          <p:cNvSpPr txBox="1">
            <a:spLocks noChangeArrowheads="1"/>
          </p:cNvSpPr>
          <p:nvPr/>
        </p:nvSpPr>
        <p:spPr bwMode="auto">
          <a:xfrm>
            <a:off x="2446700" y="4233613"/>
            <a:ext cx="839788"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kumimoji="1">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16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100" b="1" i="0" u="none" strike="noStrike" kern="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rPr>
              <a:t>ユーザー</a:t>
            </a:r>
          </a:p>
        </p:txBody>
      </p:sp>
      <p:sp>
        <p:nvSpPr>
          <p:cNvPr id="91" name="円/楕円 37">
            <a:extLst>
              <a:ext uri="{FF2B5EF4-FFF2-40B4-BE49-F238E27FC236}">
                <a16:creationId xmlns:a16="http://schemas.microsoft.com/office/drawing/2014/main" id="{C50BFA85-3C78-88D6-D6EA-38BC129B547A}"/>
              </a:ext>
            </a:extLst>
          </p:cNvPr>
          <p:cNvSpPr/>
          <p:nvPr/>
        </p:nvSpPr>
        <p:spPr>
          <a:xfrm>
            <a:off x="1189743" y="3158601"/>
            <a:ext cx="720725" cy="720725"/>
          </a:xfrm>
          <a:prstGeom prst="ellipse">
            <a:avLst/>
          </a:prstGeom>
          <a:solidFill>
            <a:srgbClr val="92D050"/>
          </a:solidFill>
          <a:ln w="2540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応募者</a:t>
            </a:r>
          </a:p>
        </p:txBody>
      </p:sp>
      <p:sp>
        <p:nvSpPr>
          <p:cNvPr id="92" name="円/楕円 49">
            <a:extLst>
              <a:ext uri="{FF2B5EF4-FFF2-40B4-BE49-F238E27FC236}">
                <a16:creationId xmlns:a16="http://schemas.microsoft.com/office/drawing/2014/main" id="{CBDF2BAD-A58E-0404-5FBD-A9048D6897C5}"/>
              </a:ext>
            </a:extLst>
          </p:cNvPr>
          <p:cNvSpPr/>
          <p:nvPr/>
        </p:nvSpPr>
        <p:spPr>
          <a:xfrm>
            <a:off x="2506232" y="5556191"/>
            <a:ext cx="720725" cy="720725"/>
          </a:xfrm>
          <a:prstGeom prst="ellipse">
            <a:avLst/>
          </a:prstGeom>
          <a:solidFill>
            <a:srgbClr val="92D050"/>
          </a:solidFill>
          <a:ln w="2540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顧客</a:t>
            </a:r>
            <a:br>
              <a:rPr kumimoji="0" lang="en-US" altLang="ja-JP"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br>
            <a:r>
              <a:rPr kumimoji="0" lang="ja-JP" altLang="en-US" sz="12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（企業）</a:t>
            </a:r>
          </a:p>
        </p:txBody>
      </p:sp>
      <p:sp>
        <p:nvSpPr>
          <p:cNvPr id="93" name="円/楕円 23">
            <a:extLst>
              <a:ext uri="{FF2B5EF4-FFF2-40B4-BE49-F238E27FC236}">
                <a16:creationId xmlns:a16="http://schemas.microsoft.com/office/drawing/2014/main" id="{D07E0A61-8A60-6BDC-5CEB-055B0851D7E4}"/>
              </a:ext>
            </a:extLst>
          </p:cNvPr>
          <p:cNvSpPr/>
          <p:nvPr/>
        </p:nvSpPr>
        <p:spPr>
          <a:xfrm>
            <a:off x="1186861" y="5051366"/>
            <a:ext cx="720725" cy="720725"/>
          </a:xfrm>
          <a:prstGeom prst="ellipse">
            <a:avLst/>
          </a:prstGeom>
          <a:solidFill>
            <a:srgbClr val="92D050"/>
          </a:solidFill>
          <a:ln w="2540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応募者</a:t>
            </a:r>
          </a:p>
        </p:txBody>
      </p:sp>
      <p:sp>
        <p:nvSpPr>
          <p:cNvPr id="94" name="円/楕円 47">
            <a:extLst>
              <a:ext uri="{FF2B5EF4-FFF2-40B4-BE49-F238E27FC236}">
                <a16:creationId xmlns:a16="http://schemas.microsoft.com/office/drawing/2014/main" id="{A2AFD0D0-9D70-A5A2-A2D0-2657CF6CA4BC}"/>
              </a:ext>
            </a:extLst>
          </p:cNvPr>
          <p:cNvSpPr/>
          <p:nvPr/>
        </p:nvSpPr>
        <p:spPr>
          <a:xfrm>
            <a:off x="3525988" y="3158601"/>
            <a:ext cx="720725" cy="720725"/>
          </a:xfrm>
          <a:prstGeom prst="ellipse">
            <a:avLst/>
          </a:prstGeom>
          <a:solidFill>
            <a:srgbClr val="92D050"/>
          </a:solidFill>
          <a:ln w="25400" cap="flat" cmpd="sng" algn="ctr">
            <a:noFill/>
            <a:prstDash val="soli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（顧客企業の）</a:t>
            </a:r>
            <a:br>
              <a:rPr kumimoji="0" lang="en-US" altLang="ja-JP" sz="9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br>
            <a:r>
              <a:rPr kumimoji="0" lang="ja-JP" altLang="en-US" sz="9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社員・委託先</a:t>
            </a:r>
            <a:br>
              <a:rPr kumimoji="0" lang="en-US" altLang="ja-JP" sz="9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br>
            <a:r>
              <a:rPr kumimoji="0" lang="ja-JP" altLang="en-US" sz="900" b="1" i="0" u="none" strike="noStrike" kern="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社員等</a:t>
            </a:r>
          </a:p>
        </p:txBody>
      </p:sp>
      <p:cxnSp>
        <p:nvCxnSpPr>
          <p:cNvPr id="95" name="直線コネクタ 94">
            <a:extLst>
              <a:ext uri="{FF2B5EF4-FFF2-40B4-BE49-F238E27FC236}">
                <a16:creationId xmlns:a16="http://schemas.microsoft.com/office/drawing/2014/main" id="{06E0C87D-9B2A-F703-4BA4-B7FA33985DA8}"/>
              </a:ext>
            </a:extLst>
          </p:cNvPr>
          <p:cNvCxnSpPr>
            <a:stCxn id="73" idx="6"/>
            <a:endCxn id="94" idx="2"/>
          </p:cNvCxnSpPr>
          <p:nvPr/>
        </p:nvCxnSpPr>
        <p:spPr>
          <a:xfrm>
            <a:off x="3226957" y="3518964"/>
            <a:ext cx="299031" cy="0"/>
          </a:xfrm>
          <a:prstGeom prst="line">
            <a:avLst/>
          </a:prstGeom>
          <a:noFill/>
          <a:ln w="19050" cap="flat" cmpd="sng" algn="ctr">
            <a:solidFill>
              <a:srgbClr val="00B050"/>
            </a:solidFill>
            <a:prstDash val="solid"/>
          </a:ln>
          <a:effectLst/>
        </p:spPr>
      </p:cxnSp>
    </p:spTree>
  </p:cSld>
  <p:clrMapOvr>
    <a:masterClrMapping/>
  </p:clrMapOvr>
  <p:transition/>
</p:sld>
</file>

<file path=ppt/theme/theme1.xml><?xml version="1.0" encoding="utf-8"?>
<a:theme xmlns:a="http://schemas.openxmlformats.org/drawingml/2006/main" name="3_ITC_Conference_white">
  <a:themeElements>
    <a:clrScheme name="ITC_Conference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TC_Conference_white">
      <a:majorFont>
        <a:latin typeface="ＭＳ Ｐゴシック"/>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TC_Conference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TC_Conference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TC_Conference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TC_Conference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TC_Conference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TC_Conference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TC_Conference_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TC_Conference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TC_Conference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TC_Conference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TC_Conference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TC_Conference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746133F336AA14DB854E7801214F237" ma:contentTypeVersion="16" ma:contentTypeDescription="新しいドキュメントを作成します。" ma:contentTypeScope="" ma:versionID="0bdef90d96428e84b4fdb0cfe824a6b2">
  <xsd:schema xmlns:xsd="http://www.w3.org/2001/XMLSchema" xmlns:xs="http://www.w3.org/2001/XMLSchema" xmlns:p="http://schemas.microsoft.com/office/2006/metadata/properties" xmlns:ns3="6c9bddbb-3294-4d6f-bae4-d9c2b5a39df2" xmlns:ns4="ddf06616-52d3-4789-9b9a-6d58b012e352" targetNamespace="http://schemas.microsoft.com/office/2006/metadata/properties" ma:root="true" ma:fieldsID="cd5628faeaef68e5ea876f10aadb2876" ns3:_="" ns4:_="">
    <xsd:import namespace="6c9bddbb-3294-4d6f-bae4-d9c2b5a39df2"/>
    <xsd:import namespace="ddf06616-52d3-4789-9b9a-6d58b012e352"/>
    <xsd:element name="properties">
      <xsd:complexType>
        <xsd:sequence>
          <xsd:element name="documentManagement">
            <xsd:complexType>
              <xsd:all>
                <xsd:element ref="ns3:MediaServiceMetadata" minOccurs="0"/>
                <xsd:element ref="ns3:MediaServiceFastMetadata" minOccurs="0"/>
                <xsd:element ref="ns4:SharedWithDetails" minOccurs="0"/>
                <xsd:element ref="ns4:SharingHintHash" minOccurs="0"/>
                <xsd:element ref="ns4:SharedWithUser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_activity" minOccurs="0"/>
                <xsd:element ref="ns3:MediaServiceOCR" minOccurs="0"/>
                <xsd:element ref="ns3:MediaServiceObjectDetectorVersion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9bddbb-3294-4d6f-bae4-d9c2b5a39d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f06616-52d3-4789-9b9a-6d58b012e352" elementFormDefault="qualified">
    <xsd:import namespace="http://schemas.microsoft.com/office/2006/documentManagement/types"/>
    <xsd:import namespace="http://schemas.microsoft.com/office/infopath/2007/PartnerControls"/>
    <xsd:element name="SharedWithDetails" ma:index="10" nillable="true" ma:displayName="共有相手の詳細情報" ma:internalName="SharedWithDetails" ma:readOnly="true">
      <xsd:simpleType>
        <xsd:restriction base="dms:Note">
          <xsd:maxLength value="255"/>
        </xsd:restriction>
      </xsd:simpleType>
    </xsd:element>
    <xsd:element name="SharingHintHash" ma:index="11" nillable="true" ma:displayName="共有のヒントのハッシュ" ma:hidden="true" ma:internalName="SharingHintHash" ma:readOnly="true">
      <xsd:simpleType>
        <xsd:restriction base="dms:Text"/>
      </xsd:simpleType>
    </xsd:element>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6c9bddbb-3294-4d6f-bae4-d9c2b5a39d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2F8937-42DF-4D3D-A107-8414700FA6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9bddbb-3294-4d6f-bae4-d9c2b5a39df2"/>
    <ds:schemaRef ds:uri="ddf06616-52d3-4789-9b9a-6d58b012e3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CD21D6-061E-49AD-A124-B53010623CE4}">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ddf06616-52d3-4789-9b9a-6d58b012e352"/>
    <ds:schemaRef ds:uri="6c9bddbb-3294-4d6f-bae4-d9c2b5a39df2"/>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41DAB574-4BC5-4B85-B6E8-B2A913D6E1A4}">
  <ds:schemaRefs>
    <ds:schemaRef ds:uri="http://schemas.microsoft.com/sharepoint/v3/contenttype/forms"/>
  </ds:schemaRefs>
</ds:datastoreItem>
</file>

<file path=docMetadata/LabelInfo.xml><?xml version="1.0" encoding="utf-8"?>
<clbl:labelList xmlns:clbl="http://schemas.microsoft.com/office/2020/mipLabelMetadata">
  <clbl:label id="{dbb4fa5d-3ac5-4415-967c-34900a0e1c6f}" enabled="1" method="Privileged" siteId="{a629ef32-67ba-47a6-8eb3-ec43935644fc}" contentBits="0" removed="0"/>
</clbl:labelList>
</file>

<file path=docProps/app.xml><?xml version="1.0" encoding="utf-8"?>
<Properties xmlns="http://schemas.openxmlformats.org/officeDocument/2006/extended-properties" xmlns:vt="http://schemas.openxmlformats.org/officeDocument/2006/docPropsVTypes">
  <Template/>
  <TotalTime>10762</TotalTime>
  <Words>2605</Words>
  <Application>Microsoft Office PowerPoint</Application>
  <PresentationFormat>ワイド画面</PresentationFormat>
  <Paragraphs>326</Paragraphs>
  <Slides>17</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17</vt:i4>
      </vt:variant>
    </vt:vector>
  </HeadingPairs>
  <TitlesOfParts>
    <vt:vector size="25" baseType="lpstr">
      <vt:lpstr>Meiryo UI</vt:lpstr>
      <vt:lpstr>ＭＳ Ｐゴシック</vt:lpstr>
      <vt:lpstr>游ゴシック</vt:lpstr>
      <vt:lpstr>Arial</vt:lpstr>
      <vt:lpstr>Calibri</vt:lpstr>
      <vt:lpstr>Times New Roman</vt:lpstr>
      <vt:lpstr>Wingdings</vt:lpstr>
      <vt:lpstr>3_ITC_Conference_white</vt:lpstr>
      <vt:lpstr>MCPC award 2026 応募要綱（ユーザー部門）</vt:lpstr>
      <vt:lpstr>ユーザー部門の賞の構成</vt:lpstr>
      <vt:lpstr>エントリーシート記入上のガイド</vt:lpstr>
      <vt:lpstr>MCPC award（ユーザー部門） エントリーシート</vt:lpstr>
      <vt:lpstr>      応募者名・応募システム名称等</vt:lpstr>
      <vt:lpstr>    応募者情報</vt:lpstr>
      <vt:lpstr>　　応募システムの構成要素</vt:lpstr>
      <vt:lpstr>　　　応募システムの全体像</vt:lpstr>
      <vt:lpstr>　　応募システムのユーザー像・ユーザー数</vt:lpstr>
      <vt:lpstr>　　経営課題、社会課題、取り組みの必要性</vt:lpstr>
      <vt:lpstr>　　　技術</vt:lpstr>
      <vt:lpstr>　　　提供価値</vt:lpstr>
      <vt:lpstr>　　　事業性</vt:lpstr>
      <vt:lpstr>　　　ユーザーの評価</vt:lpstr>
      <vt:lpstr>　　実現にあたっての問題点とその克服など</vt:lpstr>
      <vt:lpstr>　　アピールポイントのまとめ</vt:lpstr>
      <vt:lpstr>　　審査者及びMCPCに対する希望・注意事項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南日俊彦</dc:creator>
  <cp:lastModifiedBy>南日 俊彦</cp:lastModifiedBy>
  <cp:revision>167</cp:revision>
  <cp:lastPrinted>2026-06-08T03:09:30Z</cp:lastPrinted>
  <dcterms:created xsi:type="dcterms:W3CDTF">2023-11-19T12:36:59Z</dcterms:created>
  <dcterms:modified xsi:type="dcterms:W3CDTF">2026-06-11T00:42:49Z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0x0101000746133F336AA14DB854E7801214F237</vt:lpwstr>
  </property>
  <property fmtid="{D5CDD505-2E9C-101B-9397-08002B2CF9AE}" pid="3" name="MSIP_Label_dbb4fa5d-3ac5-4415-967c-34900a0e1c6f_Enabled">
    <vt:lpwstr>true</vt:lpwstr>
  </property>
  <property fmtid="{D5CDD505-2E9C-101B-9397-08002B2CF9AE}" pid="4" name="MSIP_Label_dbb4fa5d-3ac5-4415-967c-34900a0e1c6f_SetDate">
    <vt:lpwstr>2024-10-05T05:30:17Z</vt:lpwstr>
  </property>
  <property fmtid="{D5CDD505-2E9C-101B-9397-08002B2CF9AE}" pid="5" name="MSIP_Label_dbb4fa5d-3ac5-4415-967c-34900a0e1c6f_Method">
    <vt:lpwstr>Privileged</vt:lpwstr>
  </property>
  <property fmtid="{D5CDD505-2E9C-101B-9397-08002B2CF9AE}" pid="6" name="MSIP_Label_dbb4fa5d-3ac5-4415-967c-34900a0e1c6f_Name">
    <vt:lpwstr>dbb4fa5d-3ac5-4415-967c-34900a0e1c6f</vt:lpwstr>
  </property>
  <property fmtid="{D5CDD505-2E9C-101B-9397-08002B2CF9AE}" pid="7" name="MSIP_Label_dbb4fa5d-3ac5-4415-967c-34900a0e1c6f_SiteId">
    <vt:lpwstr>a629ef32-67ba-47a6-8eb3-ec43935644fc</vt:lpwstr>
  </property>
  <property fmtid="{D5CDD505-2E9C-101B-9397-08002B2CF9AE}" pid="8" name="MSIP_Label_dbb4fa5d-3ac5-4415-967c-34900a0e1c6f_ActionId">
    <vt:lpwstr>a8d342a9-56c2-4ef7-b06d-242dbbb21529</vt:lpwstr>
  </property>
  <property fmtid="{D5CDD505-2E9C-101B-9397-08002B2CF9AE}" pid="9" name="MSIP_Label_dbb4fa5d-3ac5-4415-967c-34900a0e1c6f_ContentBits">
    <vt:lpwstr>0</vt:lpwstr>
  </property>
</Properties>
</file>