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18"/>
  </p:notesMasterIdLst>
  <p:handoutMasterIdLst>
    <p:handoutMasterId r:id="rId19"/>
  </p:handoutMasterIdLst>
  <p:sldIdLst>
    <p:sldId id="299" r:id="rId5"/>
    <p:sldId id="287" r:id="rId6"/>
    <p:sldId id="298" r:id="rId7"/>
    <p:sldId id="278" r:id="rId8"/>
    <p:sldId id="615" r:id="rId9"/>
    <p:sldId id="261" r:id="rId10"/>
    <p:sldId id="273" r:id="rId11"/>
    <p:sldId id="270" r:id="rId12"/>
    <p:sldId id="306" r:id="rId13"/>
    <p:sldId id="295" r:id="rId14"/>
    <p:sldId id="281" r:id="rId15"/>
    <p:sldId id="282" r:id="rId16"/>
    <p:sldId id="283" r:id="rId17"/>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FDEFE9"/>
    <a:srgbClr val="FCDDCF"/>
    <a:srgbClr val="FFCC99"/>
    <a:srgbClr val="FFCC66"/>
    <a:srgbClr val="E48836"/>
    <a:srgbClr val="CCFFFF"/>
    <a:srgbClr val="C00000"/>
    <a:srgbClr val="FFCCFF"/>
    <a:srgbClr val="0E35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23" autoAdjust="0"/>
    <p:restoredTop sz="94660"/>
  </p:normalViewPr>
  <p:slideViewPr>
    <p:cSldViewPr snapToGrid="0">
      <p:cViewPr varScale="1">
        <p:scale>
          <a:sx n="68" d="100"/>
          <a:sy n="68" d="100"/>
        </p:scale>
        <p:origin x="858" y="78"/>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38" d="100"/>
          <a:sy n="38" d="100"/>
        </p:scale>
        <p:origin x="2688"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9B0E22D-A756-4A65-3037-30907B17309B}"/>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477A4A1-6297-00E5-069F-E4193518B9F3}"/>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9624F99E-9A9D-4F20-BA2A-B82957D37051}" type="datetimeFigureOut">
              <a:rPr kumimoji="1" lang="ja-JP" altLang="en-US" smtClean="0"/>
              <a:t>2026/6/8</a:t>
            </a:fld>
            <a:endParaRPr kumimoji="1" lang="ja-JP" altLang="en-US"/>
          </a:p>
        </p:txBody>
      </p:sp>
      <p:sp>
        <p:nvSpPr>
          <p:cNvPr id="4" name="フッター プレースホルダー 3">
            <a:extLst>
              <a:ext uri="{FF2B5EF4-FFF2-40B4-BE49-F238E27FC236}">
                <a16:creationId xmlns:a16="http://schemas.microsoft.com/office/drawing/2014/main" id="{582C69D1-838C-C4F6-6CC0-F6740A64E66E}"/>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8438437-2D18-5A0E-0D02-CE2A04426ECA}"/>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FD66A1E-0F5C-4CA9-9904-1F881B145F56}" type="slidenum">
              <a:rPr kumimoji="1" lang="ja-JP" altLang="en-US" smtClean="0"/>
              <a:t>‹#›</a:t>
            </a:fld>
            <a:endParaRPr kumimoji="1" lang="ja-JP" altLang="en-US"/>
          </a:p>
        </p:txBody>
      </p:sp>
    </p:spTree>
    <p:extLst>
      <p:ext uri="{BB962C8B-B14F-4D97-AF65-F5344CB8AC3E}">
        <p14:creationId xmlns:p14="http://schemas.microsoft.com/office/powerpoint/2010/main" val="4027096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4C63EA6-2D2F-4E3C-A5ED-F7809910AB18}" type="datetimeFigureOut">
              <a:rPr kumimoji="1" lang="ja-JP" altLang="en-US" smtClean="0"/>
              <a:t>2026/6/8</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67045E5-1EF8-406E-A835-A974958E266E}" type="slidenum">
              <a:rPr kumimoji="1" lang="ja-JP" altLang="en-US" smtClean="0"/>
              <a:t>‹#›</a:t>
            </a:fld>
            <a:endParaRPr kumimoji="1" lang="ja-JP" altLang="en-US"/>
          </a:p>
        </p:txBody>
      </p:sp>
    </p:spTree>
    <p:extLst>
      <p:ext uri="{BB962C8B-B14F-4D97-AF65-F5344CB8AC3E}">
        <p14:creationId xmlns:p14="http://schemas.microsoft.com/office/powerpoint/2010/main" val="41126158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819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DD9F69D9-3745-45B8-8E0F-64EB6F7B0BE7}" type="slidenum">
              <a:rPr lang="ja-JP" altLang="en-US" smtClean="0"/>
              <a:pPr/>
              <a:t>1</a:t>
            </a:fld>
            <a:endParaRPr lang="ja-JP" altLang="en-US"/>
          </a:p>
        </p:txBody>
      </p:sp>
    </p:spTree>
    <p:extLst>
      <p:ext uri="{BB962C8B-B14F-4D97-AF65-F5344CB8AC3E}">
        <p14:creationId xmlns:p14="http://schemas.microsoft.com/office/powerpoint/2010/main" val="2024170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16C73629-CA60-4160-9F1D-89381F4F8DE3}" type="slidenum">
              <a:rPr lang="ja-JP" altLang="en-US" smtClean="0"/>
              <a:pPr>
                <a:spcBef>
                  <a:spcPct val="0"/>
                </a:spcBef>
              </a:pPr>
              <a:t>3</a:t>
            </a:fld>
            <a:endParaRPr lang="ja-JP" altLang="en-US"/>
          </a:p>
        </p:txBody>
      </p:sp>
    </p:spTree>
    <p:extLst>
      <p:ext uri="{BB962C8B-B14F-4D97-AF65-F5344CB8AC3E}">
        <p14:creationId xmlns:p14="http://schemas.microsoft.com/office/powerpoint/2010/main" val="3554730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331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9D03B593-7CA2-466E-AAC1-26793A802969}" type="slidenum">
              <a:rPr lang="ja-JP" altLang="en-US" smtClean="0"/>
              <a:pPr/>
              <a:t>4</a:t>
            </a:fld>
            <a:endParaRPr lang="ja-JP" altLang="en-US"/>
          </a:p>
        </p:txBody>
      </p:sp>
    </p:spTree>
    <p:extLst>
      <p:ext uri="{BB962C8B-B14F-4D97-AF65-F5344CB8AC3E}">
        <p14:creationId xmlns:p14="http://schemas.microsoft.com/office/powerpoint/2010/main" val="2066281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atin typeface="Meiryo UI" panose="020B0604030504040204" pitchFamily="50" charset="-128"/>
                <a:ea typeface="Meiryo UI" panose="020B0604030504040204" pitchFamily="50" charset="-128"/>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710B9ED9-D414-F193-2776-A89CD49CDD6A}"/>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24687735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06860" y="819370"/>
            <a:ext cx="10972800" cy="4525963"/>
          </a:xfrm>
          <a:prstGeom prst="rect">
            <a:avLst/>
          </a:prstGeom>
        </p:spPr>
        <p:txBody>
          <a:bodyPr/>
          <a:lstStyle>
            <a:lvl1pPr>
              <a:spcBef>
                <a:spcPts val="600"/>
              </a:spcBef>
              <a:defRPr>
                <a:latin typeface="Meiryo UI" panose="020B0604030504040204" pitchFamily="50" charset="-128"/>
                <a:ea typeface="Meiryo UI" panose="020B0604030504040204" pitchFamily="50" charset="-128"/>
              </a:defRPr>
            </a:lvl1pPr>
            <a:lvl2pPr>
              <a:spcBef>
                <a:spcPts val="600"/>
              </a:spcBef>
              <a:defRPr>
                <a:latin typeface="Meiryo UI" panose="020B0604030504040204" pitchFamily="50" charset="-128"/>
                <a:ea typeface="Meiryo UI" panose="020B0604030504040204" pitchFamily="50" charset="-128"/>
              </a:defRPr>
            </a:lvl2pPr>
            <a:lvl3pPr>
              <a:spcBef>
                <a:spcPts val="600"/>
              </a:spcBef>
              <a:defRPr>
                <a:latin typeface="Meiryo UI" panose="020B0604030504040204" pitchFamily="50" charset="-128"/>
                <a:ea typeface="Meiryo UI" panose="020B0604030504040204" pitchFamily="50" charset="-128"/>
              </a:defRPr>
            </a:lvl3pPr>
            <a:lvl4pPr>
              <a:spcBef>
                <a:spcPts val="600"/>
              </a:spcBef>
              <a:defRPr>
                <a:latin typeface="Meiryo UI" panose="020B0604030504040204" pitchFamily="50" charset="-128"/>
                <a:ea typeface="Meiryo UI" panose="020B0604030504040204" pitchFamily="50" charset="-128"/>
              </a:defRPr>
            </a:lvl4pPr>
            <a:lvl5pPr>
              <a:spcBef>
                <a:spcPts val="600"/>
              </a:spcBef>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タイトル 1">
            <a:extLst>
              <a:ext uri="{FF2B5EF4-FFF2-40B4-BE49-F238E27FC236}">
                <a16:creationId xmlns:a16="http://schemas.microsoft.com/office/drawing/2014/main" id="{4C1928D1-5396-7907-709A-DB49E582B0A7}"/>
              </a:ext>
            </a:extLst>
          </p:cNvPr>
          <p:cNvSpPr>
            <a:spLocks noGrp="1"/>
          </p:cNvSpPr>
          <p:nvPr>
            <p:ph type="title"/>
          </p:nvPr>
        </p:nvSpPr>
        <p:spPr>
          <a:xfrm>
            <a:off x="373298" y="89706"/>
            <a:ext cx="10126891" cy="629488"/>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6" name="スライド番号プレースホルダー 5">
            <a:extLst>
              <a:ext uri="{FF2B5EF4-FFF2-40B4-BE49-F238E27FC236}">
                <a16:creationId xmlns:a16="http://schemas.microsoft.com/office/drawing/2014/main" id="{9450096B-E9B8-5977-E117-2890574D9E27}"/>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42323848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609600" y="860472"/>
            <a:ext cx="5384800" cy="5252652"/>
          </a:xfrm>
          <a:prstGeom prst="rect">
            <a:avLst/>
          </a:prstGeom>
        </p:spPr>
        <p:txBody>
          <a:bodyPr/>
          <a:lstStyle>
            <a:lvl1pPr>
              <a:defRPr sz="2800">
                <a:latin typeface="Meiryo UI" panose="020B0604030504040204" pitchFamily="50" charset="-128"/>
                <a:ea typeface="Meiryo UI" panose="020B0604030504040204" pitchFamily="50" charset="-128"/>
              </a:defRPr>
            </a:lvl1pPr>
            <a:lvl2pPr>
              <a:defRPr sz="2400">
                <a:latin typeface="Meiryo UI" panose="020B0604030504040204" pitchFamily="50" charset="-128"/>
                <a:ea typeface="Meiryo UI" panose="020B0604030504040204" pitchFamily="50" charset="-128"/>
              </a:defRPr>
            </a:lvl2pPr>
            <a:lvl3pPr>
              <a:defRPr sz="2000">
                <a:latin typeface="Meiryo UI" panose="020B0604030504040204" pitchFamily="50" charset="-128"/>
                <a:ea typeface="Meiryo UI" panose="020B0604030504040204" pitchFamily="50" charset="-128"/>
              </a:defRPr>
            </a:lvl3pPr>
            <a:lvl4pPr>
              <a:defRPr sz="1800">
                <a:latin typeface="Meiryo UI" panose="020B0604030504040204" pitchFamily="50" charset="-128"/>
                <a:ea typeface="Meiryo UI" panose="020B0604030504040204" pitchFamily="50" charset="-128"/>
              </a:defRPr>
            </a:lvl4pPr>
            <a:lvl5pPr>
              <a:defRPr sz="1800">
                <a:latin typeface="Meiryo UI" panose="020B0604030504040204" pitchFamily="50" charset="-128"/>
                <a:ea typeface="Meiryo UI" panose="020B0604030504040204" pitchFamily="50" charset="-128"/>
              </a:defRPr>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860472"/>
            <a:ext cx="5384800" cy="5252652"/>
          </a:xfrm>
          <a:prstGeom prst="rect">
            <a:avLst/>
          </a:prstGeom>
        </p:spPr>
        <p:txBody>
          <a:bodyPr/>
          <a:lstStyle>
            <a:lvl1pPr>
              <a:defRPr sz="2800">
                <a:latin typeface="Meiryo UI" panose="020B0604030504040204" pitchFamily="50" charset="-128"/>
                <a:ea typeface="Meiryo UI" panose="020B0604030504040204" pitchFamily="50" charset="-128"/>
              </a:defRPr>
            </a:lvl1pPr>
            <a:lvl2pPr>
              <a:defRPr sz="2400">
                <a:latin typeface="Meiryo UI" panose="020B0604030504040204" pitchFamily="50" charset="-128"/>
                <a:ea typeface="Meiryo UI" panose="020B0604030504040204" pitchFamily="50" charset="-128"/>
              </a:defRPr>
            </a:lvl2pPr>
            <a:lvl3pPr>
              <a:defRPr sz="2000">
                <a:latin typeface="Meiryo UI" panose="020B0604030504040204" pitchFamily="50" charset="-128"/>
                <a:ea typeface="Meiryo UI" panose="020B0604030504040204" pitchFamily="50" charset="-128"/>
              </a:defRPr>
            </a:lvl3pPr>
            <a:lvl4pPr>
              <a:defRPr sz="1800">
                <a:latin typeface="Meiryo UI" panose="020B0604030504040204" pitchFamily="50" charset="-128"/>
                <a:ea typeface="Meiryo UI" panose="020B0604030504040204" pitchFamily="50" charset="-128"/>
              </a:defRPr>
            </a:lvl4pPr>
            <a:lvl5pPr>
              <a:defRPr sz="1800">
                <a:latin typeface="Meiryo UI" panose="020B0604030504040204" pitchFamily="50" charset="-128"/>
                <a:ea typeface="Meiryo UI" panose="020B0604030504040204" pitchFamily="50" charset="-128"/>
              </a:defRPr>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タイトル 1">
            <a:extLst>
              <a:ext uri="{FF2B5EF4-FFF2-40B4-BE49-F238E27FC236}">
                <a16:creationId xmlns:a16="http://schemas.microsoft.com/office/drawing/2014/main" id="{5182E427-A358-1EC3-EE32-E4A1BCCE0901}"/>
              </a:ext>
            </a:extLst>
          </p:cNvPr>
          <p:cNvSpPr>
            <a:spLocks noGrp="1"/>
          </p:cNvSpPr>
          <p:nvPr>
            <p:ph type="title"/>
          </p:nvPr>
        </p:nvSpPr>
        <p:spPr>
          <a:xfrm>
            <a:off x="373298" y="89706"/>
            <a:ext cx="10126891" cy="629488"/>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6" name="スライド番号プレースホルダー 5">
            <a:extLst>
              <a:ext uri="{FF2B5EF4-FFF2-40B4-BE49-F238E27FC236}">
                <a16:creationId xmlns:a16="http://schemas.microsoft.com/office/drawing/2014/main" id="{B7E37FD8-4B64-14D5-AB8F-43E65E804F51}"/>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359552784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D98C0839-30C1-EA1B-2D43-9BD2D13E5669}"/>
              </a:ext>
            </a:extLst>
          </p:cNvPr>
          <p:cNvSpPr>
            <a:spLocks noGrp="1"/>
          </p:cNvSpPr>
          <p:nvPr>
            <p:ph type="title"/>
          </p:nvPr>
        </p:nvSpPr>
        <p:spPr>
          <a:xfrm>
            <a:off x="373298" y="89706"/>
            <a:ext cx="10085794" cy="629488"/>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6" name="スライド番号プレースホルダー 5">
            <a:extLst>
              <a:ext uri="{FF2B5EF4-FFF2-40B4-BE49-F238E27FC236}">
                <a16:creationId xmlns:a16="http://schemas.microsoft.com/office/drawing/2014/main" id="{2A9F5D93-F0F2-D439-5F75-04F0C49DBF05}"/>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dirty="0"/>
          </a:p>
        </p:txBody>
      </p:sp>
    </p:spTree>
    <p:extLst>
      <p:ext uri="{BB962C8B-B14F-4D97-AF65-F5344CB8AC3E}">
        <p14:creationId xmlns:p14="http://schemas.microsoft.com/office/powerpoint/2010/main" val="123542218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スライド番号プレースホルダー 5">
            <a:extLst>
              <a:ext uri="{FF2B5EF4-FFF2-40B4-BE49-F238E27FC236}">
                <a16:creationId xmlns:a16="http://schemas.microsoft.com/office/drawing/2014/main" id="{F3AD8202-B171-353D-3964-02EA09E7AE04}"/>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209643701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334434" y="549275"/>
            <a:ext cx="11523133" cy="719138"/>
          </a:xfrm>
        </p:spPr>
        <p:txBody>
          <a:bodyPr>
            <a:noAutofit/>
          </a:bodyPr>
          <a:lstStyle>
            <a:lvl1pPr>
              <a:defRPr>
                <a:solidFill>
                  <a:srgbClr val="FF9900"/>
                </a:solidFill>
              </a:defRPr>
            </a:lvl1pPr>
          </a:lstStyle>
          <a:p>
            <a:r>
              <a:rPr lang="ja-JP" altLang="en-US" dirty="0"/>
              <a:t>マスター タイトルの書式設定</a:t>
            </a:r>
          </a:p>
        </p:txBody>
      </p:sp>
      <p:sp>
        <p:nvSpPr>
          <p:cNvPr id="6" name="テキスト プレースホルダー 2"/>
          <p:cNvSpPr>
            <a:spLocks noGrp="1"/>
          </p:cNvSpPr>
          <p:nvPr>
            <p:ph idx="1"/>
          </p:nvPr>
        </p:nvSpPr>
        <p:spPr>
          <a:xfrm>
            <a:off x="328048" y="1196752"/>
            <a:ext cx="11523133" cy="4878612"/>
          </a:xfrm>
          <a:prstGeom prst="rect">
            <a:avLst/>
          </a:prstGeom>
        </p:spPr>
        <p:txBody>
          <a:bodyPr rtlCol="0">
            <a:normAutofit/>
          </a:bodyPr>
          <a:lstStyle>
            <a:lvl1pPr>
              <a:spcBef>
                <a:spcPts val="600"/>
              </a:spcBef>
              <a:defRPr>
                <a:latin typeface="Meiryo UI" panose="020B0604030504040204" pitchFamily="50" charset="-128"/>
                <a:ea typeface="Meiryo UI" panose="020B0604030504040204" pitchFamily="50" charset="-128"/>
              </a:defRPr>
            </a:lvl1pPr>
            <a:lvl2pPr>
              <a:spcBef>
                <a:spcPts val="600"/>
              </a:spcBef>
              <a:defRPr>
                <a:latin typeface="Meiryo UI" panose="020B0604030504040204" pitchFamily="50" charset="-128"/>
                <a:ea typeface="Meiryo UI" panose="020B0604030504040204" pitchFamily="50" charset="-128"/>
              </a:defRPr>
            </a:lvl2pPr>
            <a:lvl3pPr>
              <a:spcBef>
                <a:spcPts val="600"/>
              </a:spcBef>
              <a:defRPr>
                <a:latin typeface="Meiryo UI" panose="020B0604030504040204" pitchFamily="50" charset="-128"/>
                <a:ea typeface="Meiryo UI" panose="020B0604030504040204" pitchFamily="50" charset="-128"/>
              </a:defRPr>
            </a:lvl3pPr>
            <a:lvl4pPr>
              <a:spcBef>
                <a:spcPts val="600"/>
              </a:spcBef>
              <a:defRPr>
                <a:latin typeface="Meiryo UI" panose="020B0604030504040204" pitchFamily="50" charset="-128"/>
                <a:ea typeface="Meiryo UI" panose="020B0604030504040204" pitchFamily="50" charset="-128"/>
              </a:defRPr>
            </a:lvl4pPr>
            <a:lvl5pPr>
              <a:spcBef>
                <a:spcPts val="600"/>
              </a:spcBef>
              <a:defRPr>
                <a:latin typeface="Meiryo UI" panose="020B0604030504040204" pitchFamily="50" charset="-128"/>
                <a:ea typeface="Meiryo UI" panose="020B060403050404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スライド番号プレースホルダー 5">
            <a:extLst>
              <a:ext uri="{FF2B5EF4-FFF2-40B4-BE49-F238E27FC236}">
                <a16:creationId xmlns:a16="http://schemas.microsoft.com/office/drawing/2014/main" id="{CF36A86F-DB6A-BF5A-0118-19D1823BD1C8}"/>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156724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95251" y="620689"/>
            <a:ext cx="9745165" cy="73025"/>
            <a:chOff x="45" y="890"/>
            <a:chExt cx="5715" cy="136"/>
          </a:xfrm>
        </p:grpSpPr>
        <p:sp>
          <p:nvSpPr>
            <p:cNvPr id="1030" name="Rectangle 3"/>
            <p:cNvSpPr>
              <a:spLocks noChangeArrowheads="1"/>
            </p:cNvSpPr>
            <p:nvPr userDrawn="1"/>
          </p:nvSpPr>
          <p:spPr bwMode="auto">
            <a:xfrm>
              <a:off x="748" y="890"/>
              <a:ext cx="5012" cy="136"/>
            </a:xfrm>
            <a:prstGeom prst="rect">
              <a:avLst/>
            </a:prstGeom>
            <a:gradFill rotWithShape="1">
              <a:gsLst>
                <a:gs pos="0">
                  <a:srgbClr val="333399"/>
                </a:gs>
                <a:gs pos="100000">
                  <a:schemeClr val="bg1"/>
                </a:gs>
              </a:gsLst>
              <a:lin ang="0" scaled="1"/>
            </a:gradFill>
            <a:ln>
              <a:noFill/>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a:p>
          </p:txBody>
        </p:sp>
        <p:sp>
          <p:nvSpPr>
            <p:cNvPr id="1031" name="Rectangle 4"/>
            <p:cNvSpPr>
              <a:spLocks noChangeArrowheads="1"/>
            </p:cNvSpPr>
            <p:nvPr userDrawn="1"/>
          </p:nvSpPr>
          <p:spPr bwMode="auto">
            <a:xfrm flipH="1">
              <a:off x="45" y="890"/>
              <a:ext cx="703" cy="136"/>
            </a:xfrm>
            <a:prstGeom prst="rect">
              <a:avLst/>
            </a:prstGeom>
            <a:gradFill rotWithShape="1">
              <a:gsLst>
                <a:gs pos="0">
                  <a:srgbClr val="333399"/>
                </a:gs>
                <a:gs pos="100000">
                  <a:schemeClr val="bg1"/>
                </a:gs>
              </a:gsLst>
              <a:lin ang="0" scaled="1"/>
            </a:gradFill>
            <a:ln>
              <a:noFill/>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a:p>
          </p:txBody>
        </p:sp>
      </p:grpSp>
      <p:sp>
        <p:nvSpPr>
          <p:cNvPr id="1028" name="Rectangle 6"/>
          <p:cNvSpPr>
            <a:spLocks noChangeArrowheads="1"/>
          </p:cNvSpPr>
          <p:nvPr/>
        </p:nvSpPr>
        <p:spPr bwMode="auto">
          <a:xfrm flipH="1">
            <a:off x="46567" y="6451600"/>
            <a:ext cx="11760200" cy="101600"/>
          </a:xfrm>
          <a:prstGeom prst="rect">
            <a:avLst/>
          </a:prstGeom>
          <a:gradFill rotWithShape="1">
            <a:gsLst>
              <a:gs pos="0">
                <a:srgbClr val="333399"/>
              </a:gs>
              <a:gs pos="100000">
                <a:schemeClr val="bg1"/>
              </a:gs>
            </a:gsLst>
            <a:lin ang="0" scaled="1"/>
          </a:gradFill>
          <a:ln>
            <a:noFill/>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a:solidFill>
                <a:schemeClr val="tx1">
                  <a:lumMod val="75000"/>
                  <a:lumOff val="25000"/>
                </a:schemeClr>
              </a:solidFill>
            </a:endParaRPr>
          </a:p>
        </p:txBody>
      </p:sp>
      <p:pic>
        <p:nvPicPr>
          <p:cNvPr id="3" name="図 2" descr="ロゴ が含まれている画像&#10;&#10;AI 生成コンテンツは誤りを含む可能性があります。">
            <a:extLst>
              <a:ext uri="{FF2B5EF4-FFF2-40B4-BE49-F238E27FC236}">
                <a16:creationId xmlns:a16="http://schemas.microsoft.com/office/drawing/2014/main" id="{28282E94-A68B-18EB-7AB8-4A85926D17C2}"/>
              </a:ext>
            </a:extLst>
          </p:cNvPr>
          <p:cNvPicPr>
            <a:picLocks noChangeAspect="1"/>
          </p:cNvPicPr>
          <p:nvPr userDrawn="1"/>
        </p:nvPicPr>
        <p:blipFill>
          <a:blip r:embed="rId8" cstate="screen">
            <a:extLst>
              <a:ext uri="{28A0092B-C50C-407E-A947-70E740481C1C}">
                <a14:useLocalDpi xmlns:a14="http://schemas.microsoft.com/office/drawing/2010/main"/>
              </a:ext>
            </a:extLst>
          </a:blip>
          <a:stretch>
            <a:fillRect/>
          </a:stretch>
        </p:blipFill>
        <p:spPr>
          <a:xfrm>
            <a:off x="10811042" y="73143"/>
            <a:ext cx="1228557" cy="547546"/>
          </a:xfrm>
          <a:prstGeom prst="rect">
            <a:avLst/>
          </a:prstGeom>
        </p:spPr>
      </p:pic>
      <p:sp>
        <p:nvSpPr>
          <p:cNvPr id="2" name="テキスト ボックス 1">
            <a:extLst>
              <a:ext uri="{FF2B5EF4-FFF2-40B4-BE49-F238E27FC236}">
                <a16:creationId xmlns:a16="http://schemas.microsoft.com/office/drawing/2014/main" id="{8D170ABA-E1DE-8F6D-70A4-A0BFD8001E5B}"/>
              </a:ext>
            </a:extLst>
          </p:cNvPr>
          <p:cNvSpPr txBox="1">
            <a:spLocks noChangeArrowheads="1"/>
          </p:cNvSpPr>
          <p:nvPr userDrawn="1"/>
        </p:nvSpPr>
        <p:spPr bwMode="auto">
          <a:xfrm>
            <a:off x="5005422" y="6560739"/>
            <a:ext cx="6571191" cy="230832"/>
          </a:xfrm>
          <a:prstGeom prst="rect">
            <a:avLst/>
          </a:prstGeom>
          <a:noFill/>
          <a:ln>
            <a:noFill/>
          </a:ln>
        </p:spPr>
        <p:txBody>
          <a:bodyPr wrap="none"/>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algn="ctr" eaLnBrk="1" hangingPunct="1">
              <a:defRPr/>
            </a:pPr>
            <a:r>
              <a:rPr lang="ja-JP" altLang="en-US" sz="900" dirty="0">
                <a:solidFill>
                  <a:srgbClr val="FF9900"/>
                </a:solidFill>
                <a:latin typeface="Meiryo UI" pitchFamily="50" charset="-128"/>
                <a:ea typeface="Meiryo UI" pitchFamily="50" charset="-128"/>
                <a:cs typeface="Meiryo UI" pitchFamily="50" charset="-128"/>
              </a:rPr>
              <a:t>エントリーシートは</a:t>
            </a:r>
            <a:r>
              <a:rPr lang="en-US" altLang="ja-JP" sz="900" dirty="0">
                <a:solidFill>
                  <a:srgbClr val="FF9900"/>
                </a:solidFill>
                <a:latin typeface="Meiryo UI" pitchFamily="50" charset="-128"/>
                <a:ea typeface="Meiryo UI" pitchFamily="50" charset="-128"/>
                <a:cs typeface="Meiryo UI" pitchFamily="50" charset="-128"/>
              </a:rPr>
              <a:t>MCPC</a:t>
            </a:r>
            <a:r>
              <a:rPr lang="ja-JP" altLang="en-US" sz="900" dirty="0">
                <a:solidFill>
                  <a:srgbClr val="FF9900"/>
                </a:solidFill>
                <a:latin typeface="Meiryo UI" pitchFamily="50" charset="-128"/>
                <a:ea typeface="Meiryo UI" pitchFamily="50" charset="-128"/>
                <a:cs typeface="Meiryo UI" pitchFamily="50" charset="-128"/>
              </a:rPr>
              <a:t>の審査関係者のみが、限られた期間に限り閲覧します。記載された情報を審査以外の目的で使用することはありません</a:t>
            </a:r>
          </a:p>
        </p:txBody>
      </p:sp>
      <p:sp>
        <p:nvSpPr>
          <p:cNvPr id="5" name="スライド番号プレースホルダー 5">
            <a:extLst>
              <a:ext uri="{FF2B5EF4-FFF2-40B4-BE49-F238E27FC236}">
                <a16:creationId xmlns:a16="http://schemas.microsoft.com/office/drawing/2014/main" id="{D50EAAFD-60AF-A187-F9C4-F824D0A8A909}"/>
              </a:ext>
            </a:extLst>
          </p:cNvPr>
          <p:cNvSpPr>
            <a:spLocks noGrp="1"/>
          </p:cNvSpPr>
          <p:nvPr>
            <p:ph type="sldNum" sz="quarter" idx="4"/>
          </p:nvPr>
        </p:nvSpPr>
        <p:spPr>
          <a:xfrm>
            <a:off x="11677880" y="6492877"/>
            <a:ext cx="361720" cy="365124"/>
          </a:xfrm>
          <a:prstGeom prst="rect">
            <a:avLst/>
          </a:prstGeom>
          <a:noFill/>
        </p:spPr>
        <p:txBody>
          <a:bodyPr vert="horz" lIns="91440" tIns="45720" rIns="91440" bIns="45720" rtlCol="0" anchor="ctr"/>
          <a:lstStyle>
            <a:lvl1pPr algn="r">
              <a:defRPr kumimoji="1" sz="1200">
                <a:solidFill>
                  <a:srgbClr val="F79646"/>
                </a:solidFill>
              </a:defRPr>
            </a:lvl1pPr>
          </a:lstStyle>
          <a:p>
            <a:pPr>
              <a:defRPr/>
            </a:pPr>
            <a:fld id="{77F8C962-E549-4CDC-A2F7-08C397AD64FC}" type="slidenum">
              <a:rPr lang="ja-JP" altLang="en-US" smtClean="0"/>
              <a:pPr>
                <a:defRPr/>
              </a:pPr>
              <a:t>‹#›</a:t>
            </a:fld>
            <a:endParaRPr lang="ja-JP" altLang="en-US" dirty="0"/>
          </a:p>
        </p:txBody>
      </p:sp>
      <p:sp>
        <p:nvSpPr>
          <p:cNvPr id="4" name="テキスト ボックス 3">
            <a:extLst>
              <a:ext uri="{FF2B5EF4-FFF2-40B4-BE49-F238E27FC236}">
                <a16:creationId xmlns:a16="http://schemas.microsoft.com/office/drawing/2014/main" id="{959600A3-FDC2-0E4A-F459-FD427DC823CA}"/>
              </a:ext>
            </a:extLst>
          </p:cNvPr>
          <p:cNvSpPr txBox="1">
            <a:spLocks noChangeArrowheads="1"/>
          </p:cNvSpPr>
          <p:nvPr userDrawn="1"/>
        </p:nvSpPr>
        <p:spPr bwMode="auto">
          <a:xfrm>
            <a:off x="44068" y="6556853"/>
            <a:ext cx="2268538" cy="246062"/>
          </a:xfrm>
          <a:prstGeom prst="rect">
            <a:avLst/>
          </a:prstGeom>
          <a:noFill/>
          <a:ln>
            <a:noFill/>
          </a:ln>
        </p:spPr>
        <p:txBody>
          <a:bodyPr wrap="none" anchor="ctr"/>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eaLnBrk="1" hangingPunct="1">
              <a:defRPr/>
            </a:pPr>
            <a:r>
              <a:rPr lang="en-US" altLang="ja-JP" sz="1100" dirty="0">
                <a:solidFill>
                  <a:srgbClr val="FF9900"/>
                </a:solidFill>
                <a:latin typeface="Meiryo UI" pitchFamily="50" charset="-128"/>
                <a:ea typeface="Meiryo UI" pitchFamily="50" charset="-128"/>
                <a:cs typeface="Meiryo UI" pitchFamily="50" charset="-128"/>
              </a:rPr>
              <a:t>MCPC award</a:t>
            </a:r>
            <a:r>
              <a:rPr lang="ja-JP" altLang="en-US" sz="1100" dirty="0">
                <a:solidFill>
                  <a:srgbClr val="FF9900"/>
                </a:solidFill>
                <a:latin typeface="Meiryo UI" pitchFamily="50" charset="-128"/>
                <a:ea typeface="Meiryo UI" pitchFamily="50" charset="-128"/>
                <a:cs typeface="Meiryo UI" pitchFamily="50" charset="-128"/>
              </a:rPr>
              <a:t> </a:t>
            </a:r>
            <a:r>
              <a:rPr lang="en-US" altLang="ja-JP" sz="1100" dirty="0">
                <a:solidFill>
                  <a:srgbClr val="FF9900"/>
                </a:solidFill>
                <a:latin typeface="Meiryo UI" pitchFamily="50" charset="-128"/>
                <a:ea typeface="Meiryo UI" pitchFamily="50" charset="-128"/>
                <a:cs typeface="Meiryo UI" pitchFamily="50" charset="-128"/>
              </a:rPr>
              <a:t>(</a:t>
            </a:r>
            <a:r>
              <a:rPr lang="ja-JP" altLang="en-US" sz="1100" dirty="0">
                <a:solidFill>
                  <a:srgbClr val="FF9900"/>
                </a:solidFill>
                <a:latin typeface="Meiryo UI" pitchFamily="50" charset="-128"/>
                <a:ea typeface="Meiryo UI" pitchFamily="50" charset="-128"/>
                <a:cs typeface="Meiryo UI" pitchFamily="50" charset="-128"/>
              </a:rPr>
              <a:t>サービス＆ソリューション部門</a:t>
            </a:r>
            <a:r>
              <a:rPr lang="en-US" altLang="ja-JP" sz="1100" dirty="0">
                <a:solidFill>
                  <a:srgbClr val="FF9900"/>
                </a:solidFill>
                <a:latin typeface="Meiryo UI" pitchFamily="50" charset="-128"/>
                <a:ea typeface="Meiryo UI" pitchFamily="50" charset="-128"/>
                <a:cs typeface="Meiryo UI" pitchFamily="50" charset="-128"/>
              </a:rPr>
              <a:t>) </a:t>
            </a:r>
            <a:r>
              <a:rPr lang="ja-JP" altLang="en-US" sz="1100" dirty="0">
                <a:solidFill>
                  <a:srgbClr val="FF9900"/>
                </a:solidFill>
                <a:latin typeface="Meiryo UI" pitchFamily="50" charset="-128"/>
                <a:ea typeface="Meiryo UI" pitchFamily="50" charset="-128"/>
                <a:cs typeface="Meiryo UI" pitchFamily="50" charset="-128"/>
              </a:rPr>
              <a:t>エントリーシート</a:t>
            </a:r>
          </a:p>
        </p:txBody>
      </p:sp>
    </p:spTree>
    <p:extLst>
      <p:ext uri="{BB962C8B-B14F-4D97-AF65-F5344CB8AC3E}">
        <p14:creationId xmlns:p14="http://schemas.microsoft.com/office/powerpoint/2010/main" val="119350347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8" r:id="rId3"/>
    <p:sldLayoutId id="2147483686" r:id="rId4"/>
    <p:sldLayoutId id="2147483663" r:id="rId5"/>
    <p:sldLayoutId id="2147483692" r:id="rId6"/>
  </p:sldLayoutIdLst>
  <p:transition/>
  <p:hf hdr="0" ftr="0" dt="0"/>
  <p:txStyles>
    <p:title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2pPr>
      <a:lvl3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3pPr>
      <a:lvl4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4pPr>
      <a:lvl5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5pPr>
      <a:lvl6pPr marL="4572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6pPr>
      <a:lvl7pPr marL="9144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7pPr>
      <a:lvl8pPr marL="13716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8pPr>
      <a:lvl9pPr marL="18288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lang="en-US" altLang="ja-JP" dirty="0">
                <a:solidFill>
                  <a:schemeClr val="tx1"/>
                </a:solidFill>
              </a:rPr>
              <a:t>MCPC award 2026 </a:t>
            </a:r>
            <a:r>
              <a:rPr lang="ja-JP" altLang="en-US" dirty="0">
                <a:solidFill>
                  <a:schemeClr val="tx1"/>
                </a:solidFill>
              </a:rPr>
              <a:t>応募要綱</a:t>
            </a:r>
            <a:r>
              <a:rPr lang="ja-JP" altLang="en-US" sz="1600" dirty="0">
                <a:solidFill>
                  <a:srgbClr val="F79646"/>
                </a:solidFill>
              </a:rPr>
              <a:t>（サービス＆ソリューション部門）</a:t>
            </a:r>
            <a:endParaRPr lang="ja-JP" altLang="en-US" sz="1800" b="0" dirty="0">
              <a:solidFill>
                <a:srgbClr val="F79646"/>
              </a:solidFill>
            </a:endParaRPr>
          </a:p>
        </p:txBody>
      </p:sp>
      <p:sp>
        <p:nvSpPr>
          <p:cNvPr id="7171" name="コンテンツ プレースホルダー 3"/>
          <p:cNvSpPr>
            <a:spLocks noGrp="1"/>
          </p:cNvSpPr>
          <p:nvPr>
            <p:ph idx="4294967295"/>
          </p:nvPr>
        </p:nvSpPr>
        <p:spPr>
          <a:xfrm>
            <a:off x="405351" y="717550"/>
            <a:ext cx="11212513" cy="800100"/>
          </a:xfrm>
          <a:prstGeom prst="rect">
            <a:avLst/>
          </a:prstGeom>
        </p:spPr>
        <p:txBody>
          <a:bodyPr/>
          <a:lstStyle/>
          <a:p>
            <a:pPr marL="0" indent="0">
              <a:buNone/>
            </a:pPr>
            <a:r>
              <a:rPr lang="en-US" altLang="ja-JP" sz="1400" dirty="0">
                <a:latin typeface="Meiryo UI" panose="020B0604030504040204" pitchFamily="50" charset="-128"/>
                <a:ea typeface="Meiryo UI" panose="020B0604030504040204" pitchFamily="50" charset="-128"/>
              </a:rPr>
              <a:t>MCPC</a:t>
            </a:r>
            <a:r>
              <a:rPr lang="ja-JP" altLang="en-US" sz="1400" dirty="0">
                <a:latin typeface="Meiryo UI" panose="020B0604030504040204" pitchFamily="50" charset="-128"/>
                <a:ea typeface="Meiryo UI" panose="020B0604030504040204" pitchFamily="50" charset="-128"/>
              </a:rPr>
              <a:t>は、モバイルコンピューティングの活用について、さまざまな分野・業界への普及促進に取り組んでいます。</a:t>
            </a:r>
            <a:endParaRPr lang="en-US" altLang="ja-JP" sz="1400" dirty="0">
              <a:latin typeface="Meiryo UI" panose="020B0604030504040204" pitchFamily="50" charset="-128"/>
              <a:ea typeface="Meiryo UI" panose="020B0604030504040204" pitchFamily="50" charset="-128"/>
            </a:endParaRPr>
          </a:p>
          <a:p>
            <a:pPr marL="0" indent="0">
              <a:buNone/>
            </a:pPr>
            <a:r>
              <a:rPr lang="en-US" altLang="ja-JP" sz="1400" dirty="0">
                <a:latin typeface="Meiryo UI" panose="020B0604030504040204" pitchFamily="50" charset="-128"/>
                <a:ea typeface="Meiryo UI" panose="020B0604030504040204" pitchFamily="50" charset="-128"/>
              </a:rPr>
              <a:t>MCPC award (</a:t>
            </a:r>
            <a:r>
              <a:rPr lang="ja-JP" altLang="en-US" sz="1400" dirty="0">
                <a:latin typeface="Meiryo UI" panose="020B0604030504040204" pitchFamily="50" charset="-128"/>
                <a:ea typeface="Meiryo UI" panose="020B0604030504040204" pitchFamily="50" charset="-128"/>
              </a:rPr>
              <a:t>サービス＆ソリューション部門）は、ワイヤレス通信やモバイルデバイス、</a:t>
            </a:r>
            <a:r>
              <a:rPr lang="en-US" altLang="ja-JP" sz="1400" dirty="0" err="1">
                <a:latin typeface="Meiryo UI" panose="020B0604030504040204" pitchFamily="50" charset="-128"/>
                <a:ea typeface="Meiryo UI" panose="020B0604030504040204" pitchFamily="50" charset="-128"/>
              </a:rPr>
              <a:t>IoT</a:t>
            </a:r>
            <a:r>
              <a:rPr lang="en-US" altLang="ja-JP" sz="1400" dirty="0">
                <a:latin typeface="Meiryo UI" panose="020B0604030504040204" pitchFamily="50" charset="-128"/>
                <a:ea typeface="Meiryo UI" panose="020B0604030504040204" pitchFamily="50" charset="-128"/>
              </a:rPr>
              <a:t>, AI, Robot</a:t>
            </a:r>
            <a:r>
              <a:rPr lang="ja-JP" altLang="en-US" sz="1400" dirty="0">
                <a:latin typeface="Meiryo UI" panose="020B0604030504040204" pitchFamily="50" charset="-128"/>
                <a:ea typeface="Meiryo UI" panose="020B0604030504040204" pitchFamily="50" charset="-128"/>
              </a:rPr>
              <a:t>などの先進技術を活用して開発・提供を担う気鋭の企業・団体による優れたモバイルサービス・ソリューションを表彰し、その取り組みを広く普及促進することを目的に設定されました。</a:t>
            </a:r>
          </a:p>
        </p:txBody>
      </p:sp>
      <p:sp>
        <p:nvSpPr>
          <p:cNvPr id="7172" name="正方形/長方形 4"/>
          <p:cNvSpPr>
            <a:spLocks noChangeArrowheads="1"/>
          </p:cNvSpPr>
          <p:nvPr/>
        </p:nvSpPr>
        <p:spPr bwMode="auto">
          <a:xfrm>
            <a:off x="460009" y="2017113"/>
            <a:ext cx="5526012" cy="838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ts val="600"/>
              </a:spcBef>
              <a:buFont typeface="Arial" panose="020B0604020202020204" pitchFamily="34" charset="0"/>
              <a:buNone/>
            </a:pPr>
            <a:r>
              <a:rPr lang="ja-JP" altLang="en-US" sz="1050" dirty="0"/>
              <a:t>企業、団体（営利）が、その顧客に販売している</a:t>
            </a:r>
            <a:r>
              <a:rPr lang="en-US" altLang="ja-JP" sz="1050" dirty="0"/>
              <a:t>IT</a:t>
            </a:r>
            <a:r>
              <a:rPr lang="ja-JP" altLang="en-US" sz="1050" dirty="0"/>
              <a:t>サービスやソリューションであって、</a:t>
            </a:r>
            <a:r>
              <a:rPr lang="ja-JP" altLang="en-US" sz="1050" dirty="0">
                <a:solidFill>
                  <a:srgbClr val="FF0000"/>
                </a:solidFill>
              </a:rPr>
              <a:t>無線通信技術やデバイス（スマートフォン、</a:t>
            </a:r>
            <a:r>
              <a:rPr lang="en-US" altLang="ja-JP" sz="1050" dirty="0">
                <a:solidFill>
                  <a:srgbClr val="FF0000"/>
                </a:solidFill>
              </a:rPr>
              <a:t>Wi-Fi</a:t>
            </a:r>
            <a:r>
              <a:rPr lang="ja-JP" altLang="en-US" sz="1050" dirty="0">
                <a:solidFill>
                  <a:srgbClr val="FF0000"/>
                </a:solidFill>
              </a:rPr>
              <a:t>、</a:t>
            </a:r>
            <a:r>
              <a:rPr lang="en-US" altLang="ja-JP" sz="1050" dirty="0">
                <a:solidFill>
                  <a:srgbClr val="FF0000"/>
                </a:solidFill>
              </a:rPr>
              <a:t>Bluetooth</a:t>
            </a:r>
            <a:r>
              <a:rPr lang="ja-JP" altLang="en-US" sz="1050" dirty="0">
                <a:solidFill>
                  <a:srgbClr val="FF0000"/>
                </a:solidFill>
              </a:rPr>
              <a:t>、</a:t>
            </a:r>
            <a:r>
              <a:rPr lang="en-US" altLang="ja-JP" sz="1050" dirty="0">
                <a:solidFill>
                  <a:srgbClr val="FF0000"/>
                </a:solidFill>
              </a:rPr>
              <a:t>IoT</a:t>
            </a:r>
            <a:r>
              <a:rPr lang="ja-JP" altLang="en-US" sz="1050" dirty="0">
                <a:solidFill>
                  <a:srgbClr val="FF0000"/>
                </a:solidFill>
              </a:rPr>
              <a:t>デバイス、衛星等）</a:t>
            </a:r>
            <a:r>
              <a:rPr lang="ja-JP" altLang="en-US" sz="1050" dirty="0"/>
              <a:t>を利用しており、実際の販売・導入実績を有するもの。</a:t>
            </a:r>
            <a:br>
              <a:rPr lang="en-US" altLang="ja-JP" sz="1050" dirty="0"/>
            </a:br>
            <a:r>
              <a:rPr lang="en-US" altLang="ja-JP" sz="1050" u="sng" dirty="0"/>
              <a:t>※</a:t>
            </a:r>
            <a:r>
              <a:rPr lang="ja-JP" altLang="en-US" sz="1050" u="sng" dirty="0"/>
              <a:t>コンテンツ、およびプロダクト単体については対象外といたします。また事例は単なる実証ではなく、商用化したもの、もしくは前提としたものに限らせて頂きます。</a:t>
            </a:r>
          </a:p>
        </p:txBody>
      </p:sp>
      <p:sp>
        <p:nvSpPr>
          <p:cNvPr id="7173" name="テキスト ボックス 5"/>
          <p:cNvSpPr>
            <a:spLocks noChangeArrowheads="1"/>
          </p:cNvSpPr>
          <p:nvPr/>
        </p:nvSpPr>
        <p:spPr bwMode="auto">
          <a:xfrm>
            <a:off x="1804713" y="1630628"/>
            <a:ext cx="2956445" cy="368300"/>
          </a:xfrm>
          <a:prstGeom prst="flowChartAlternateProcess">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t>応募できるサービス＆ソリューション</a:t>
            </a:r>
          </a:p>
        </p:txBody>
      </p:sp>
      <p:sp>
        <p:nvSpPr>
          <p:cNvPr id="7174" name="テキスト ボックス 6"/>
          <p:cNvSpPr>
            <a:spLocks noChangeArrowheads="1"/>
          </p:cNvSpPr>
          <p:nvPr/>
        </p:nvSpPr>
        <p:spPr bwMode="auto">
          <a:xfrm>
            <a:off x="7811605" y="1630628"/>
            <a:ext cx="2160588" cy="360363"/>
          </a:xfrm>
          <a:prstGeom prst="flowChartAlternateProcess">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a:t>審査基準</a:t>
            </a:r>
          </a:p>
        </p:txBody>
      </p:sp>
      <p:sp>
        <p:nvSpPr>
          <p:cNvPr id="8" name="正方形/長方形 7"/>
          <p:cNvSpPr/>
          <p:nvPr/>
        </p:nvSpPr>
        <p:spPr>
          <a:xfrm>
            <a:off x="6607534" y="2054821"/>
            <a:ext cx="5298520" cy="2243802"/>
          </a:xfrm>
          <a:prstGeom prst="rect">
            <a:avLst/>
          </a:prstGeom>
        </p:spPr>
        <p:txBody>
          <a:bodyPr/>
          <a:lstStyle/>
          <a:p>
            <a:pPr>
              <a:spcBef>
                <a:spcPts val="600"/>
              </a:spcBef>
              <a:defRPr/>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MCPC award 2026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サービス</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&amp;</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ソリューション部門</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」では、主として以下の観点から、総合的に審査します。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spcBef>
                <a:spcPts val="600"/>
              </a:spcBef>
              <a:buFont typeface="+mj-lt"/>
              <a:buAutoNum type="arabicPeriod"/>
              <a:defRPr/>
            </a:pP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技術</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br>
              <a:rPr lang="en-US" altLang="ja-JP" sz="1050" b="1" dirty="0">
                <a:latin typeface="Meiryo UI" panose="020B0604030504040204" pitchFamily="50" charset="-128"/>
                <a:ea typeface="Meiryo UI" panose="020B0604030504040204" pitchFamily="50" charset="-128"/>
                <a:cs typeface="Meiryo UI" panose="020B0604030504040204" pitchFamily="50" charset="-128"/>
              </a:rPr>
            </a:br>
            <a:r>
              <a:rPr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最先端技術へのチャレンジ・先進性、または、独創的な工夫</a:t>
            </a:r>
            <a:br>
              <a:rPr lang="en-US" altLang="ja-JP"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atin typeface="Meiryo UI" panose="020B0604030504040204" pitchFamily="50" charset="-128"/>
                <a:ea typeface="Meiryo UI" panose="020B0604030504040204" pitchFamily="50" charset="-128"/>
                <a:cs typeface="Meiryo UI" panose="020B0604030504040204" pitchFamily="50" charset="-128"/>
              </a:rPr>
              <a:t>既存技術の活用、組合せによる新たな価値の創出</a:t>
            </a:r>
          </a:p>
          <a:p>
            <a:pPr marL="177800" indent="-177800">
              <a:spcBef>
                <a:spcPts val="600"/>
              </a:spcBef>
              <a:buFont typeface="+mj-lt"/>
              <a:buAutoNum type="arabicPeriod"/>
              <a:defRPr/>
            </a:pP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提供価値</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br>
              <a:rPr lang="en-US" altLang="ja-JP" sz="1050" b="1" dirty="0">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atin typeface="Meiryo UI" panose="020B0604030504040204" pitchFamily="50" charset="-128"/>
                <a:ea typeface="Meiryo UI" panose="020B0604030504040204" pitchFamily="50" charset="-128"/>
                <a:cs typeface="Meiryo UI" panose="020B0604030504040204" pitchFamily="50" charset="-128"/>
              </a:rPr>
              <a:t>応募サービス・ソリューションが実現した新しいエクスペリエンスや価値など</a:t>
            </a:r>
            <a:br>
              <a:rPr lang="en-US" altLang="ja-JP" sz="1050" dirty="0">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atin typeface="Meiryo UI" panose="020B0604030504040204" pitchFamily="50" charset="-128"/>
                <a:ea typeface="Meiryo UI" panose="020B0604030504040204" pitchFamily="50" charset="-128"/>
                <a:cs typeface="Meiryo UI" panose="020B0604030504040204" pitchFamily="50" charset="-128"/>
              </a:rPr>
              <a:t>そして、それがどのように人々の「暮らし」をかえた（かえる）のか</a:t>
            </a:r>
            <a:br>
              <a:rPr lang="en-US" altLang="ja-JP" sz="1050" dirty="0">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atin typeface="Meiryo UI" panose="020B0604030504040204" pitchFamily="50" charset="-128"/>
                <a:ea typeface="Meiryo UI" panose="020B0604030504040204" pitchFamily="50" charset="-128"/>
                <a:cs typeface="Meiryo UI" panose="020B0604030504040204" pitchFamily="50" charset="-128"/>
              </a:rPr>
              <a:t>あるいは、それがどのように会社の「シゴト」をかえた（かえる）か</a:t>
            </a:r>
          </a:p>
          <a:p>
            <a:pPr marL="177800" indent="-177800">
              <a:spcBef>
                <a:spcPts val="600"/>
              </a:spcBef>
              <a:buFont typeface="+mj-lt"/>
              <a:buAutoNum type="arabicPeriod"/>
              <a:defRPr/>
            </a:pP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ビジネス性</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br>
              <a:rPr lang="en-US" altLang="ja-JP" sz="1050" b="1" dirty="0">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atin typeface="Meiryo UI" panose="020B0604030504040204" pitchFamily="50" charset="-128"/>
                <a:ea typeface="Meiryo UI" panose="020B0604030504040204" pitchFamily="50" charset="-128"/>
                <a:cs typeface="Meiryo UI" panose="020B0604030504040204" pitchFamily="50" charset="-128"/>
              </a:rPr>
              <a:t>応募サービス・ソリューションの事業性、市場性、競合優位性等</a:t>
            </a:r>
            <a:br>
              <a:rPr lang="en-US" altLang="ja-JP"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atin typeface="Meiryo UI" panose="020B0604030504040204" pitchFamily="50" charset="-128"/>
                <a:ea typeface="Meiryo UI" panose="020B0604030504040204" pitchFamily="50" charset="-128"/>
              </a:rPr>
              <a:t>社会貢献的ソリューションについては必要性、普及性、持続性等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176" name="テキスト ボックス 8"/>
          <p:cNvSpPr>
            <a:spLocks noChangeArrowheads="1"/>
          </p:cNvSpPr>
          <p:nvPr/>
        </p:nvSpPr>
        <p:spPr bwMode="auto">
          <a:xfrm>
            <a:off x="2140296" y="3036605"/>
            <a:ext cx="2160587" cy="368300"/>
          </a:xfrm>
          <a:prstGeom prst="flowChartAlternateProcess">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t>応募方法</a:t>
            </a:r>
          </a:p>
        </p:txBody>
      </p:sp>
      <p:sp>
        <p:nvSpPr>
          <p:cNvPr id="11" name="正方形/長方形 10"/>
          <p:cNvSpPr/>
          <p:nvPr/>
        </p:nvSpPr>
        <p:spPr>
          <a:xfrm>
            <a:off x="506861" y="3404905"/>
            <a:ext cx="5647450" cy="1778016"/>
          </a:xfrm>
          <a:prstGeom prst="rect">
            <a:avLst/>
          </a:prstGeom>
        </p:spPr>
        <p:txBody>
          <a:bodyPr wrap="square">
            <a:noAutofit/>
          </a:bodyPr>
          <a:lstStyle/>
          <a:p>
            <a:pPr>
              <a:spcBef>
                <a:spcPts val="600"/>
              </a:spcBef>
              <a:defRPr/>
            </a:pPr>
            <a:r>
              <a:rPr lang="ja-JP" altLang="en-US" sz="1050" dirty="0">
                <a:latin typeface="Meiryo UI" pitchFamily="50" charset="-128"/>
                <a:ea typeface="Meiryo UI" pitchFamily="50" charset="-128"/>
                <a:cs typeface="Meiryo UI" pitchFamily="50" charset="-128"/>
              </a:rPr>
              <a:t>審査基準（右記）をご理解の上「</a:t>
            </a:r>
            <a:r>
              <a:rPr lang="en-US" altLang="ja-JP" sz="1050" dirty="0">
                <a:latin typeface="Meiryo UI" pitchFamily="50" charset="-128"/>
                <a:ea typeface="Meiryo UI" pitchFamily="50" charset="-128"/>
                <a:cs typeface="Meiryo UI" pitchFamily="50" charset="-128"/>
              </a:rPr>
              <a:t>MCPC award</a:t>
            </a:r>
            <a:r>
              <a:rPr lang="ja-JP" altLang="en-US" sz="1050" dirty="0">
                <a:latin typeface="Meiryo UI" pitchFamily="50" charset="-128"/>
                <a:ea typeface="Meiryo UI" pitchFamily="50" charset="-128"/>
                <a:cs typeface="Meiryo UI" pitchFamily="50" charset="-128"/>
              </a:rPr>
              <a:t>（サービス＆ソリューション部門）エントリーシート」（スライド４以降）の各項目に漏れなく記入し、</a:t>
            </a:r>
            <a:r>
              <a:rPr lang="en-US" altLang="ja-JP" sz="1050" dirty="0">
                <a:latin typeface="Meiryo UI" pitchFamily="50" charset="-128"/>
                <a:ea typeface="Meiryo UI" pitchFamily="50" charset="-128"/>
                <a:cs typeface="Meiryo UI" pitchFamily="50" charset="-128"/>
              </a:rPr>
              <a:t>PDF</a:t>
            </a:r>
            <a:r>
              <a:rPr lang="ja-JP" altLang="en-US" sz="1050" dirty="0">
                <a:latin typeface="Meiryo UI" pitchFamily="50" charset="-128"/>
                <a:ea typeface="Meiryo UI" pitchFamily="50" charset="-128"/>
                <a:cs typeface="Meiryo UI" pitchFamily="50" charset="-128"/>
              </a:rPr>
              <a:t>化せず</a:t>
            </a:r>
            <a:r>
              <a:rPr lang="en-US" altLang="ja-JP" sz="1050" dirty="0" err="1">
                <a:solidFill>
                  <a:srgbClr val="FF0000"/>
                </a:solidFill>
                <a:latin typeface="Meiryo UI" pitchFamily="50" charset="-128"/>
                <a:ea typeface="Meiryo UI" pitchFamily="50" charset="-128"/>
                <a:cs typeface="Meiryo UI" pitchFamily="50" charset="-128"/>
              </a:rPr>
              <a:t>Powerpoint</a:t>
            </a:r>
            <a:r>
              <a:rPr lang="ja-JP" altLang="en-US" sz="1050" dirty="0">
                <a:solidFill>
                  <a:srgbClr val="FF0000"/>
                </a:solidFill>
                <a:latin typeface="Meiryo UI" pitchFamily="50" charset="-128"/>
                <a:ea typeface="Meiryo UI" pitchFamily="50" charset="-128"/>
                <a:cs typeface="Meiryo UI" pitchFamily="50" charset="-128"/>
              </a:rPr>
              <a:t>形式</a:t>
            </a:r>
            <a:r>
              <a:rPr lang="ja-JP" altLang="en-US" sz="1050" dirty="0">
                <a:latin typeface="Meiryo UI" pitchFamily="50" charset="-128"/>
                <a:ea typeface="Meiryo UI" pitchFamily="50" charset="-128"/>
                <a:cs typeface="Meiryo UI" pitchFamily="50" charset="-128"/>
              </a:rPr>
              <a:t>で</a:t>
            </a:r>
            <a:r>
              <a:rPr lang="en-US" altLang="ja-JP" sz="1050" dirty="0">
                <a:latin typeface="Meiryo UI" pitchFamily="50" charset="-128"/>
                <a:ea typeface="Meiryo UI" pitchFamily="50" charset="-128"/>
                <a:cs typeface="Meiryo UI" pitchFamily="50" charset="-128"/>
              </a:rPr>
              <a:t>E-mail</a:t>
            </a:r>
            <a:r>
              <a:rPr lang="ja-JP" altLang="en-US" sz="1050" dirty="0">
                <a:latin typeface="Meiryo UI" pitchFamily="50" charset="-128"/>
                <a:ea typeface="Meiryo UI" pitchFamily="50" charset="-128"/>
                <a:cs typeface="Meiryo UI" pitchFamily="50" charset="-128"/>
              </a:rPr>
              <a:t>によりご提出下さい。またエントリーシート以外の情報は審査対象になりません。</a:t>
            </a:r>
            <a:br>
              <a:rPr lang="en-US" altLang="ja-JP" sz="1050" dirty="0">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応募資料は返却いたしません。</a:t>
            </a:r>
            <a:endParaRPr lang="en-US" altLang="ja-JP" sz="1050" dirty="0">
              <a:latin typeface="Meiryo UI" pitchFamily="50" charset="-128"/>
              <a:ea typeface="Meiryo UI" pitchFamily="50" charset="-128"/>
              <a:cs typeface="Meiryo UI" pitchFamily="50" charset="-128"/>
            </a:endParaRPr>
          </a:p>
          <a:p>
            <a:pPr marL="627063" indent="-627063">
              <a:spcBef>
                <a:spcPts val="600"/>
              </a:spcBef>
              <a:defRPr/>
            </a:pPr>
            <a:r>
              <a:rPr lang="ja-JP" altLang="en-US" sz="1050" dirty="0">
                <a:latin typeface="Meiryo UI" pitchFamily="50" charset="-128"/>
                <a:ea typeface="Meiryo UI" pitchFamily="50" charset="-128"/>
                <a:cs typeface="Meiryo UI" pitchFamily="50" charset="-128"/>
              </a:rPr>
              <a:t>提出先</a:t>
            </a:r>
            <a:r>
              <a:rPr lang="en-US" altLang="ja-JP" sz="1050" dirty="0">
                <a:latin typeface="Meiryo UI" pitchFamily="50" charset="-128"/>
                <a:ea typeface="Meiryo UI" pitchFamily="50" charset="-128"/>
                <a:cs typeface="Meiryo UI" pitchFamily="50" charset="-128"/>
              </a:rPr>
              <a:t>	</a:t>
            </a:r>
            <a:r>
              <a:rPr lang="ja-JP" altLang="en-US" sz="1050" dirty="0">
                <a:latin typeface="Meiryo UI" pitchFamily="50" charset="-128"/>
                <a:ea typeface="Meiryo UI" pitchFamily="50" charset="-128"/>
                <a:cs typeface="Meiryo UI" pitchFamily="50" charset="-128"/>
              </a:rPr>
              <a:t>モバイルコンピューティング推進コンソーシアム（</a:t>
            </a:r>
            <a:r>
              <a:rPr lang="en-US" altLang="ja-JP" sz="1050" dirty="0">
                <a:latin typeface="Meiryo UI" pitchFamily="50" charset="-128"/>
                <a:ea typeface="Meiryo UI" pitchFamily="50" charset="-128"/>
                <a:cs typeface="Meiryo UI" pitchFamily="50" charset="-128"/>
              </a:rPr>
              <a:t>MCPC</a:t>
            </a:r>
            <a:r>
              <a:rPr lang="ja-JP" altLang="en-US" sz="1050" dirty="0">
                <a:latin typeface="Meiryo UI" pitchFamily="50" charset="-128"/>
                <a:ea typeface="Meiryo UI" pitchFamily="50" charset="-128"/>
                <a:cs typeface="Meiryo UI" pitchFamily="50" charset="-128"/>
              </a:rPr>
              <a:t>）事務局</a:t>
            </a:r>
            <a:br>
              <a:rPr lang="en-US" altLang="ja-JP" sz="1050" dirty="0">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105-0011 </a:t>
            </a:r>
            <a:r>
              <a:rPr lang="ja-JP" altLang="en-US" sz="1050" dirty="0">
                <a:latin typeface="Meiryo UI" pitchFamily="50" charset="-128"/>
                <a:ea typeface="Meiryo UI" pitchFamily="50" charset="-128"/>
                <a:cs typeface="Meiryo UI" pitchFamily="50" charset="-128"/>
              </a:rPr>
              <a:t>東京都港区芝公園</a:t>
            </a:r>
            <a:r>
              <a:rPr lang="en-US" altLang="ja-JP" sz="1050" dirty="0">
                <a:latin typeface="Meiryo UI" pitchFamily="50" charset="-128"/>
                <a:ea typeface="Meiryo UI" pitchFamily="50" charset="-128"/>
                <a:cs typeface="Meiryo UI" pitchFamily="50" charset="-128"/>
              </a:rPr>
              <a:t>3-5-12</a:t>
            </a:r>
            <a:r>
              <a:rPr lang="ja-JP" altLang="en-US" sz="1050" dirty="0">
                <a:latin typeface="Meiryo UI" pitchFamily="50" charset="-128"/>
                <a:ea typeface="Meiryo UI" pitchFamily="50" charset="-128"/>
                <a:cs typeface="Meiryo UI" pitchFamily="50" charset="-128"/>
              </a:rPr>
              <a:t>　長谷川グリーンビル</a:t>
            </a:r>
            <a:r>
              <a:rPr lang="en-US" altLang="ja-JP" sz="1050" dirty="0">
                <a:latin typeface="Meiryo UI" pitchFamily="50" charset="-128"/>
                <a:ea typeface="Meiryo UI" pitchFamily="50" charset="-128"/>
                <a:cs typeface="Meiryo UI" pitchFamily="50" charset="-128"/>
              </a:rPr>
              <a:t>2F</a:t>
            </a:r>
            <a:endParaRPr lang="ja-JP" altLang="en-US" sz="1050" dirty="0">
              <a:latin typeface="Meiryo UI" pitchFamily="50" charset="-128"/>
              <a:ea typeface="Meiryo UI" pitchFamily="50" charset="-128"/>
              <a:cs typeface="Meiryo UI" pitchFamily="50" charset="-128"/>
            </a:endParaRPr>
          </a:p>
          <a:p>
            <a:pPr marL="627063" indent="-627063">
              <a:spcBef>
                <a:spcPts val="600"/>
              </a:spcBef>
              <a:defRPr/>
            </a:pPr>
            <a:r>
              <a:rPr lang="en-US" altLang="ja-JP" sz="1050" dirty="0">
                <a:latin typeface="Meiryo UI" pitchFamily="50" charset="-128"/>
                <a:ea typeface="Meiryo UI" pitchFamily="50" charset="-128"/>
                <a:cs typeface="Meiryo UI" pitchFamily="50" charset="-128"/>
              </a:rPr>
              <a:t>	</a:t>
            </a:r>
            <a:r>
              <a:rPr lang="ja-JP" altLang="en-US" sz="1050" dirty="0">
                <a:latin typeface="Meiryo UI" pitchFamily="50" charset="-128"/>
                <a:ea typeface="Meiryo UI" pitchFamily="50" charset="-128"/>
                <a:cs typeface="Meiryo UI" pitchFamily="50" charset="-128"/>
              </a:rPr>
              <a:t>（電話）</a:t>
            </a:r>
            <a:r>
              <a:rPr lang="en-US" altLang="ja-JP" sz="1050" dirty="0">
                <a:latin typeface="Meiryo UI" pitchFamily="50" charset="-128"/>
                <a:ea typeface="Meiryo UI" pitchFamily="50" charset="-128"/>
                <a:cs typeface="Meiryo UI" pitchFamily="50" charset="-128"/>
              </a:rPr>
              <a:t>03-5401-1935</a:t>
            </a: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FAX</a:t>
            </a: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03-5401-1937</a:t>
            </a:r>
            <a:br>
              <a:rPr lang="en-US" altLang="ja-JP" sz="1050" dirty="0">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E-mail</a:t>
            </a: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award@mcpc-jp.org</a:t>
            </a:r>
          </a:p>
          <a:p>
            <a:pPr marL="627063" indent="-627063">
              <a:spcBef>
                <a:spcPts val="600"/>
              </a:spcBef>
              <a:defRPr/>
            </a:pPr>
            <a:r>
              <a:rPr lang="ja-JP" altLang="en-US" sz="1050" dirty="0">
                <a:latin typeface="Meiryo UI" pitchFamily="50" charset="-128"/>
                <a:ea typeface="Meiryo UI" pitchFamily="50" charset="-128"/>
                <a:cs typeface="Meiryo UI" pitchFamily="50" charset="-128"/>
              </a:rPr>
              <a:t>締め切り	</a:t>
            </a:r>
            <a:r>
              <a:rPr lang="en-US" altLang="ja-JP" sz="1050" b="1" dirty="0">
                <a:solidFill>
                  <a:srgbClr val="FF0000"/>
                </a:solidFill>
                <a:latin typeface="Meiryo UI" pitchFamily="50" charset="-128"/>
                <a:ea typeface="Meiryo UI" pitchFamily="50" charset="-128"/>
                <a:cs typeface="Meiryo UI" pitchFamily="50" charset="-128"/>
              </a:rPr>
              <a:t>2026</a:t>
            </a:r>
            <a:r>
              <a:rPr lang="ja-JP" altLang="en-US" sz="1050" b="1" dirty="0">
                <a:solidFill>
                  <a:srgbClr val="FF0000"/>
                </a:solidFill>
                <a:latin typeface="Meiryo UI" pitchFamily="50" charset="-128"/>
                <a:ea typeface="Meiryo UI" pitchFamily="50" charset="-128"/>
                <a:cs typeface="Meiryo UI" pitchFamily="50" charset="-128"/>
              </a:rPr>
              <a:t>年</a:t>
            </a:r>
            <a:r>
              <a:rPr lang="en-US" altLang="ja-JP" sz="1050" b="1" dirty="0">
                <a:solidFill>
                  <a:srgbClr val="FF0000"/>
                </a:solidFill>
                <a:latin typeface="Meiryo UI" pitchFamily="50" charset="-128"/>
                <a:ea typeface="Meiryo UI" pitchFamily="50" charset="-128"/>
                <a:cs typeface="Meiryo UI" pitchFamily="50" charset="-128"/>
              </a:rPr>
              <a:t>8</a:t>
            </a:r>
            <a:r>
              <a:rPr lang="ja-JP" altLang="en-US" sz="1050" b="1" dirty="0">
                <a:solidFill>
                  <a:srgbClr val="FF0000"/>
                </a:solidFill>
                <a:latin typeface="Meiryo UI" pitchFamily="50" charset="-128"/>
                <a:ea typeface="Meiryo UI" pitchFamily="50" charset="-128"/>
                <a:cs typeface="Meiryo UI" pitchFamily="50" charset="-128"/>
              </a:rPr>
              <a:t>月</a:t>
            </a:r>
            <a:r>
              <a:rPr lang="en-US" altLang="ja-JP" sz="1050" b="1" dirty="0">
                <a:solidFill>
                  <a:srgbClr val="FF0000"/>
                </a:solidFill>
                <a:latin typeface="Meiryo UI" pitchFamily="50" charset="-128"/>
                <a:ea typeface="Meiryo UI" pitchFamily="50" charset="-128"/>
                <a:cs typeface="Meiryo UI" pitchFamily="50" charset="-128"/>
              </a:rPr>
              <a:t>31</a:t>
            </a:r>
            <a:r>
              <a:rPr lang="ja-JP" altLang="en-US" sz="1050" b="1" dirty="0">
                <a:solidFill>
                  <a:srgbClr val="FF0000"/>
                </a:solidFill>
                <a:latin typeface="Meiryo UI" pitchFamily="50" charset="-128"/>
                <a:ea typeface="Meiryo UI" pitchFamily="50" charset="-128"/>
                <a:cs typeface="Meiryo UI" pitchFamily="50" charset="-128"/>
              </a:rPr>
              <a:t>日（月）必着</a:t>
            </a:r>
            <a:endParaRPr lang="en-US" altLang="ja-JP" sz="1050" b="1" dirty="0">
              <a:solidFill>
                <a:srgbClr val="FF0000"/>
              </a:solidFill>
              <a:latin typeface="Meiryo UI" pitchFamily="50" charset="-128"/>
              <a:ea typeface="Meiryo UI" pitchFamily="50" charset="-128"/>
              <a:cs typeface="Meiryo UI" pitchFamily="50" charset="-128"/>
            </a:endParaRPr>
          </a:p>
        </p:txBody>
      </p:sp>
      <p:sp>
        <p:nvSpPr>
          <p:cNvPr id="12" name="正方形/長方形 11"/>
          <p:cNvSpPr/>
          <p:nvPr/>
        </p:nvSpPr>
        <p:spPr>
          <a:xfrm>
            <a:off x="460009" y="5182921"/>
            <a:ext cx="5295685" cy="1241732"/>
          </a:xfrm>
          <a:prstGeom prst="rect">
            <a:avLst/>
          </a:prstGeom>
        </p:spPr>
        <p:txBody>
          <a:bodyPr/>
          <a:lstStyle/>
          <a:p>
            <a:pPr>
              <a:spcBef>
                <a:spcPct val="20000"/>
              </a:spcBef>
              <a:defRPr/>
            </a:pPr>
            <a:r>
              <a:rPr lang="ja-JP" altLang="en-US" sz="1000" b="1" u="sng" dirty="0">
                <a:latin typeface="Meiryo UI" pitchFamily="50" charset="-128"/>
                <a:ea typeface="Meiryo UI" pitchFamily="50" charset="-128"/>
                <a:cs typeface="Meiryo UI" pitchFamily="50" charset="-128"/>
              </a:rPr>
              <a:t>応募に際してご承知頂きたいこと</a:t>
            </a:r>
            <a:endParaRPr lang="en-US" altLang="ja-JP" sz="1000" b="1" u="sng"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審査段階で、追加資料のご提出をお願いすることやヒアリングへのご協力をお願いする場合があります。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受賞者には</a:t>
            </a:r>
            <a:r>
              <a:rPr lang="en-US" altLang="ja-JP" sz="950" dirty="0">
                <a:latin typeface="Meiryo UI" pitchFamily="50" charset="-128"/>
                <a:ea typeface="Meiryo UI" pitchFamily="50" charset="-128"/>
                <a:cs typeface="Meiryo UI" pitchFamily="50" charset="-128"/>
              </a:rPr>
              <a:t>10</a:t>
            </a:r>
            <a:r>
              <a:rPr lang="ja-JP" altLang="en-US" sz="950" dirty="0">
                <a:latin typeface="Meiryo UI" pitchFamily="50" charset="-128"/>
                <a:ea typeface="Meiryo UI" pitchFamily="50" charset="-128"/>
                <a:cs typeface="Meiryo UI" pitchFamily="50" charset="-128"/>
              </a:rPr>
              <a:t>月上旬頃事務局よりご連絡します。「優秀賞」受賞者には、</a:t>
            </a:r>
            <a:r>
              <a:rPr lang="en-US" altLang="ja-JP" sz="950" dirty="0">
                <a:latin typeface="Meiryo UI" pitchFamily="50" charset="-128"/>
                <a:ea typeface="Meiryo UI" pitchFamily="50" charset="-128"/>
                <a:cs typeface="Meiryo UI" pitchFamily="50" charset="-128"/>
              </a:rPr>
              <a:t>10</a:t>
            </a:r>
            <a:r>
              <a:rPr lang="ja-JP" altLang="en-US" sz="950" dirty="0">
                <a:latin typeface="Meiryo UI" pitchFamily="50" charset="-128"/>
                <a:ea typeface="Meiryo UI" pitchFamily="50" charset="-128"/>
                <a:cs typeface="Meiryo UI" pitchFamily="50" charset="-128"/>
              </a:rPr>
              <a:t>月</a:t>
            </a:r>
            <a:r>
              <a:rPr lang="en-US" altLang="ja-JP" sz="950" dirty="0">
                <a:latin typeface="Meiryo UI" pitchFamily="50" charset="-128"/>
                <a:ea typeface="Meiryo UI" pitchFamily="50" charset="-128"/>
                <a:cs typeface="Meiryo UI" pitchFamily="50" charset="-128"/>
              </a:rPr>
              <a:t>23</a:t>
            </a:r>
            <a:r>
              <a:rPr lang="ja-JP" altLang="en-US" sz="950" dirty="0">
                <a:latin typeface="Meiryo UI" pitchFamily="50" charset="-128"/>
                <a:ea typeface="Meiryo UI" pitchFamily="50" charset="-128"/>
                <a:cs typeface="Meiryo UI" pitchFamily="50" charset="-128"/>
              </a:rPr>
              <a:t>日の二次審査会にて、プレゼンテーション形式での内容紹介をお願いします。その審査結果にて、最優秀賞が決定されます。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en-US" altLang="ja-JP" sz="950" dirty="0">
                <a:latin typeface="Meiryo UI" pitchFamily="50" charset="-128"/>
                <a:ea typeface="Meiryo UI" pitchFamily="50" charset="-128"/>
                <a:cs typeface="Meiryo UI" pitchFamily="50" charset="-128"/>
              </a:rPr>
              <a:t>11</a:t>
            </a:r>
            <a:r>
              <a:rPr lang="ja-JP" altLang="en-US" sz="950" dirty="0">
                <a:latin typeface="Meiryo UI" pitchFamily="50" charset="-128"/>
                <a:ea typeface="Meiryo UI" pitchFamily="50" charset="-128"/>
                <a:cs typeface="Meiryo UI" pitchFamily="50" charset="-128"/>
              </a:rPr>
              <a:t>月</a:t>
            </a:r>
            <a:r>
              <a:rPr lang="en-US" altLang="ja-JP" sz="950" dirty="0">
                <a:latin typeface="Meiryo UI" pitchFamily="50" charset="-128"/>
                <a:ea typeface="Meiryo UI" pitchFamily="50" charset="-128"/>
                <a:cs typeface="Meiryo UI" pitchFamily="50" charset="-128"/>
              </a:rPr>
              <a:t>25</a:t>
            </a:r>
            <a:r>
              <a:rPr lang="ja-JP" altLang="en-US" sz="950" dirty="0">
                <a:latin typeface="Meiryo UI" pitchFamily="50" charset="-128"/>
                <a:ea typeface="Meiryo UI" pitchFamily="50" charset="-128"/>
                <a:cs typeface="Meiryo UI" pitchFamily="50" charset="-128"/>
              </a:rPr>
              <a:t>日開催の表彰式に代表の方の出席をお願いします。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応募されたサービス・ソリューションの事例は、</a:t>
            </a:r>
            <a:r>
              <a:rPr lang="en-US" altLang="ja-JP" sz="950" dirty="0">
                <a:latin typeface="Meiryo UI" pitchFamily="50" charset="-128"/>
                <a:ea typeface="Meiryo UI" pitchFamily="50" charset="-128"/>
                <a:cs typeface="Meiryo UI" pitchFamily="50" charset="-128"/>
              </a:rPr>
              <a:t>MCPC</a:t>
            </a:r>
            <a:r>
              <a:rPr lang="ja-JP" altLang="en-US" sz="950" dirty="0">
                <a:latin typeface="Meiryo UI" pitchFamily="50" charset="-128"/>
                <a:ea typeface="Meiryo UI" pitchFamily="50" charset="-128"/>
                <a:cs typeface="Meiryo UI" pitchFamily="50" charset="-128"/>
              </a:rPr>
              <a:t>が作成する事例集等に掲載することがあります。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受賞者には、</a:t>
            </a:r>
            <a:r>
              <a:rPr lang="en-US" altLang="ja-JP" sz="950" dirty="0">
                <a:latin typeface="Meiryo UI" pitchFamily="50" charset="-128"/>
                <a:ea typeface="Meiryo UI" pitchFamily="50" charset="-128"/>
                <a:cs typeface="Meiryo UI" pitchFamily="50" charset="-128"/>
              </a:rPr>
              <a:t>MCPC</a:t>
            </a:r>
            <a:r>
              <a:rPr lang="ja-JP" altLang="en-US" sz="950" dirty="0">
                <a:latin typeface="Meiryo UI" pitchFamily="50" charset="-128"/>
                <a:ea typeface="Meiryo UI" pitchFamily="50" charset="-128"/>
                <a:cs typeface="Meiryo UI" pitchFamily="50" charset="-128"/>
              </a:rPr>
              <a:t>または関係団体主催のセミナー・イベント等での講演をお願いすることがあります。</a:t>
            </a:r>
          </a:p>
        </p:txBody>
      </p:sp>
      <p:sp>
        <p:nvSpPr>
          <p:cNvPr id="14" name="正方形/長方形 13"/>
          <p:cNvSpPr/>
          <p:nvPr/>
        </p:nvSpPr>
        <p:spPr>
          <a:xfrm>
            <a:off x="6607534" y="5182921"/>
            <a:ext cx="5367130" cy="780554"/>
          </a:xfrm>
          <a:prstGeom prst="rect">
            <a:avLst/>
          </a:prstGeom>
        </p:spPr>
        <p:txBody>
          <a:bodyPr/>
          <a:lstStyle/>
          <a:p>
            <a:pPr>
              <a:spcBef>
                <a:spcPct val="20000"/>
              </a:spcBef>
              <a:defRPr/>
            </a:pPr>
            <a:r>
              <a:rPr lang="ja-JP" altLang="en-US" sz="1000" b="1" u="sng" dirty="0">
                <a:latin typeface="Meiryo UI" pitchFamily="50" charset="-128"/>
                <a:ea typeface="Meiryo UI" pitchFamily="50" charset="-128"/>
                <a:cs typeface="Meiryo UI" pitchFamily="50" charset="-128"/>
              </a:rPr>
              <a:t>情報の取り扱いについて</a:t>
            </a:r>
            <a:endParaRPr lang="en-US" altLang="ja-JP" sz="1000" b="1" u="sng"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エントリーシート記載の個人情報は、審査において必要な連絡、確認、入賞通知等に限定して使用します。</a:t>
            </a: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エントリーシート記載の業務やシステムに関連する情報は、審査に限定して使用します。ただし、既に公知である情報を除きます</a:t>
            </a:r>
            <a:r>
              <a:rPr lang="ja-JP" altLang="en-US" sz="1000" dirty="0">
                <a:latin typeface="Meiryo UI" pitchFamily="50" charset="-128"/>
                <a:ea typeface="Meiryo UI" pitchFamily="50" charset="-128"/>
                <a:cs typeface="Meiryo UI" pitchFamily="50" charset="-128"/>
              </a:rPr>
              <a:t>。</a:t>
            </a:r>
            <a:endParaRPr lang="en-US" altLang="ja-JP" sz="1000" dirty="0">
              <a:latin typeface="Meiryo UI" pitchFamily="50" charset="-128"/>
              <a:ea typeface="Meiryo UI" pitchFamily="50" charset="-128"/>
              <a:cs typeface="Meiryo UI" pitchFamily="50" charset="-128"/>
            </a:endParaRPr>
          </a:p>
        </p:txBody>
      </p:sp>
      <p:sp>
        <p:nvSpPr>
          <p:cNvPr id="3" name="スライド番号プレースホルダー 5">
            <a:extLst>
              <a:ext uri="{FF2B5EF4-FFF2-40B4-BE49-F238E27FC236}">
                <a16:creationId xmlns:a16="http://schemas.microsoft.com/office/drawing/2014/main" id="{52F3787B-23AF-3C37-6DEE-9AADC68A9470}"/>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1</a:t>
            </a:fld>
            <a:endParaRPr lang="ja-JP" altLang="en-US" dirty="0">
              <a:solidFill>
                <a:srgbClr val="F79646"/>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7046793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pPr eaLnBrk="1" hangingPunct="1"/>
            <a:r>
              <a:rPr lang="ja-JP" altLang="en-US" dirty="0">
                <a:solidFill>
                  <a:schemeClr val="tx1"/>
                </a:solidFill>
              </a:rPr>
              <a:t>　　　提供価値</a:t>
            </a:r>
            <a:endParaRPr lang="ja-JP" altLang="en-US" sz="1400" dirty="0"/>
          </a:p>
        </p:txBody>
      </p:sp>
      <p:sp>
        <p:nvSpPr>
          <p:cNvPr id="19460" name="コンテンツ プレースホルダー 3"/>
          <p:cNvSpPr>
            <a:spLocks noGrp="1"/>
          </p:cNvSpPr>
          <p:nvPr>
            <p:ph idx="4294967295"/>
          </p:nvPr>
        </p:nvSpPr>
        <p:spPr>
          <a:xfrm>
            <a:off x="373298" y="1324044"/>
            <a:ext cx="8841400" cy="2338926"/>
          </a:xfrm>
          <a:prstGeom prst="rect">
            <a:avLst/>
          </a:prstGeom>
        </p:spPr>
        <p:txBody>
          <a:bodyPr/>
          <a:lstStyle/>
          <a:p>
            <a:pPr marL="182563" indent="-182563" eaLnBrk="1" hangingPunct="1"/>
            <a:r>
              <a:rPr lang="ja-JP" altLang="en-US" sz="1400" dirty="0">
                <a:latin typeface="Meiryo UI" panose="020B0604030504040204" pitchFamily="50" charset="-128"/>
                <a:ea typeface="Meiryo UI" panose="020B0604030504040204" pitchFamily="50" charset="-128"/>
              </a:rPr>
              <a:t>応募サービス・ソリューションは、人々の「暮らし」をどのようにかえた（かえる）のか</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応募サービス・ソリューションは、会社の「シゴト」をどのようにかえた（かえる）のか</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応募サービス・ソリューションによって、貴社がお客様に提供できるようになった新しいユーザー・エクスペリエンスや価値は何か</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応募サービス・ソリューションに対するお客様の満足度</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応募サービス・ソリューションに関するユーザーの声</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応募サービス・ソリューションが、よりよい社会の実現、公共、環境問題などに貢献した（できる）こと</a:t>
            </a:r>
          </a:p>
        </p:txBody>
      </p:sp>
      <p:sp>
        <p:nvSpPr>
          <p:cNvPr id="4" name="正方形/長方形 3">
            <a:extLst>
              <a:ext uri="{FF2B5EF4-FFF2-40B4-BE49-F238E27FC236}">
                <a16:creationId xmlns:a16="http://schemas.microsoft.com/office/drawing/2014/main" id="{09788B5A-DD34-B165-A326-625F64072D17}"/>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B</a:t>
            </a:r>
            <a:endParaRPr lang="ja-JP" altLang="en-US" sz="2400" b="1" dirty="0">
              <a:solidFill>
                <a:schemeClr val="bg1"/>
              </a:solidFill>
              <a:latin typeface="Meiryo UI" pitchFamily="50" charset="-128"/>
              <a:ea typeface="Meiryo UI" pitchFamily="50" charset="-128"/>
              <a:cs typeface="Meiryo UI" pitchFamily="50" charset="-128"/>
            </a:endParaRPr>
          </a:p>
        </p:txBody>
      </p:sp>
      <p:sp>
        <p:nvSpPr>
          <p:cNvPr id="6" name="テキスト ボックス 8">
            <a:extLst>
              <a:ext uri="{FF2B5EF4-FFF2-40B4-BE49-F238E27FC236}">
                <a16:creationId xmlns:a16="http://schemas.microsoft.com/office/drawing/2014/main" id="{A7BFED86-BDF7-5B06-22C2-CC4F5DF3B954}"/>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8" name="テキスト ボックス 7">
            <a:extLst>
              <a:ext uri="{FF2B5EF4-FFF2-40B4-BE49-F238E27FC236}">
                <a16:creationId xmlns:a16="http://schemas.microsoft.com/office/drawing/2014/main" id="{D34F97AA-88B4-BFCB-3093-A7D27967F6A1}"/>
              </a:ext>
            </a:extLst>
          </p:cNvPr>
          <p:cNvSpPr txBox="1"/>
          <p:nvPr/>
        </p:nvSpPr>
        <p:spPr>
          <a:xfrm>
            <a:off x="274320" y="806307"/>
            <a:ext cx="7525910" cy="307777"/>
          </a:xfrm>
          <a:prstGeom prst="rect">
            <a:avLst/>
          </a:prstGeom>
          <a:noFill/>
        </p:spPr>
        <p:txBody>
          <a:bodyPr wrap="square">
            <a:spAutoFit/>
          </a:bodyPr>
          <a:lstStyle/>
          <a:p>
            <a:r>
              <a:rPr lang="ja-JP" altLang="en-US" sz="1400" b="1" dirty="0">
                <a:solidFill>
                  <a:srgbClr val="E48836"/>
                </a:solidFill>
                <a:latin typeface="Meiryo UI" panose="020B0604030504040204" pitchFamily="50" charset="-128"/>
                <a:ea typeface="Meiryo UI" panose="020B0604030504040204" pitchFamily="50" charset="-128"/>
              </a:rPr>
              <a:t>人々の「暮らし」をかえた（かえる）／会社の「シゴト」をかえた（かえる）</a:t>
            </a:r>
          </a:p>
        </p:txBody>
      </p:sp>
      <p:sp>
        <p:nvSpPr>
          <p:cNvPr id="3" name="スライド番号プレースホルダー 5">
            <a:extLst>
              <a:ext uri="{FF2B5EF4-FFF2-40B4-BE49-F238E27FC236}">
                <a16:creationId xmlns:a16="http://schemas.microsoft.com/office/drawing/2014/main" id="{D8C3374D-4201-E441-AED3-EC4AE5EA7683}"/>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10</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pPr eaLnBrk="1" hangingPunct="1"/>
            <a:r>
              <a:rPr lang="ja-JP" altLang="en-US" dirty="0">
                <a:solidFill>
                  <a:schemeClr val="tx1"/>
                </a:solidFill>
              </a:rPr>
              <a:t>　　　ビジネス性</a:t>
            </a:r>
            <a:endParaRPr lang="ja-JP" altLang="en-US" sz="1400" dirty="0"/>
          </a:p>
        </p:txBody>
      </p:sp>
      <p:graphicFrame>
        <p:nvGraphicFramePr>
          <p:cNvPr id="13" name="表 12"/>
          <p:cNvGraphicFramePr>
            <a:graphicFrameLocks noGrp="1"/>
          </p:cNvGraphicFramePr>
          <p:nvPr>
            <p:extLst>
              <p:ext uri="{D42A27DB-BD31-4B8C-83A1-F6EECF244321}">
                <p14:modId xmlns:p14="http://schemas.microsoft.com/office/powerpoint/2010/main" val="1691280183"/>
              </p:ext>
            </p:extLst>
          </p:nvPr>
        </p:nvGraphicFramePr>
        <p:xfrm>
          <a:off x="531578" y="1836021"/>
          <a:ext cx="10186780" cy="2151420"/>
        </p:xfrm>
        <a:graphic>
          <a:graphicData uri="http://schemas.openxmlformats.org/drawingml/2006/table">
            <a:tbl>
              <a:tblPr firstRow="1" bandRow="1">
                <a:tableStyleId>{93296810-A885-4BE3-A3E7-6D5BEEA58F35}</a:tableStyleId>
              </a:tblPr>
              <a:tblGrid>
                <a:gridCol w="10186780">
                  <a:extLst>
                    <a:ext uri="{9D8B030D-6E8A-4147-A177-3AD203B41FA5}">
                      <a16:colId xmlns:a16="http://schemas.microsoft.com/office/drawing/2014/main" val="20000"/>
                    </a:ext>
                  </a:extLst>
                </a:gridCol>
              </a:tblGrid>
              <a:tr h="368959">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定量的観点</a:t>
                      </a:r>
                      <a:endParaRPr kumimoji="1" lang="ja-JP" altLang="en-US" sz="1400" dirty="0">
                        <a:solidFill>
                          <a:schemeClr val="tx1"/>
                        </a:solidFill>
                        <a:latin typeface="Meiryo UI" pitchFamily="50" charset="-128"/>
                        <a:ea typeface="Meiryo UI" pitchFamily="50" charset="-128"/>
                        <a:cs typeface="Meiryo UI" pitchFamily="50" charset="-128"/>
                      </a:endParaRPr>
                    </a:p>
                  </a:txBody>
                  <a:tcPr marL="91431" marR="91431" marT="45773" marB="45773" anchor="ctr">
                    <a:solidFill>
                      <a:srgbClr val="F79646"/>
                    </a:solidFill>
                  </a:tcPr>
                </a:tc>
                <a:extLst>
                  <a:ext uri="{0D108BD9-81ED-4DB2-BD59-A6C34878D82A}">
                    <a16:rowId xmlns:a16="http://schemas.microsoft.com/office/drawing/2014/main" val="10000"/>
                  </a:ext>
                </a:extLst>
              </a:tr>
              <a:tr h="1782461">
                <a:tc>
                  <a:txBody>
                    <a:bodyPr/>
                    <a:lstStyle/>
                    <a:p>
                      <a:pPr algn="l"/>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1" marR="91431" marT="45773" marB="45773">
                    <a:solidFill>
                      <a:srgbClr val="FDEFE9"/>
                    </a:solidFill>
                  </a:tcPr>
                </a:tc>
                <a:extLst>
                  <a:ext uri="{0D108BD9-81ED-4DB2-BD59-A6C34878D82A}">
                    <a16:rowId xmlns:a16="http://schemas.microsoft.com/office/drawing/2014/main" val="1000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738991529"/>
              </p:ext>
            </p:extLst>
          </p:nvPr>
        </p:nvGraphicFramePr>
        <p:xfrm>
          <a:off x="531578" y="4218031"/>
          <a:ext cx="10186780" cy="1960117"/>
        </p:xfrm>
        <a:graphic>
          <a:graphicData uri="http://schemas.openxmlformats.org/drawingml/2006/table">
            <a:tbl>
              <a:tblPr firstRow="1" bandRow="1">
                <a:tableStyleId>{93296810-A885-4BE3-A3E7-6D5BEEA58F35}</a:tableStyleId>
              </a:tblPr>
              <a:tblGrid>
                <a:gridCol w="10186780">
                  <a:extLst>
                    <a:ext uri="{9D8B030D-6E8A-4147-A177-3AD203B41FA5}">
                      <a16:colId xmlns:a16="http://schemas.microsoft.com/office/drawing/2014/main" val="20000"/>
                    </a:ext>
                  </a:extLst>
                </a:gridCol>
              </a:tblGrid>
              <a:tr h="347744">
                <a:tc>
                  <a:txBody>
                    <a:bodyPr/>
                    <a:lstStyle/>
                    <a:p>
                      <a:pPr algn="ctr"/>
                      <a:r>
                        <a:rPr kumimoji="1" lang="ja-JP" altLang="en-US" sz="1400" dirty="0">
                          <a:solidFill>
                            <a:schemeClr val="lt1"/>
                          </a:solidFill>
                          <a:latin typeface="Meiryo UI" panose="020B0604030504040204" pitchFamily="50" charset="-128"/>
                          <a:ea typeface="Meiryo UI" panose="020B0604030504040204" pitchFamily="50" charset="-128"/>
                          <a:cs typeface="Meiryo UI" pitchFamily="50" charset="-128"/>
                        </a:rPr>
                        <a:t>定性的観点</a:t>
                      </a:r>
                      <a:endParaRPr kumimoji="1" lang="ja-JP" altLang="en-US" sz="1400" dirty="0">
                        <a:solidFill>
                          <a:schemeClr val="tx1"/>
                        </a:solidFill>
                        <a:latin typeface="Meiryo UI" pitchFamily="50" charset="-128"/>
                        <a:ea typeface="Meiryo UI" pitchFamily="50" charset="-128"/>
                        <a:cs typeface="Meiryo UI" pitchFamily="50" charset="-128"/>
                      </a:endParaRPr>
                    </a:p>
                  </a:txBody>
                  <a:tcPr marL="91431" marR="91431" marT="45773" marB="45773" anchor="ctr">
                    <a:solidFill>
                      <a:srgbClr val="F79646"/>
                    </a:solidFill>
                  </a:tcPr>
                </a:tc>
                <a:extLst>
                  <a:ext uri="{0D108BD9-81ED-4DB2-BD59-A6C34878D82A}">
                    <a16:rowId xmlns:a16="http://schemas.microsoft.com/office/drawing/2014/main" val="10000"/>
                  </a:ext>
                </a:extLst>
              </a:tr>
              <a:tr h="1612373">
                <a:tc>
                  <a:txBody>
                    <a:bodyPr/>
                    <a:lstStyle/>
                    <a:p>
                      <a:pPr algn="l"/>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1" marR="91431" marT="45773" marB="45773">
                    <a:solidFill>
                      <a:srgbClr val="FDEFE9"/>
                    </a:solidFill>
                  </a:tcPr>
                </a:tc>
                <a:extLst>
                  <a:ext uri="{0D108BD9-81ED-4DB2-BD59-A6C34878D82A}">
                    <a16:rowId xmlns:a16="http://schemas.microsoft.com/office/drawing/2014/main" val="10001"/>
                  </a:ext>
                </a:extLst>
              </a:tr>
            </a:tbl>
          </a:graphicData>
        </a:graphic>
      </p:graphicFrame>
      <p:sp>
        <p:nvSpPr>
          <p:cNvPr id="16" name="テキスト ボックス 61"/>
          <p:cNvSpPr txBox="1">
            <a:spLocks noChangeArrowheads="1"/>
          </p:cNvSpPr>
          <p:nvPr/>
        </p:nvSpPr>
        <p:spPr bwMode="auto">
          <a:xfrm>
            <a:off x="456162" y="1062478"/>
            <a:ext cx="10463871" cy="594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171450" indent="-171450">
              <a:spcBef>
                <a:spcPts val="200"/>
              </a:spcBef>
              <a:buFont typeface="Wingdings" panose="05000000000000000000" pitchFamily="2" charset="2"/>
              <a:buChar char="l"/>
            </a:pPr>
            <a:r>
              <a:rPr lang="ja-JP" altLang="en-US" sz="1200" dirty="0"/>
              <a:t>応募サービス・ソリューションの初期投資、実績値、目標値（売上数、契約社数、</a:t>
            </a:r>
            <a:r>
              <a:rPr lang="en-US" altLang="ja-JP" sz="1200" dirty="0"/>
              <a:t>ID</a:t>
            </a:r>
            <a:r>
              <a:rPr lang="ja-JP" altLang="en-US" sz="1200" dirty="0"/>
              <a:t>数等）、市場性、競合優位性、事業展開等について、定量的観点、定性的観点から、支障のない範囲でご記入ください。</a:t>
            </a:r>
            <a:endParaRPr lang="en-US" altLang="ja-JP" sz="1200" dirty="0"/>
          </a:p>
          <a:p>
            <a:pPr marL="171450" indent="-171450">
              <a:spcBef>
                <a:spcPts val="200"/>
              </a:spcBef>
              <a:buFont typeface="Wingdings" panose="05000000000000000000" pitchFamily="2" charset="2"/>
              <a:buChar char="l"/>
            </a:pPr>
            <a:r>
              <a:rPr lang="ja-JP" altLang="en-US" sz="1200" dirty="0"/>
              <a:t>社会貢献的ソリューションについては、必要性、普及性、持続性等の観点からもご記入ください。</a:t>
            </a:r>
            <a:endParaRPr lang="en-US" altLang="ja-JP" sz="1200" dirty="0"/>
          </a:p>
        </p:txBody>
      </p:sp>
      <p:sp>
        <p:nvSpPr>
          <p:cNvPr id="4" name="正方形/長方形 3">
            <a:extLst>
              <a:ext uri="{FF2B5EF4-FFF2-40B4-BE49-F238E27FC236}">
                <a16:creationId xmlns:a16="http://schemas.microsoft.com/office/drawing/2014/main" id="{CFC57ABF-23EB-62C1-C34F-2AB26412963F}"/>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C</a:t>
            </a:r>
            <a:endParaRPr lang="ja-JP" altLang="en-US" sz="2400" b="1" dirty="0">
              <a:solidFill>
                <a:schemeClr val="bg1"/>
              </a:solidFill>
              <a:latin typeface="Meiryo UI" pitchFamily="50" charset="-128"/>
              <a:ea typeface="Meiryo UI" pitchFamily="50" charset="-128"/>
              <a:cs typeface="Meiryo UI" pitchFamily="50" charset="-128"/>
            </a:endParaRPr>
          </a:p>
        </p:txBody>
      </p:sp>
      <p:sp>
        <p:nvSpPr>
          <p:cNvPr id="5" name="テキスト ボックス 8">
            <a:extLst>
              <a:ext uri="{FF2B5EF4-FFF2-40B4-BE49-F238E27FC236}">
                <a16:creationId xmlns:a16="http://schemas.microsoft.com/office/drawing/2014/main" id="{1EF46BA6-F0DD-6B5C-3A84-EC7AB417D97B}"/>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7" name="テキスト ボックス 6">
            <a:extLst>
              <a:ext uri="{FF2B5EF4-FFF2-40B4-BE49-F238E27FC236}">
                <a16:creationId xmlns:a16="http://schemas.microsoft.com/office/drawing/2014/main" id="{BDDA48E8-8367-198B-2916-661D3138C785}"/>
              </a:ext>
            </a:extLst>
          </p:cNvPr>
          <p:cNvSpPr txBox="1"/>
          <p:nvPr/>
        </p:nvSpPr>
        <p:spPr>
          <a:xfrm>
            <a:off x="264381" y="719194"/>
            <a:ext cx="6094674" cy="276999"/>
          </a:xfrm>
          <a:prstGeom prst="rect">
            <a:avLst/>
          </a:prstGeom>
          <a:noFill/>
        </p:spPr>
        <p:txBody>
          <a:bodyPr wrap="square">
            <a:spAutoFit/>
          </a:bodyPr>
          <a:lstStyle/>
          <a:p>
            <a:r>
              <a:rPr lang="ja-JP" altLang="en-US" sz="1200" b="1" dirty="0">
                <a:solidFill>
                  <a:srgbClr val="E48836"/>
                </a:solidFill>
                <a:latin typeface="Meiryo UI" panose="020B0604030504040204" pitchFamily="50" charset="-128"/>
                <a:ea typeface="Meiryo UI" panose="020B0604030504040204" pitchFamily="50" charset="-128"/>
              </a:rPr>
              <a:t>応募サービス・ソリューションの事業性</a:t>
            </a:r>
          </a:p>
        </p:txBody>
      </p:sp>
      <p:sp>
        <p:nvSpPr>
          <p:cNvPr id="3" name="スライド番号プレースホルダー 5">
            <a:extLst>
              <a:ext uri="{FF2B5EF4-FFF2-40B4-BE49-F238E27FC236}">
                <a16:creationId xmlns:a16="http://schemas.microsoft.com/office/drawing/2014/main" id="{73261221-AEB4-4591-8E0C-58520473BFC8}"/>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11</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dirty="0">
                <a:solidFill>
                  <a:schemeClr val="tx1"/>
                </a:solidFill>
              </a:rPr>
              <a:t>　　アピールポイントのまとめ</a:t>
            </a:r>
          </a:p>
        </p:txBody>
      </p:sp>
      <p:sp>
        <p:nvSpPr>
          <p:cNvPr id="21507" name="テキスト ボックス 15"/>
          <p:cNvSpPr txBox="1">
            <a:spLocks noChangeArrowheads="1"/>
          </p:cNvSpPr>
          <p:nvPr/>
        </p:nvSpPr>
        <p:spPr bwMode="auto">
          <a:xfrm>
            <a:off x="867265" y="5922160"/>
            <a:ext cx="4374038" cy="45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r" eaLnBrk="1" hangingPunct="1">
              <a:spcBef>
                <a:spcPct val="0"/>
              </a:spcBef>
              <a:buFontTx/>
              <a:buNone/>
            </a:pPr>
            <a:r>
              <a:rPr lang="en-US" altLang="ja-JP" sz="1200" b="1" dirty="0"/>
              <a:t>A.</a:t>
            </a:r>
            <a:r>
              <a:rPr lang="ja-JP" altLang="en-US" sz="1200" b="1" dirty="0"/>
              <a:t>～</a:t>
            </a:r>
            <a:r>
              <a:rPr lang="en-US" altLang="ja-JP" sz="1200" b="1" dirty="0"/>
              <a:t>C.</a:t>
            </a:r>
            <a:r>
              <a:rPr lang="ja-JP" altLang="en-US" sz="1200" b="1" dirty="0"/>
              <a:t>の中でとくに強調したいポイントを右に</a:t>
            </a:r>
            <a:r>
              <a:rPr lang="en-US" altLang="ja-JP" sz="1200" b="1" dirty="0"/>
              <a:t>A</a:t>
            </a:r>
            <a:r>
              <a:rPr lang="ja-JP" altLang="en-US" sz="1200" b="1" dirty="0"/>
              <a:t>～</a:t>
            </a:r>
            <a:r>
              <a:rPr lang="en-US" altLang="ja-JP" sz="1200" b="1" dirty="0"/>
              <a:t>C</a:t>
            </a:r>
            <a:r>
              <a:rPr lang="ja-JP" altLang="en-US" sz="1200" b="1" dirty="0"/>
              <a:t>でご記載ください</a:t>
            </a:r>
            <a:endParaRPr lang="en-US" altLang="ja-JP" sz="1200" b="1" dirty="0">
              <a:solidFill>
                <a:srgbClr val="FF0000"/>
              </a:solidFill>
            </a:endParaRPr>
          </a:p>
        </p:txBody>
      </p:sp>
      <p:sp>
        <p:nvSpPr>
          <p:cNvPr id="3" name="角丸四角形 2"/>
          <p:cNvSpPr/>
          <p:nvPr/>
        </p:nvSpPr>
        <p:spPr>
          <a:xfrm>
            <a:off x="5308902" y="5941014"/>
            <a:ext cx="1079500" cy="360362"/>
          </a:xfrm>
          <a:prstGeom prst="roundRect">
            <a:avLst/>
          </a:prstGeom>
          <a:solidFill>
            <a:srgbClr val="F7964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0" bIns="0" anchor="ctr"/>
          <a:lstStyle/>
          <a:p>
            <a:pPr algn="ctr">
              <a:defRPr/>
            </a:pPr>
            <a:endParaRPr lang="ja-JP" altLang="en-US" sz="4000" b="1" dirty="0">
              <a:solidFill>
                <a:srgbClr val="FF0000"/>
              </a:solidFill>
            </a:endParaRPr>
          </a:p>
        </p:txBody>
      </p:sp>
      <p:graphicFrame>
        <p:nvGraphicFramePr>
          <p:cNvPr id="9" name="表 8"/>
          <p:cNvGraphicFramePr>
            <a:graphicFrameLocks noGrp="1"/>
          </p:cNvGraphicFramePr>
          <p:nvPr>
            <p:extLst>
              <p:ext uri="{D42A27DB-BD31-4B8C-83A1-F6EECF244321}">
                <p14:modId xmlns:p14="http://schemas.microsoft.com/office/powerpoint/2010/main" val="2267279824"/>
              </p:ext>
            </p:extLst>
          </p:nvPr>
        </p:nvGraphicFramePr>
        <p:xfrm>
          <a:off x="373298" y="834923"/>
          <a:ext cx="10909603" cy="4936108"/>
        </p:xfrm>
        <a:graphic>
          <a:graphicData uri="http://schemas.openxmlformats.org/drawingml/2006/table">
            <a:tbl>
              <a:tblPr bandRow="1">
                <a:tableStyleId>{93296810-A885-4BE3-A3E7-6D5BEEA58F35}</a:tableStyleId>
              </a:tblPr>
              <a:tblGrid>
                <a:gridCol w="10909603">
                  <a:extLst>
                    <a:ext uri="{9D8B030D-6E8A-4147-A177-3AD203B41FA5}">
                      <a16:colId xmlns:a16="http://schemas.microsoft.com/office/drawing/2014/main" val="20000"/>
                    </a:ext>
                  </a:extLst>
                </a:gridCol>
              </a:tblGrid>
              <a:tr h="337283">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A. </a:t>
                      </a:r>
                      <a:r>
                        <a:rPr kumimoji="1" lang="ja-JP" altLang="en-US" sz="1400" b="1" dirty="0">
                          <a:solidFill>
                            <a:schemeClr val="bg1"/>
                          </a:solidFill>
                          <a:latin typeface="Meiryo UI" panose="020B0604030504040204" pitchFamily="50" charset="-128"/>
                          <a:ea typeface="Meiryo UI" panose="020B0604030504040204" pitchFamily="50" charset="-128"/>
                        </a:rPr>
                        <a:t>技術</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F79646"/>
                    </a:solidFill>
                  </a:tcPr>
                </a:tc>
                <a:extLst>
                  <a:ext uri="{0D108BD9-81ED-4DB2-BD59-A6C34878D82A}">
                    <a16:rowId xmlns:a16="http://schemas.microsoft.com/office/drawing/2014/main" val="10000"/>
                  </a:ext>
                </a:extLst>
              </a:tr>
              <a:tr h="1296426">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FDEFE9"/>
                    </a:solidFill>
                  </a:tcPr>
                </a:tc>
                <a:extLst>
                  <a:ext uri="{0D108BD9-81ED-4DB2-BD59-A6C34878D82A}">
                    <a16:rowId xmlns:a16="http://schemas.microsoft.com/office/drawing/2014/main" val="10001"/>
                  </a:ext>
                </a:extLst>
              </a:tr>
              <a:tr h="372354">
                <a:tc>
                  <a:txBody>
                    <a:bodyPr/>
                    <a:lstStyle/>
                    <a:p>
                      <a:pPr marL="0" marR="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B. </a:t>
                      </a:r>
                      <a:r>
                        <a:rPr kumimoji="1" lang="ja-JP" altLang="en-US" sz="1400" b="1" dirty="0">
                          <a:solidFill>
                            <a:schemeClr val="bg1"/>
                          </a:solidFill>
                          <a:latin typeface="Meiryo UI" panose="020B0604030504040204" pitchFamily="50" charset="-128"/>
                          <a:ea typeface="Meiryo UI" panose="020B0604030504040204" pitchFamily="50" charset="-128"/>
                        </a:rPr>
                        <a:t>提供価値</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F79646"/>
                    </a:solidFill>
                  </a:tcPr>
                </a:tc>
                <a:extLst>
                  <a:ext uri="{0D108BD9-81ED-4DB2-BD59-A6C34878D82A}">
                    <a16:rowId xmlns:a16="http://schemas.microsoft.com/office/drawing/2014/main" val="10002"/>
                  </a:ext>
                </a:extLst>
              </a:tr>
              <a:tr h="1296381">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FDEFE9"/>
                    </a:solidFill>
                  </a:tcPr>
                </a:tc>
                <a:extLst>
                  <a:ext uri="{0D108BD9-81ED-4DB2-BD59-A6C34878D82A}">
                    <a16:rowId xmlns:a16="http://schemas.microsoft.com/office/drawing/2014/main" val="10003"/>
                  </a:ext>
                </a:extLst>
              </a:tr>
              <a:tr h="337283">
                <a:tc>
                  <a:txBody>
                    <a:bodyPr/>
                    <a:lstStyle/>
                    <a:p>
                      <a:pPr marL="0" marR="0" indent="0" algn="ctr" defTabSz="914400" rtl="0" eaLnBrk="1" fontAlgn="auto" latinLnBrk="0" hangingPunct="1">
                        <a:lnSpc>
                          <a:spcPct val="100000"/>
                        </a:lnSpc>
                        <a:spcBef>
                          <a:spcPts val="0"/>
                        </a:spcBef>
                        <a:spcAft>
                          <a:spcPts val="0"/>
                        </a:spcAft>
                        <a:buClrTx/>
                        <a:buSzTx/>
                        <a:buFont typeface="Wingdings" pitchFamily="2" charset="2"/>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C. </a:t>
                      </a:r>
                      <a:r>
                        <a:rPr kumimoji="1" lang="ja-JP" altLang="en-US" sz="1400" b="1" dirty="0">
                          <a:solidFill>
                            <a:schemeClr val="bg1"/>
                          </a:solidFill>
                          <a:latin typeface="Meiryo UI" panose="020B0604030504040204" pitchFamily="50" charset="-128"/>
                          <a:ea typeface="Meiryo UI" panose="020B0604030504040204" pitchFamily="50" charset="-128"/>
                        </a:rPr>
                        <a:t>ビジネス性</a:t>
                      </a:r>
                      <a:endParaRPr kumimoji="1"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F79646"/>
                    </a:solidFill>
                  </a:tcPr>
                </a:tc>
                <a:extLst>
                  <a:ext uri="{0D108BD9-81ED-4DB2-BD59-A6C34878D82A}">
                    <a16:rowId xmlns:a16="http://schemas.microsoft.com/office/drawing/2014/main" val="10004"/>
                  </a:ext>
                </a:extLst>
              </a:tr>
              <a:tr h="1296381">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FDEFE9"/>
                    </a:solidFill>
                  </a:tcPr>
                </a:tc>
                <a:extLst>
                  <a:ext uri="{0D108BD9-81ED-4DB2-BD59-A6C34878D82A}">
                    <a16:rowId xmlns:a16="http://schemas.microsoft.com/office/drawing/2014/main" val="10005"/>
                  </a:ext>
                </a:extLst>
              </a:tr>
            </a:tbl>
          </a:graphicData>
        </a:graphic>
      </p:graphicFrame>
      <p:sp>
        <p:nvSpPr>
          <p:cNvPr id="2" name="正方形/長方形 1">
            <a:extLst>
              <a:ext uri="{FF2B5EF4-FFF2-40B4-BE49-F238E27FC236}">
                <a16:creationId xmlns:a16="http://schemas.microsoft.com/office/drawing/2014/main" id="{58EE6CAA-DE5F-132C-2B92-50B08F07BB9D}"/>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⑤</a:t>
            </a:r>
          </a:p>
        </p:txBody>
      </p:sp>
      <p:sp>
        <p:nvSpPr>
          <p:cNvPr id="4" name="テキスト ボックス 8">
            <a:extLst>
              <a:ext uri="{FF2B5EF4-FFF2-40B4-BE49-F238E27FC236}">
                <a16:creationId xmlns:a16="http://schemas.microsoft.com/office/drawing/2014/main" id="{22E9820A-66CC-4555-1DF4-32B0801BB0B8}"/>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まとめ</a:t>
            </a:r>
          </a:p>
        </p:txBody>
      </p:sp>
      <p:sp>
        <p:nvSpPr>
          <p:cNvPr id="6" name="スライド番号プレースホルダー 5">
            <a:extLst>
              <a:ext uri="{FF2B5EF4-FFF2-40B4-BE49-F238E27FC236}">
                <a16:creationId xmlns:a16="http://schemas.microsoft.com/office/drawing/2014/main" id="{7859A6C0-5858-5855-E6EA-F372739F86C3}"/>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12</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pPr eaLnBrk="1" hangingPunct="1"/>
            <a:r>
              <a:rPr lang="ja-JP" altLang="en-US" dirty="0">
                <a:solidFill>
                  <a:schemeClr val="tx1"/>
                </a:solidFill>
              </a:rPr>
              <a:t>　　審査者及び</a:t>
            </a:r>
            <a:r>
              <a:rPr lang="en-US" altLang="ja-JP" dirty="0">
                <a:solidFill>
                  <a:schemeClr val="tx1"/>
                </a:solidFill>
              </a:rPr>
              <a:t>MCPC</a:t>
            </a:r>
            <a:r>
              <a:rPr lang="ja-JP" altLang="en-US" dirty="0">
                <a:solidFill>
                  <a:schemeClr val="tx1"/>
                </a:solidFill>
              </a:rPr>
              <a:t>に対する希望・注意事項</a:t>
            </a:r>
            <a:endParaRPr lang="ja-JP" altLang="en-US" b="0" dirty="0">
              <a:solidFill>
                <a:schemeClr val="tx1"/>
              </a:solidFill>
            </a:endParaRPr>
          </a:p>
        </p:txBody>
      </p:sp>
      <p:sp>
        <p:nvSpPr>
          <p:cNvPr id="22532" name="コンテンツ プレースホルダー 3"/>
          <p:cNvSpPr>
            <a:spLocks noGrp="1"/>
          </p:cNvSpPr>
          <p:nvPr>
            <p:ph idx="4294967295"/>
          </p:nvPr>
        </p:nvSpPr>
        <p:spPr>
          <a:xfrm>
            <a:off x="286247" y="806308"/>
            <a:ext cx="7191375" cy="629488"/>
          </a:xfrm>
          <a:prstGeom prst="rect">
            <a:avLst/>
          </a:prstGeom>
        </p:spPr>
        <p:txBody>
          <a:bodyPr/>
          <a:lstStyle/>
          <a:p>
            <a:pPr eaLnBrk="1" hangingPunct="1">
              <a:spcBef>
                <a:spcPts val="200"/>
              </a:spcBef>
            </a:pPr>
            <a:r>
              <a:rPr lang="ja-JP" altLang="en-US" sz="1400" dirty="0">
                <a:latin typeface="Meiryo UI" panose="020B0604030504040204" pitchFamily="50" charset="-128"/>
                <a:ea typeface="Meiryo UI" panose="020B0604030504040204" pitchFamily="50" charset="-128"/>
              </a:rPr>
              <a:t>取り扱いに特段の注意を要する情報などがあればここでご指定下さい</a:t>
            </a:r>
            <a:endParaRPr lang="en-US" altLang="ja-JP" sz="1400" dirty="0">
              <a:latin typeface="Meiryo UI" panose="020B0604030504040204" pitchFamily="50" charset="-128"/>
              <a:ea typeface="Meiryo UI" panose="020B0604030504040204" pitchFamily="50" charset="-128"/>
            </a:endParaRPr>
          </a:p>
          <a:p>
            <a:pPr eaLnBrk="1" hangingPunct="1">
              <a:spcBef>
                <a:spcPts val="200"/>
              </a:spcBef>
            </a:pPr>
            <a:r>
              <a:rPr lang="ja-JP" altLang="en-US" sz="1400" dirty="0">
                <a:latin typeface="Meiryo UI" panose="020B0604030504040204" pitchFamily="50" charset="-128"/>
                <a:ea typeface="Meiryo UI" panose="020B0604030504040204" pitchFamily="50" charset="-128"/>
              </a:rPr>
              <a:t>第三者による評価、受賞・表彰履歴、報道での取り扱いなどもあればご記入ください。</a:t>
            </a:r>
            <a:endParaRPr lang="en-US" altLang="ja-JP" sz="14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221ECB3E-FE6A-1309-B29E-CE0897068400}"/>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⑥</a:t>
            </a:r>
          </a:p>
        </p:txBody>
      </p:sp>
      <p:sp>
        <p:nvSpPr>
          <p:cNvPr id="3" name="テキスト ボックス 8">
            <a:extLst>
              <a:ext uri="{FF2B5EF4-FFF2-40B4-BE49-F238E27FC236}">
                <a16:creationId xmlns:a16="http://schemas.microsoft.com/office/drawing/2014/main" id="{8638ECA9-FE29-B95B-E986-FDB5AC83F17D}"/>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その他</a:t>
            </a:r>
          </a:p>
        </p:txBody>
      </p:sp>
      <p:sp>
        <p:nvSpPr>
          <p:cNvPr id="5" name="スライド番号プレースホルダー 5">
            <a:extLst>
              <a:ext uri="{FF2B5EF4-FFF2-40B4-BE49-F238E27FC236}">
                <a16:creationId xmlns:a16="http://schemas.microsoft.com/office/drawing/2014/main" id="{BD1E0E64-5209-4BC6-EF51-77085F802495}"/>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13</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コンテンツ プレースホルダー 2"/>
          <p:cNvSpPr txBox="1">
            <a:spLocks/>
          </p:cNvSpPr>
          <p:nvPr/>
        </p:nvSpPr>
        <p:spPr>
          <a:xfrm>
            <a:off x="7124180" y="3784600"/>
            <a:ext cx="4063426" cy="2123981"/>
          </a:xfrm>
          <a:prstGeom prst="rect">
            <a:avLst/>
          </a:prstGeom>
        </p:spPr>
        <p:txBody>
          <a:bodyPr wrap="none"/>
          <a:lstStyle>
            <a:lvl1pPr marL="274320" indent="-274320" algn="l" rtl="0" eaLnBrk="1" latinLnBrk="0" hangingPunct="1">
              <a:spcBef>
                <a:spcPts val="580"/>
              </a:spcBef>
              <a:buClr>
                <a:schemeClr val="accent1"/>
              </a:buClr>
              <a:buSzPct val="85000"/>
              <a:buFont typeface="Wingdings 2"/>
              <a:buChar char=""/>
              <a:defRPr kumimoji="1" sz="1600" kern="1200">
                <a:solidFill>
                  <a:schemeClr val="tx1"/>
                </a:solidFill>
                <a:latin typeface="メイリオ" pitchFamily="50" charset="-128"/>
                <a:ea typeface="メイリオ" pitchFamily="50" charset="-128"/>
                <a:cs typeface="メイリオ" pitchFamily="50" charset="-128"/>
              </a:defRPr>
            </a:lvl1pPr>
            <a:lvl2pPr marL="548640" indent="-228600" algn="l" rtl="0" eaLnBrk="1" latinLnBrk="0" hangingPunct="1">
              <a:spcBef>
                <a:spcPts val="370"/>
              </a:spcBef>
              <a:buClr>
                <a:schemeClr val="accent2"/>
              </a:buClr>
              <a:buSzPct val="85000"/>
              <a:buFont typeface="Wingdings 2"/>
              <a:buChar char=""/>
              <a:defRPr kumimoji="1" sz="1400" kern="1200">
                <a:solidFill>
                  <a:schemeClr val="tx1"/>
                </a:solidFill>
                <a:latin typeface="メイリオ" pitchFamily="50" charset="-128"/>
                <a:ea typeface="メイリオ" pitchFamily="50" charset="-128"/>
                <a:cs typeface="メイリオ" pitchFamily="50" charset="-128"/>
              </a:defRPr>
            </a:lvl2pPr>
            <a:lvl3pPr marL="822960" indent="-228600" algn="l" rtl="0" eaLnBrk="1" latinLnBrk="0" hangingPunct="1">
              <a:spcBef>
                <a:spcPts val="370"/>
              </a:spcBef>
              <a:buClr>
                <a:schemeClr val="accent1">
                  <a:tint val="60000"/>
                </a:schemeClr>
              </a:buClr>
              <a:buSzPct val="85000"/>
              <a:buFont typeface="Wingdings 2"/>
              <a:buChar char=""/>
              <a:defRPr kumimoji="1" sz="1200" kern="1200">
                <a:solidFill>
                  <a:schemeClr val="tx1"/>
                </a:solidFill>
                <a:latin typeface="メイリオ" pitchFamily="50" charset="-128"/>
                <a:ea typeface="メイリオ" pitchFamily="50" charset="-128"/>
                <a:cs typeface="メイリオ" pitchFamily="50" charset="-128"/>
              </a:defRPr>
            </a:lvl3pPr>
            <a:lvl4pPr marL="1097280" indent="-228600" algn="l" rtl="0" eaLnBrk="1" latinLnBrk="0" hangingPunct="1">
              <a:spcBef>
                <a:spcPts val="370"/>
              </a:spcBef>
              <a:buClr>
                <a:schemeClr val="accent3"/>
              </a:buClr>
              <a:buSzPct val="80000"/>
              <a:buFont typeface="Wingdings 2"/>
              <a:buChar char=""/>
              <a:defRPr kumimoji="1" sz="1200" kern="1200">
                <a:solidFill>
                  <a:schemeClr val="tx1"/>
                </a:solidFill>
                <a:latin typeface="メイリオ" pitchFamily="50" charset="-128"/>
                <a:ea typeface="メイリオ" pitchFamily="50" charset="-128"/>
                <a:cs typeface="メイリオ" pitchFamily="50" charset="-128"/>
              </a:defRPr>
            </a:lvl4pPr>
            <a:lvl5pPr marL="1371600" indent="-228600" algn="l" rtl="0" eaLnBrk="1" latinLnBrk="0" hangingPunct="1">
              <a:spcBef>
                <a:spcPts val="370"/>
              </a:spcBef>
              <a:buClr>
                <a:schemeClr val="accent3"/>
              </a:buClr>
              <a:buFontTx/>
              <a:buChar char="o"/>
              <a:defRPr kumimoji="1" sz="1200" kern="1200">
                <a:solidFill>
                  <a:schemeClr val="tx1"/>
                </a:solidFill>
                <a:latin typeface="メイリオ" pitchFamily="50" charset="-128"/>
                <a:ea typeface="メイリオ" pitchFamily="50" charset="-128"/>
                <a:cs typeface="メイリオ" pitchFamily="50" charset="-128"/>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a:lstStyle>
          <a:p>
            <a:pPr marL="0" indent="0">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＜審査委員長＞</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安田　靖彦</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MCPC</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会長・早稲田大学名誉教授・東京大学名誉教授）</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＜審査委員　所属組織＞</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予定</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br>
              <a:rPr lang="en-US" altLang="ja-JP" sz="1200" b="1"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総務省　総合通信基盤局　電波部　移動通信課</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一般社団法人 </a:t>
            </a:r>
            <a:r>
              <a:rPr lang="zh-TW" altLang="en-US" sz="1200" dirty="0">
                <a:latin typeface="Meiryo UI" panose="020B0604030504040204" pitchFamily="50" charset="-128"/>
                <a:ea typeface="Meiryo UI" panose="020B0604030504040204" pitchFamily="50" charset="-128"/>
                <a:cs typeface="Meiryo UI" panose="020B0604030504040204" pitchFamily="50" charset="-128"/>
              </a:rPr>
              <a:t>電子情報技術産業協会 </a:t>
            </a:r>
            <a:r>
              <a:rPr lang="en-US" altLang="zh-TW" sz="1200" dirty="0">
                <a:latin typeface="Meiryo UI" panose="020B0604030504040204" pitchFamily="50" charset="-128"/>
                <a:ea typeface="Meiryo UI" panose="020B0604030504040204" pitchFamily="50" charset="-128"/>
                <a:cs typeface="Meiryo UI" panose="020B0604030504040204" pitchFamily="50" charset="-128"/>
              </a:rPr>
              <a:t>(JEITA</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一般社団法人 情報通信ネットワーク産業協会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(CIAJ)</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特定非営利活動法人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コーディネータ協会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(ITCA)</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一般社団法人 組込みシステム技術協会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(JASA)</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他</a:t>
            </a:r>
          </a:p>
        </p:txBody>
      </p:sp>
      <p:cxnSp>
        <p:nvCxnSpPr>
          <p:cNvPr id="22" name="直線矢印コネクタ 21"/>
          <p:cNvCxnSpPr>
            <a:cxnSpLocks/>
            <a:stCxn id="26" idx="6"/>
            <a:endCxn id="64" idx="2"/>
          </p:cNvCxnSpPr>
          <p:nvPr/>
        </p:nvCxnSpPr>
        <p:spPr>
          <a:xfrm>
            <a:off x="7957702" y="2148643"/>
            <a:ext cx="258762" cy="0"/>
          </a:xfrm>
          <a:prstGeom prst="straightConnector1">
            <a:avLst/>
          </a:prstGeom>
          <a:ln w="1905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7236977" y="1788280"/>
            <a:ext cx="720725" cy="720725"/>
          </a:xfrm>
          <a:prstGeom prst="ellips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応募</a:t>
            </a:r>
            <a:endParaRPr lang="en-US" altLang="ja-JP"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〆切</a:t>
            </a:r>
          </a:p>
        </p:txBody>
      </p:sp>
      <p:sp>
        <p:nvSpPr>
          <p:cNvPr id="9227" name="テキスト ボックス 53"/>
          <p:cNvSpPr>
            <a:spLocks noChangeArrowheads="1"/>
          </p:cNvSpPr>
          <p:nvPr/>
        </p:nvSpPr>
        <p:spPr bwMode="auto">
          <a:xfrm>
            <a:off x="8457393" y="1036452"/>
            <a:ext cx="1397000" cy="368300"/>
          </a:xfrm>
          <a:prstGeom prst="flowChartAlternateProcess">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a:t>審査日程</a:t>
            </a:r>
          </a:p>
        </p:txBody>
      </p:sp>
      <p:sp>
        <p:nvSpPr>
          <p:cNvPr id="9228" name="テキスト ボックス 54"/>
          <p:cNvSpPr>
            <a:spLocks noChangeArrowheads="1"/>
          </p:cNvSpPr>
          <p:nvPr/>
        </p:nvSpPr>
        <p:spPr bwMode="auto">
          <a:xfrm>
            <a:off x="8457393" y="3201968"/>
            <a:ext cx="1397000" cy="368300"/>
          </a:xfrm>
          <a:prstGeom prst="flowChartAlternateProcess">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a:t>審査委員</a:t>
            </a:r>
          </a:p>
        </p:txBody>
      </p:sp>
      <p:sp>
        <p:nvSpPr>
          <p:cNvPr id="64" name="円/楕円 63"/>
          <p:cNvSpPr/>
          <p:nvPr/>
        </p:nvSpPr>
        <p:spPr>
          <a:xfrm>
            <a:off x="8216464" y="1788280"/>
            <a:ext cx="720725" cy="720725"/>
          </a:xfrm>
          <a:prstGeom prst="ellips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一次</a:t>
            </a:r>
            <a:endParaRPr lang="en-US" altLang="ja-JP"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審査</a:t>
            </a:r>
          </a:p>
        </p:txBody>
      </p:sp>
      <p:sp>
        <p:nvSpPr>
          <p:cNvPr id="75" name="円/楕円 74"/>
          <p:cNvSpPr/>
          <p:nvPr/>
        </p:nvSpPr>
        <p:spPr>
          <a:xfrm>
            <a:off x="9195951" y="1788280"/>
            <a:ext cx="720725" cy="720725"/>
          </a:xfrm>
          <a:prstGeom prst="ellips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二次</a:t>
            </a:r>
            <a:endParaRPr lang="en-US" altLang="ja-JP"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審査</a:t>
            </a:r>
          </a:p>
        </p:txBody>
      </p:sp>
      <p:cxnSp>
        <p:nvCxnSpPr>
          <p:cNvPr id="78" name="直線矢印コネクタ 77"/>
          <p:cNvCxnSpPr>
            <a:stCxn id="64" idx="6"/>
            <a:endCxn id="75" idx="2"/>
          </p:cNvCxnSpPr>
          <p:nvPr/>
        </p:nvCxnSpPr>
        <p:spPr>
          <a:xfrm>
            <a:off x="8937189" y="2148643"/>
            <a:ext cx="258762" cy="0"/>
          </a:xfrm>
          <a:prstGeom prst="straightConnector1">
            <a:avLst/>
          </a:prstGeom>
          <a:ln w="1905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cxnSpLocks/>
            <a:stCxn id="75" idx="6"/>
            <a:endCxn id="32" idx="2"/>
          </p:cNvCxnSpPr>
          <p:nvPr/>
        </p:nvCxnSpPr>
        <p:spPr>
          <a:xfrm>
            <a:off x="9916676" y="2148643"/>
            <a:ext cx="258763" cy="0"/>
          </a:xfrm>
          <a:prstGeom prst="straightConnector1">
            <a:avLst/>
          </a:prstGeom>
          <a:ln w="1905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2" name="円/楕円 31"/>
          <p:cNvSpPr/>
          <p:nvPr/>
        </p:nvSpPr>
        <p:spPr>
          <a:xfrm>
            <a:off x="10175439" y="1788280"/>
            <a:ext cx="720725" cy="720725"/>
          </a:xfrm>
          <a:prstGeom prst="ellips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表彰式</a:t>
            </a:r>
          </a:p>
        </p:txBody>
      </p:sp>
      <p:sp>
        <p:nvSpPr>
          <p:cNvPr id="9239" name="テキスト ボックス 28"/>
          <p:cNvSpPr txBox="1">
            <a:spLocks noChangeArrowheads="1"/>
          </p:cNvSpPr>
          <p:nvPr/>
        </p:nvSpPr>
        <p:spPr bwMode="auto">
          <a:xfrm>
            <a:off x="7253647" y="1487766"/>
            <a:ext cx="693737"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8</a:t>
            </a:r>
            <a:r>
              <a:rPr lang="ja-JP" altLang="en-US" sz="1100" b="1" dirty="0"/>
              <a:t>月</a:t>
            </a:r>
            <a:r>
              <a:rPr lang="en-US" altLang="ja-JP" sz="1100" b="1" dirty="0"/>
              <a:t>31</a:t>
            </a:r>
            <a:r>
              <a:rPr lang="ja-JP" altLang="en-US" sz="1100" b="1" dirty="0"/>
              <a:t>日</a:t>
            </a:r>
          </a:p>
        </p:txBody>
      </p:sp>
      <p:sp>
        <p:nvSpPr>
          <p:cNvPr id="9240" name="テキスト ボックス 29"/>
          <p:cNvSpPr txBox="1">
            <a:spLocks noChangeArrowheads="1"/>
          </p:cNvSpPr>
          <p:nvPr/>
        </p:nvSpPr>
        <p:spPr bwMode="auto">
          <a:xfrm>
            <a:off x="8233133" y="1509582"/>
            <a:ext cx="6937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9</a:t>
            </a:r>
            <a:r>
              <a:rPr lang="ja-JP" altLang="en-US" sz="1100" b="1" dirty="0"/>
              <a:t>月</a:t>
            </a:r>
            <a:r>
              <a:rPr lang="en-US" altLang="ja-JP" sz="1100" b="1" dirty="0"/>
              <a:t>30</a:t>
            </a:r>
            <a:r>
              <a:rPr lang="ja-JP" altLang="en-US" sz="1100" b="1" dirty="0"/>
              <a:t>日</a:t>
            </a:r>
          </a:p>
        </p:txBody>
      </p:sp>
      <p:sp>
        <p:nvSpPr>
          <p:cNvPr id="9241" name="テキスト ボックス 31"/>
          <p:cNvSpPr txBox="1">
            <a:spLocks noChangeArrowheads="1"/>
          </p:cNvSpPr>
          <p:nvPr/>
        </p:nvSpPr>
        <p:spPr bwMode="auto">
          <a:xfrm>
            <a:off x="9202302" y="1509582"/>
            <a:ext cx="69532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10</a:t>
            </a:r>
            <a:r>
              <a:rPr lang="ja-JP" altLang="en-US" sz="1100" b="1" dirty="0"/>
              <a:t>月</a:t>
            </a:r>
            <a:r>
              <a:rPr lang="en-US" altLang="ja-JP" sz="1100" b="1" dirty="0"/>
              <a:t>23</a:t>
            </a:r>
            <a:r>
              <a:rPr lang="ja-JP" altLang="en-US" sz="1100" b="1" dirty="0"/>
              <a:t>日</a:t>
            </a:r>
          </a:p>
        </p:txBody>
      </p:sp>
      <p:sp>
        <p:nvSpPr>
          <p:cNvPr id="9242" name="テキスト ボックス 32"/>
          <p:cNvSpPr txBox="1">
            <a:spLocks noChangeArrowheads="1"/>
          </p:cNvSpPr>
          <p:nvPr/>
        </p:nvSpPr>
        <p:spPr bwMode="auto">
          <a:xfrm>
            <a:off x="10188138" y="1500466"/>
            <a:ext cx="69532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11</a:t>
            </a:r>
            <a:r>
              <a:rPr lang="ja-JP" altLang="en-US" sz="1100" b="1" dirty="0"/>
              <a:t>月</a:t>
            </a:r>
            <a:r>
              <a:rPr lang="en-US" altLang="ja-JP" sz="1100" b="1" dirty="0"/>
              <a:t>25</a:t>
            </a:r>
            <a:r>
              <a:rPr lang="ja-JP" altLang="en-US" sz="1100" b="1" dirty="0"/>
              <a:t>日</a:t>
            </a:r>
          </a:p>
        </p:txBody>
      </p:sp>
      <p:sp>
        <p:nvSpPr>
          <p:cNvPr id="2" name="角丸四角形 66">
            <a:extLst>
              <a:ext uri="{FF2B5EF4-FFF2-40B4-BE49-F238E27FC236}">
                <a16:creationId xmlns:a16="http://schemas.microsoft.com/office/drawing/2014/main" id="{B70FD473-79A4-2A85-7289-641DFE1A1302}"/>
              </a:ext>
            </a:extLst>
          </p:cNvPr>
          <p:cNvSpPr/>
          <p:nvPr/>
        </p:nvSpPr>
        <p:spPr>
          <a:xfrm>
            <a:off x="2050243" y="1747837"/>
            <a:ext cx="2600325" cy="720725"/>
          </a:xfrm>
          <a:prstGeom prst="roundRect">
            <a:avLst/>
          </a:prstGeom>
          <a:solidFill>
            <a:srgbClr val="FF99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最優秀賞</a:t>
            </a:r>
            <a:endPar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角丸四角形 68">
            <a:extLst>
              <a:ext uri="{FF2B5EF4-FFF2-40B4-BE49-F238E27FC236}">
                <a16:creationId xmlns:a16="http://schemas.microsoft.com/office/drawing/2014/main" id="{261E8EDF-31E0-7952-DBC7-D511E32060F3}"/>
              </a:ext>
            </a:extLst>
          </p:cNvPr>
          <p:cNvSpPr/>
          <p:nvPr/>
        </p:nvSpPr>
        <p:spPr>
          <a:xfrm>
            <a:off x="2891618" y="3205162"/>
            <a:ext cx="925513" cy="560388"/>
          </a:xfrm>
          <a:prstGeom prst="roundRect">
            <a:avLst/>
          </a:prstGeom>
          <a:solidFill>
            <a:schemeClr val="bg1"/>
          </a:solid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優秀賞</a:t>
            </a: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122">
            <a:extLst>
              <a:ext uri="{FF2B5EF4-FFF2-40B4-BE49-F238E27FC236}">
                <a16:creationId xmlns:a16="http://schemas.microsoft.com/office/drawing/2014/main" id="{75AF6C60-B309-A98F-9DCB-584B3ECEFB6A}"/>
              </a:ext>
            </a:extLst>
          </p:cNvPr>
          <p:cNvSpPr/>
          <p:nvPr/>
        </p:nvSpPr>
        <p:spPr>
          <a:xfrm>
            <a:off x="1505504" y="3076575"/>
            <a:ext cx="3671888" cy="919162"/>
          </a:xfrm>
          <a:prstGeom prst="roundRect">
            <a:avLst/>
          </a:prstGeom>
          <a:noFill/>
          <a:ln w="5715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 name="直線コネクタ 31">
            <a:extLst>
              <a:ext uri="{FF2B5EF4-FFF2-40B4-BE49-F238E27FC236}">
                <a16:creationId xmlns:a16="http://schemas.microsoft.com/office/drawing/2014/main" id="{D75E32D0-3586-98ED-7285-50B589C34C35}"/>
              </a:ext>
            </a:extLst>
          </p:cNvPr>
          <p:cNvCxnSpPr>
            <a:endCxn id="2" idx="2"/>
          </p:cNvCxnSpPr>
          <p:nvPr/>
        </p:nvCxnSpPr>
        <p:spPr>
          <a:xfrm flipV="1">
            <a:off x="3350406" y="2468562"/>
            <a:ext cx="0" cy="608013"/>
          </a:xfrm>
          <a:prstGeom prst="straightConnector1">
            <a:avLst/>
          </a:prstGeom>
          <a:solidFill>
            <a:schemeClr val="bg1"/>
          </a:solidFill>
          <a:ln w="57150">
            <a:solidFill>
              <a:srgbClr val="FF9900"/>
            </a:solidFill>
            <a:prstDash val="solid"/>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cxnSp>
      <p:sp>
        <p:nvSpPr>
          <p:cNvPr id="6" name="テキスト ボックス 127">
            <a:extLst>
              <a:ext uri="{FF2B5EF4-FFF2-40B4-BE49-F238E27FC236}">
                <a16:creationId xmlns:a16="http://schemas.microsoft.com/office/drawing/2014/main" id="{C38986F9-F9AD-3DDD-7F6A-F0E2A78EB3B5}"/>
              </a:ext>
            </a:extLst>
          </p:cNvPr>
          <p:cNvSpPr txBox="1">
            <a:spLocks noChangeArrowheads="1"/>
          </p:cNvSpPr>
          <p:nvPr/>
        </p:nvSpPr>
        <p:spPr bwMode="auto">
          <a:xfrm>
            <a:off x="3468407" y="2653811"/>
            <a:ext cx="1436161" cy="277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800" dirty="0"/>
              <a:t>「優秀賞」から</a:t>
            </a:r>
            <a:r>
              <a:rPr lang="en-US" altLang="ja-JP" sz="800" dirty="0"/>
              <a:t>1</a:t>
            </a:r>
            <a:r>
              <a:rPr lang="ja-JP" altLang="en-US" sz="800" dirty="0"/>
              <a:t>事例を選定</a:t>
            </a:r>
          </a:p>
        </p:txBody>
      </p:sp>
      <p:sp>
        <p:nvSpPr>
          <p:cNvPr id="7" name="テキスト ボックス 55">
            <a:extLst>
              <a:ext uri="{FF2B5EF4-FFF2-40B4-BE49-F238E27FC236}">
                <a16:creationId xmlns:a16="http://schemas.microsoft.com/office/drawing/2014/main" id="{FD15AE76-624D-B83D-A1B5-F73EA1EAA636}"/>
              </a:ext>
            </a:extLst>
          </p:cNvPr>
          <p:cNvSpPr>
            <a:spLocks noChangeArrowheads="1"/>
          </p:cNvSpPr>
          <p:nvPr/>
        </p:nvSpPr>
        <p:spPr bwMode="auto">
          <a:xfrm>
            <a:off x="1763000" y="1019175"/>
            <a:ext cx="3141568" cy="368300"/>
          </a:xfrm>
          <a:prstGeom prst="flowChartAlternateProcess">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t>サービス＆ソリューション部門の賞の構成</a:t>
            </a:r>
          </a:p>
        </p:txBody>
      </p:sp>
      <p:sp>
        <p:nvSpPr>
          <p:cNvPr id="8" name="テキスト ボックス 73">
            <a:extLst>
              <a:ext uri="{FF2B5EF4-FFF2-40B4-BE49-F238E27FC236}">
                <a16:creationId xmlns:a16="http://schemas.microsoft.com/office/drawing/2014/main" id="{5964B2D0-DA68-0F6D-2CDA-B8241FBD91FE}"/>
              </a:ext>
            </a:extLst>
          </p:cNvPr>
          <p:cNvSpPr txBox="1">
            <a:spLocks noChangeArrowheads="1"/>
          </p:cNvSpPr>
          <p:nvPr/>
        </p:nvSpPr>
        <p:spPr bwMode="auto">
          <a:xfrm>
            <a:off x="4032485" y="3784600"/>
            <a:ext cx="900112" cy="21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800" dirty="0"/>
              <a:t>優秀賞 計</a:t>
            </a:r>
            <a:r>
              <a:rPr lang="en-US" altLang="ja-JP" sz="800" dirty="0"/>
              <a:t>3</a:t>
            </a:r>
            <a:r>
              <a:rPr lang="ja-JP" altLang="en-US" sz="800" dirty="0"/>
              <a:t>～</a:t>
            </a:r>
            <a:r>
              <a:rPr lang="en-US" altLang="ja-JP" sz="800" dirty="0"/>
              <a:t>4</a:t>
            </a:r>
            <a:r>
              <a:rPr lang="ja-JP" altLang="en-US" sz="800" dirty="0"/>
              <a:t>事例</a:t>
            </a:r>
          </a:p>
        </p:txBody>
      </p:sp>
      <p:sp>
        <p:nvSpPr>
          <p:cNvPr id="9" name="角丸四角形 32">
            <a:extLst>
              <a:ext uri="{FF2B5EF4-FFF2-40B4-BE49-F238E27FC236}">
                <a16:creationId xmlns:a16="http://schemas.microsoft.com/office/drawing/2014/main" id="{3DA23382-5BCE-16F7-1765-84B12D62F418}"/>
              </a:ext>
            </a:extLst>
          </p:cNvPr>
          <p:cNvSpPr/>
          <p:nvPr/>
        </p:nvSpPr>
        <p:spPr>
          <a:xfrm>
            <a:off x="1446181" y="4619580"/>
            <a:ext cx="1054100"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AI&amp;</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ロボット</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委員会特別賞</a:t>
            </a:r>
          </a:p>
        </p:txBody>
      </p:sp>
      <p:sp>
        <p:nvSpPr>
          <p:cNvPr id="10" name="角丸四角形 33">
            <a:extLst>
              <a:ext uri="{FF2B5EF4-FFF2-40B4-BE49-F238E27FC236}">
                <a16:creationId xmlns:a16="http://schemas.microsoft.com/office/drawing/2014/main" id="{6F9B24BB-B213-AB3D-7C54-E559EFA4B1F5}"/>
              </a:ext>
            </a:extLst>
          </p:cNvPr>
          <p:cNvSpPr/>
          <p:nvPr/>
        </p:nvSpPr>
        <p:spPr>
          <a:xfrm>
            <a:off x="2801514" y="4619580"/>
            <a:ext cx="1054100"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セキュリティ</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委員会特別賞</a:t>
            </a:r>
          </a:p>
        </p:txBody>
      </p:sp>
      <p:sp>
        <p:nvSpPr>
          <p:cNvPr id="11" name="角丸四角形 34">
            <a:extLst>
              <a:ext uri="{FF2B5EF4-FFF2-40B4-BE49-F238E27FC236}">
                <a16:creationId xmlns:a16="http://schemas.microsoft.com/office/drawing/2014/main" id="{049F1B26-46E1-1E8B-5CB3-E13A4B1BF30C}"/>
              </a:ext>
            </a:extLst>
          </p:cNvPr>
          <p:cNvSpPr/>
          <p:nvPr/>
        </p:nvSpPr>
        <p:spPr>
          <a:xfrm>
            <a:off x="4156849" y="4619580"/>
            <a:ext cx="1449710"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ビジネス</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DX</a:t>
            </a:r>
            <a:r>
              <a:rPr lang="zh-TW"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a:t>
            </a:r>
            <a:br>
              <a:rPr lang="en-US" altLang="zh-TW"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zh-TW"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特別賞</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46">
            <a:extLst>
              <a:ext uri="{FF2B5EF4-FFF2-40B4-BE49-F238E27FC236}">
                <a16:creationId xmlns:a16="http://schemas.microsoft.com/office/drawing/2014/main" id="{9E24206A-305A-7FC7-BD27-C5A1E37F7880}"/>
              </a:ext>
            </a:extLst>
          </p:cNvPr>
          <p:cNvSpPr/>
          <p:nvPr/>
        </p:nvSpPr>
        <p:spPr>
          <a:xfrm>
            <a:off x="1834343" y="3205162"/>
            <a:ext cx="925513" cy="560388"/>
          </a:xfrm>
          <a:prstGeom prst="roundRect">
            <a:avLst/>
          </a:prstGeom>
          <a:solidFill>
            <a:schemeClr val="bg1"/>
          </a:solid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優秀賞</a:t>
            </a: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角丸四角形 47">
            <a:extLst>
              <a:ext uri="{FF2B5EF4-FFF2-40B4-BE49-F238E27FC236}">
                <a16:creationId xmlns:a16="http://schemas.microsoft.com/office/drawing/2014/main" id="{184109D2-4354-6CC4-F3C1-A272E8DA291D}"/>
              </a:ext>
            </a:extLst>
          </p:cNvPr>
          <p:cNvSpPr/>
          <p:nvPr/>
        </p:nvSpPr>
        <p:spPr>
          <a:xfrm>
            <a:off x="3979056" y="3205162"/>
            <a:ext cx="925512" cy="560388"/>
          </a:xfrm>
          <a:prstGeom prst="roundRect">
            <a:avLst/>
          </a:prstGeom>
          <a:solidFill>
            <a:schemeClr val="bg1"/>
          </a:solid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優秀賞</a:t>
            </a: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73">
            <a:extLst>
              <a:ext uri="{FF2B5EF4-FFF2-40B4-BE49-F238E27FC236}">
                <a16:creationId xmlns:a16="http://schemas.microsoft.com/office/drawing/2014/main" id="{8A936EDA-9C29-D61C-0001-8F92BDCDB4AC}"/>
              </a:ext>
            </a:extLst>
          </p:cNvPr>
          <p:cNvSpPr txBox="1">
            <a:spLocks noChangeArrowheads="1"/>
          </p:cNvSpPr>
          <p:nvPr/>
        </p:nvSpPr>
        <p:spPr bwMode="auto">
          <a:xfrm>
            <a:off x="1505033" y="5406041"/>
            <a:ext cx="417513" cy="1952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endParaRPr lang="ja-JP" altLang="en-US" sz="800" dirty="0"/>
          </a:p>
        </p:txBody>
      </p:sp>
      <p:sp>
        <p:nvSpPr>
          <p:cNvPr id="20" name="角丸四角形 121">
            <a:extLst>
              <a:ext uri="{FF2B5EF4-FFF2-40B4-BE49-F238E27FC236}">
                <a16:creationId xmlns:a16="http://schemas.microsoft.com/office/drawing/2014/main" id="{B415E5C3-3518-FC72-F1DA-AC0BBE04FADF}"/>
              </a:ext>
            </a:extLst>
          </p:cNvPr>
          <p:cNvSpPr/>
          <p:nvPr/>
        </p:nvSpPr>
        <p:spPr>
          <a:xfrm>
            <a:off x="1246353" y="5275072"/>
            <a:ext cx="1007897" cy="457201"/>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アカデミー特別賞</a:t>
            </a:r>
          </a:p>
        </p:txBody>
      </p:sp>
      <p:sp>
        <p:nvSpPr>
          <p:cNvPr id="28" name="角丸四角形 70">
            <a:extLst>
              <a:ext uri="{FF2B5EF4-FFF2-40B4-BE49-F238E27FC236}">
                <a16:creationId xmlns:a16="http://schemas.microsoft.com/office/drawing/2014/main" id="{D2E1608E-1D1D-7307-9DAD-C38AEA5C5782}"/>
              </a:ext>
            </a:extLst>
          </p:cNvPr>
          <p:cNvSpPr/>
          <p:nvPr/>
        </p:nvSpPr>
        <p:spPr>
          <a:xfrm>
            <a:off x="2555483" y="5286184"/>
            <a:ext cx="1288349" cy="434976"/>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中小企業特別賞</a:t>
            </a:r>
          </a:p>
        </p:txBody>
      </p:sp>
      <p:sp>
        <p:nvSpPr>
          <p:cNvPr id="29" name="角丸四角形 34">
            <a:extLst>
              <a:ext uri="{FF2B5EF4-FFF2-40B4-BE49-F238E27FC236}">
                <a16:creationId xmlns:a16="http://schemas.microsoft.com/office/drawing/2014/main" id="{5EF237BA-6D93-55B2-9F3E-315AA57D477D}"/>
              </a:ext>
            </a:extLst>
          </p:cNvPr>
          <p:cNvSpPr/>
          <p:nvPr/>
        </p:nvSpPr>
        <p:spPr>
          <a:xfrm>
            <a:off x="4145065" y="5286185"/>
            <a:ext cx="1639795"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ベンチャー＆スタートアップ</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a:t>
            </a:r>
            <a:r>
              <a:rPr lang="zh-TW"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賞</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0" name="直線コネクタ 29">
            <a:extLst>
              <a:ext uri="{FF2B5EF4-FFF2-40B4-BE49-F238E27FC236}">
                <a16:creationId xmlns:a16="http://schemas.microsoft.com/office/drawing/2014/main" id="{7723FFDB-C4E0-4163-0AA1-148D17FECE4E}"/>
              </a:ext>
            </a:extLst>
          </p:cNvPr>
          <p:cNvCxnSpPr>
            <a:cxnSpLocks/>
          </p:cNvCxnSpPr>
          <p:nvPr/>
        </p:nvCxnSpPr>
        <p:spPr>
          <a:xfrm>
            <a:off x="1041620" y="4333576"/>
            <a:ext cx="4921858"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C0B0454F-7FDE-9BF3-BF4B-85F9FB7D26E0}"/>
              </a:ext>
            </a:extLst>
          </p:cNvPr>
          <p:cNvSpPr txBox="1"/>
          <p:nvPr/>
        </p:nvSpPr>
        <p:spPr>
          <a:xfrm>
            <a:off x="1175658" y="5881991"/>
            <a:ext cx="4664652" cy="415498"/>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ユーザーおよびサービス＆ソリューション両部門から各特別賞に準ずるものを選定します。</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該当がない場合は授与を行わないことがあります。。</a:t>
            </a:r>
          </a:p>
        </p:txBody>
      </p:sp>
      <p:sp>
        <p:nvSpPr>
          <p:cNvPr id="53" name="タイトル 52">
            <a:extLst>
              <a:ext uri="{FF2B5EF4-FFF2-40B4-BE49-F238E27FC236}">
                <a16:creationId xmlns:a16="http://schemas.microsoft.com/office/drawing/2014/main" id="{40C75F3B-A904-8877-A2CF-E5181FE8ED08}"/>
              </a:ext>
            </a:extLst>
          </p:cNvPr>
          <p:cNvSpPr>
            <a:spLocks noGrp="1"/>
          </p:cNvSpPr>
          <p:nvPr>
            <p:ph type="title"/>
          </p:nvPr>
        </p:nvSpPr>
        <p:spPr/>
        <p:txBody>
          <a:bodyPr/>
          <a:lstStyle/>
          <a:p>
            <a:r>
              <a:rPr lang="ja-JP" altLang="en-US" dirty="0"/>
              <a:t>サービス＆ソリューション部門の賞の構成</a:t>
            </a:r>
          </a:p>
        </p:txBody>
      </p:sp>
      <p:sp>
        <p:nvSpPr>
          <p:cNvPr id="14" name="スライド番号プレースホルダー 5">
            <a:extLst>
              <a:ext uri="{FF2B5EF4-FFF2-40B4-BE49-F238E27FC236}">
                <a16:creationId xmlns:a16="http://schemas.microsoft.com/office/drawing/2014/main" id="{42EA7E35-4C79-BDB8-F088-F6A6D8B59EC6}"/>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2</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ja-JP" altLang="en-US">
                <a:solidFill>
                  <a:schemeClr val="tx1"/>
                </a:solidFill>
              </a:rPr>
              <a:t>エントリーシート記入上のガイド</a:t>
            </a:r>
          </a:p>
        </p:txBody>
      </p:sp>
      <p:sp>
        <p:nvSpPr>
          <p:cNvPr id="6147" name="コンテンツ プレースホルダー 2"/>
          <p:cNvSpPr>
            <a:spLocks noGrp="1"/>
          </p:cNvSpPr>
          <p:nvPr>
            <p:ph idx="4294967295"/>
          </p:nvPr>
        </p:nvSpPr>
        <p:spPr>
          <a:xfrm>
            <a:off x="363380" y="812336"/>
            <a:ext cx="10815608" cy="1295400"/>
          </a:xfrm>
          <a:prstGeom prst="rect">
            <a:avLst/>
          </a:prstGeom>
        </p:spPr>
        <p:txBody>
          <a:bodyPr>
            <a:normAutofit fontScale="92500" lnSpcReduction="20000"/>
          </a:bodyPr>
          <a:lstStyle/>
          <a:p>
            <a:pPr marL="0" indent="0">
              <a:lnSpc>
                <a:spcPct val="110000"/>
              </a:lnSpc>
              <a:spcBef>
                <a:spcPts val="600"/>
              </a:spcBef>
              <a:buNone/>
              <a:defRPr/>
            </a:pPr>
            <a:r>
              <a:rPr lang="ja-JP" altLang="en-US" sz="1600" dirty="0">
                <a:latin typeface="Meiryo UI" panose="020B0604030504040204" pitchFamily="50" charset="-128"/>
                <a:ea typeface="Meiryo UI" panose="020B0604030504040204" pitchFamily="50" charset="-128"/>
              </a:rPr>
              <a:t>次ページ以降が</a:t>
            </a:r>
            <a:r>
              <a:rPr lang="en-US" altLang="ja-JP" sz="1600" dirty="0">
                <a:latin typeface="Meiryo UI" panose="020B0604030504040204" pitchFamily="50" charset="-128"/>
                <a:ea typeface="Meiryo UI" panose="020B0604030504040204" pitchFamily="50" charset="-128"/>
              </a:rPr>
              <a:t>MCPC award</a:t>
            </a:r>
            <a:r>
              <a:rPr lang="ja-JP" altLang="en-US" sz="1600" dirty="0">
                <a:latin typeface="Meiryo UI" panose="020B0604030504040204" pitchFamily="50" charset="-128"/>
                <a:ea typeface="Meiryo UI" panose="020B0604030504040204" pitchFamily="50" charset="-128"/>
              </a:rPr>
              <a:t>（サービス＆ソリューション部門）のエントリーシート（応募書式）です。</a:t>
            </a:r>
            <a:endParaRPr lang="en-US" altLang="ja-JP" sz="1600" dirty="0">
              <a:latin typeface="Meiryo UI" panose="020B0604030504040204" pitchFamily="50" charset="-128"/>
              <a:ea typeface="Meiryo UI" panose="020B0604030504040204" pitchFamily="50" charset="-128"/>
            </a:endParaRPr>
          </a:p>
          <a:p>
            <a:pPr marL="0" indent="0">
              <a:lnSpc>
                <a:spcPct val="110000"/>
              </a:lnSpc>
              <a:spcBef>
                <a:spcPts val="600"/>
              </a:spcBef>
              <a:buNone/>
              <a:defRPr/>
            </a:pPr>
            <a:r>
              <a:rPr lang="ja-JP" altLang="en-US" sz="1600" dirty="0">
                <a:latin typeface="Meiryo UI" panose="020B0604030504040204" pitchFamily="50" charset="-128"/>
                <a:ea typeface="Meiryo UI" panose="020B0604030504040204" pitchFamily="50" charset="-128"/>
              </a:rPr>
              <a:t>以下のガイドを参考に、わかりやすく、正確に、かつ、可能な範囲で漏れのないよう記入下さい。</a:t>
            </a:r>
            <a:br>
              <a:rPr lang="en-US" altLang="ja-JP" sz="16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提出時には、</a:t>
            </a:r>
            <a:r>
              <a:rPr lang="ja-JP" altLang="en-US" sz="1600" dirty="0">
                <a:solidFill>
                  <a:srgbClr val="FF0000"/>
                </a:solidFill>
                <a:latin typeface="Meiryo UI" panose="020B0604030504040204" pitchFamily="50" charset="-128"/>
                <a:ea typeface="Meiryo UI" panose="020B0604030504040204" pitchFamily="50" charset="-128"/>
              </a:rPr>
              <a:t>スライド</a:t>
            </a:r>
            <a:r>
              <a:rPr lang="en-US" altLang="ja-JP" sz="1600" dirty="0">
                <a:solidFill>
                  <a:srgbClr val="FF0000"/>
                </a:solidFill>
                <a:latin typeface="Meiryo UI" panose="020B0604030504040204" pitchFamily="50" charset="-128"/>
                <a:ea typeface="Meiryo UI" panose="020B0604030504040204" pitchFamily="50" charset="-128"/>
              </a:rPr>
              <a:t>P.1</a:t>
            </a:r>
            <a:r>
              <a:rPr lang="ja-JP" altLang="en-US" sz="1600" dirty="0">
                <a:solidFill>
                  <a:srgbClr val="FF0000"/>
                </a:solidFill>
                <a:latin typeface="Meiryo UI" panose="020B0604030504040204" pitchFamily="50" charset="-128"/>
                <a:ea typeface="Meiryo UI" panose="020B0604030504040204" pitchFamily="50" charset="-128"/>
              </a:rPr>
              <a:t>～</a:t>
            </a:r>
            <a:r>
              <a:rPr lang="en-US" altLang="ja-JP" sz="1600" dirty="0">
                <a:solidFill>
                  <a:srgbClr val="FF0000"/>
                </a:solidFill>
                <a:latin typeface="Meiryo UI" panose="020B0604030504040204" pitchFamily="50" charset="-128"/>
                <a:ea typeface="Meiryo UI" panose="020B0604030504040204" pitchFamily="50" charset="-128"/>
              </a:rPr>
              <a:t>P.3</a:t>
            </a:r>
            <a:r>
              <a:rPr lang="ja-JP" altLang="en-US" sz="1600" dirty="0" err="1">
                <a:solidFill>
                  <a:srgbClr val="FF0000"/>
                </a:solidFill>
                <a:latin typeface="Meiryo UI" panose="020B0604030504040204" pitchFamily="50" charset="-128"/>
                <a:ea typeface="Meiryo UI" panose="020B0604030504040204" pitchFamily="50" charset="-128"/>
              </a:rPr>
              <a:t>を削</a:t>
            </a:r>
            <a:r>
              <a:rPr lang="ja-JP" altLang="en-US" sz="1600" dirty="0">
                <a:solidFill>
                  <a:srgbClr val="FF0000"/>
                </a:solidFill>
                <a:latin typeface="Meiryo UI" panose="020B0604030504040204" pitchFamily="50" charset="-128"/>
                <a:ea typeface="Meiryo UI" panose="020B0604030504040204" pitchFamily="50" charset="-128"/>
              </a:rPr>
              <a:t>除</a:t>
            </a:r>
            <a:r>
              <a:rPr lang="ja-JP" altLang="en-US" sz="1600" dirty="0">
                <a:latin typeface="Meiryo UI" panose="020B0604030504040204" pitchFamily="50" charset="-128"/>
                <a:ea typeface="Meiryo UI" panose="020B0604030504040204" pitchFamily="50" charset="-128"/>
              </a:rPr>
              <a:t>して下さい。</a:t>
            </a:r>
          </a:p>
          <a:p>
            <a:pPr marL="0" indent="0">
              <a:lnSpc>
                <a:spcPct val="110000"/>
              </a:lnSpc>
              <a:spcBef>
                <a:spcPts val="600"/>
              </a:spcBef>
              <a:buNone/>
              <a:defRPr/>
            </a:pPr>
            <a:r>
              <a:rPr lang="ja-JP" altLang="en-US" sz="1600" dirty="0">
                <a:latin typeface="Meiryo UI" panose="020B0604030504040204" pitchFamily="50" charset="-128"/>
                <a:ea typeface="Meiryo UI" panose="020B0604030504040204" pitchFamily="50" charset="-128"/>
              </a:rPr>
              <a:t>エントリーシートの</a:t>
            </a:r>
            <a:r>
              <a:rPr lang="ja-JP" altLang="en-US" sz="1600" dirty="0">
                <a:solidFill>
                  <a:srgbClr val="FF0000"/>
                </a:solidFill>
                <a:latin typeface="Meiryo UI" panose="020B0604030504040204" pitchFamily="50" charset="-128"/>
                <a:ea typeface="Meiryo UI" panose="020B0604030504040204" pitchFamily="50" charset="-128"/>
              </a:rPr>
              <a:t>総スライド数は原則</a:t>
            </a:r>
            <a:r>
              <a:rPr lang="en-US" altLang="ja-JP" sz="1600" dirty="0">
                <a:solidFill>
                  <a:srgbClr val="FF0000"/>
                </a:solidFill>
                <a:latin typeface="Meiryo UI" panose="020B0604030504040204" pitchFamily="50" charset="-128"/>
                <a:ea typeface="Meiryo UI" panose="020B0604030504040204" pitchFamily="50" charset="-128"/>
              </a:rPr>
              <a:t>10</a:t>
            </a:r>
            <a:r>
              <a:rPr lang="ja-JP" altLang="en-US" sz="1600" dirty="0">
                <a:solidFill>
                  <a:srgbClr val="FF0000"/>
                </a:solidFill>
                <a:latin typeface="Meiryo UI" panose="020B0604030504040204" pitchFamily="50" charset="-128"/>
                <a:ea typeface="Meiryo UI" panose="020B0604030504040204" pitchFamily="50" charset="-128"/>
              </a:rPr>
              <a:t>枚</a:t>
            </a:r>
            <a:r>
              <a:rPr lang="ja-JP" altLang="en-US" sz="1600" dirty="0">
                <a:latin typeface="Meiryo UI" panose="020B0604030504040204" pitchFamily="50" charset="-128"/>
                <a:ea typeface="Meiryo UI" panose="020B0604030504040204" pitchFamily="50" charset="-128"/>
              </a:rPr>
              <a:t>（表紙、①～④、</a:t>
            </a:r>
            <a:r>
              <a:rPr lang="en-US" altLang="ja-JP" sz="1600" dirty="0">
                <a:latin typeface="Meiryo UI" panose="020B0604030504040204" pitchFamily="50" charset="-128"/>
                <a:ea typeface="Meiryo UI" panose="020B0604030504040204" pitchFamily="50" charset="-128"/>
              </a:rPr>
              <a:t>A</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C</a:t>
            </a:r>
            <a:r>
              <a:rPr lang="ja-JP" altLang="en-US" sz="1600" dirty="0" err="1">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⑤～⑥）ですが、③、</a:t>
            </a:r>
            <a:r>
              <a:rPr lang="en-US" altLang="ja-JP" sz="1600" dirty="0">
                <a:latin typeface="Meiryo UI" panose="020B0604030504040204" pitchFamily="50" charset="-128"/>
                <a:ea typeface="Meiryo UI" panose="020B0604030504040204" pitchFamily="50" charset="-128"/>
              </a:rPr>
              <a:t>A</a:t>
            </a:r>
            <a:r>
              <a:rPr lang="ja-JP" altLang="en-US" sz="1600" dirty="0" err="1">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B</a:t>
            </a:r>
            <a:r>
              <a:rPr lang="ja-JP" altLang="en-US" sz="1600" dirty="0">
                <a:latin typeface="Meiryo UI" panose="020B0604030504040204" pitchFamily="50" charset="-128"/>
                <a:ea typeface="Meiryo UI" panose="020B0604030504040204" pitchFamily="50" charset="-128"/>
              </a:rPr>
              <a:t>の項目は、下表に指定の枚数までスライドを増やして頂いてかまいません。ただし、</a:t>
            </a:r>
            <a:r>
              <a:rPr lang="ja-JP" altLang="en-US" sz="1600" dirty="0">
                <a:solidFill>
                  <a:srgbClr val="FF0000"/>
                </a:solidFill>
                <a:latin typeface="Meiryo UI" panose="020B0604030504040204" pitchFamily="50" charset="-128"/>
                <a:ea typeface="Meiryo UI" panose="020B0604030504040204" pitchFamily="50" charset="-128"/>
              </a:rPr>
              <a:t>いかなる場合も、項目の追加（新設）、削除、順番の変更、は行わない</a:t>
            </a:r>
            <a:r>
              <a:rPr lang="ja-JP" altLang="en-US" sz="1600" dirty="0">
                <a:latin typeface="Meiryo UI" panose="020B0604030504040204" pitchFamily="50" charset="-128"/>
                <a:ea typeface="Meiryo UI" panose="020B0604030504040204" pitchFamily="50" charset="-128"/>
              </a:rPr>
              <a:t>で下さい。</a:t>
            </a:r>
          </a:p>
          <a:p>
            <a:pPr marL="0" indent="0">
              <a:lnSpc>
                <a:spcPct val="110000"/>
              </a:lnSpc>
              <a:spcBef>
                <a:spcPts val="600"/>
              </a:spcBef>
              <a:buNone/>
              <a:defRPr/>
            </a:pPr>
            <a:endParaRPr lang="en-US" altLang="ja-JP" sz="1200" dirty="0">
              <a:latin typeface="Meiryo UI" panose="020B0604030504040204" pitchFamily="50" charset="-128"/>
              <a:ea typeface="Meiryo UI"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518220792"/>
              </p:ext>
            </p:extLst>
          </p:nvPr>
        </p:nvGraphicFramePr>
        <p:xfrm>
          <a:off x="548641" y="2244058"/>
          <a:ext cx="11099612" cy="4071903"/>
        </p:xfrm>
        <a:graphic>
          <a:graphicData uri="http://schemas.openxmlformats.org/drawingml/2006/table">
            <a:tbl>
              <a:tblPr firstRow="1" bandRow="1">
                <a:tableStyleId>{93296810-A885-4BE3-A3E7-6D5BEEA58F35}</a:tableStyleId>
              </a:tblPr>
              <a:tblGrid>
                <a:gridCol w="866990">
                  <a:extLst>
                    <a:ext uri="{9D8B030D-6E8A-4147-A177-3AD203B41FA5}">
                      <a16:colId xmlns:a16="http://schemas.microsoft.com/office/drawing/2014/main" val="20000"/>
                    </a:ext>
                  </a:extLst>
                </a:gridCol>
                <a:gridCol w="4023635">
                  <a:extLst>
                    <a:ext uri="{9D8B030D-6E8A-4147-A177-3AD203B41FA5}">
                      <a16:colId xmlns:a16="http://schemas.microsoft.com/office/drawing/2014/main" val="20001"/>
                    </a:ext>
                  </a:extLst>
                </a:gridCol>
                <a:gridCol w="6208987">
                  <a:extLst>
                    <a:ext uri="{9D8B030D-6E8A-4147-A177-3AD203B41FA5}">
                      <a16:colId xmlns:a16="http://schemas.microsoft.com/office/drawing/2014/main" val="20002"/>
                    </a:ext>
                  </a:extLst>
                </a:gridCol>
              </a:tblGrid>
              <a:tr h="3877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パート</a:t>
                      </a:r>
                      <a:endPar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79646"/>
                    </a:solidFill>
                  </a:tcPr>
                </a:tc>
                <a:tc>
                  <a:txBody>
                    <a:bodyPr/>
                    <a:lstStyle/>
                    <a:p>
                      <a:pPr marL="0" indent="0" algn="ctr">
                        <a:buFont typeface="Arial" pitchFamily="34" charset="0"/>
                        <a:buNone/>
                      </a:pP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項目（スライド枚数）</a:t>
                      </a:r>
                      <a:endPar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79646"/>
                    </a:solidFill>
                  </a:tcPr>
                </a:tc>
                <a:tc>
                  <a:txBody>
                    <a:bodyPr/>
                    <a:lstStyle/>
                    <a:p>
                      <a:pPr marL="0" indent="0" algn="ctr">
                        <a:buFont typeface="Arial" pitchFamily="34" charset="0"/>
                        <a:buNone/>
                      </a:pP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記入上のガイド</a:t>
                      </a:r>
                      <a:endPar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79646"/>
                    </a:solidFill>
                  </a:tcPr>
                </a:tc>
                <a:extLst>
                  <a:ext uri="{0D108BD9-81ED-4DB2-BD59-A6C34878D82A}">
                    <a16:rowId xmlns:a16="http://schemas.microsoft.com/office/drawing/2014/main" val="10000"/>
                  </a:ext>
                </a:extLst>
              </a:tr>
              <a:tr h="394127">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表紙</a:t>
                      </a:r>
                    </a:p>
                  </a:txBody>
                  <a:tcPr marL="91433" marR="91433" marT="48076" marB="48076">
                    <a:solidFill>
                      <a:srgbClr val="FCDDCF"/>
                    </a:solidFill>
                  </a:tcPr>
                </a:tc>
                <a:tc>
                  <a:txBody>
                    <a:bodyPr/>
                    <a:lstStyle/>
                    <a:p>
                      <a:pPr marL="0" indent="0" algn="l">
                        <a:lnSpc>
                          <a:spcPct val="100000"/>
                        </a:lnSpc>
                        <a:spcBef>
                          <a:spcPts val="300"/>
                        </a:spcBef>
                        <a:spcAft>
                          <a:spcPts val="0"/>
                        </a:spcAft>
                        <a:buFont typeface="+mj-ea"/>
                        <a:buNone/>
                      </a:pPr>
                      <a:r>
                        <a:rPr kumimoji="1" lang="ja-JP" altLang="en-US" sz="1200" dirty="0">
                          <a:solidFill>
                            <a:schemeClr val="tx1"/>
                          </a:solidFill>
                          <a:latin typeface="Meiryo UI" pitchFamily="50" charset="-128"/>
                          <a:ea typeface="Meiryo UI" pitchFamily="50" charset="-128"/>
                          <a:cs typeface="Meiryo UI" pitchFamily="50" charset="-128"/>
                        </a:rPr>
                        <a:t>エントリーシート表紙（</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txBody>
                  <a:tcPr marL="91433" marR="91433" marT="48076" marB="48076">
                    <a:solidFill>
                      <a:srgbClr val="FCDDCF"/>
                    </a:solidFill>
                  </a:tcPr>
                </a:tc>
                <a:tc>
                  <a:txBody>
                    <a:bodyPr/>
                    <a:lstStyle/>
                    <a:p>
                      <a:pPr marL="0" indent="0" algn="l">
                        <a:lnSpc>
                          <a:spcPct val="100000"/>
                        </a:lnSpc>
                        <a:spcBef>
                          <a:spcPts val="300"/>
                        </a:spcBef>
                        <a:spcAft>
                          <a:spcPts val="0"/>
                        </a:spcAft>
                        <a:buFont typeface="Arial" pitchFamily="34" charset="0"/>
                        <a:buNone/>
                      </a:pPr>
                      <a:r>
                        <a:rPr kumimoji="1" lang="ja-JP" altLang="en-US" sz="1200" dirty="0">
                          <a:solidFill>
                            <a:schemeClr val="tx1"/>
                          </a:solidFill>
                          <a:latin typeface="Meiryo UI" pitchFamily="50" charset="-128"/>
                          <a:ea typeface="Meiryo UI" pitchFamily="50" charset="-128"/>
                          <a:cs typeface="Meiryo UI" pitchFamily="50" charset="-128"/>
                        </a:rPr>
                        <a:t>そのままお使いください。</a:t>
                      </a:r>
                      <a:endParaRPr kumimoji="1" lang="en-US" altLang="ja-JP" sz="1200" dirty="0">
                        <a:solidFill>
                          <a:schemeClr val="tx1"/>
                        </a:solidFill>
                        <a:latin typeface="Meiryo UI" pitchFamily="50" charset="-128"/>
                        <a:ea typeface="Meiryo UI" pitchFamily="50" charset="-128"/>
                        <a:cs typeface="Meiryo UI" pitchFamily="50" charset="-128"/>
                      </a:endParaRPr>
                    </a:p>
                  </a:txBody>
                  <a:tcPr marL="91433" marR="91433" marT="48076" marB="48076">
                    <a:solidFill>
                      <a:srgbClr val="FCDDCF"/>
                    </a:solidFill>
                  </a:tcPr>
                </a:tc>
                <a:extLst>
                  <a:ext uri="{0D108BD9-81ED-4DB2-BD59-A6C34878D82A}">
                    <a16:rowId xmlns:a16="http://schemas.microsoft.com/office/drawing/2014/main" val="10001"/>
                  </a:ext>
                </a:extLst>
              </a:tr>
              <a:tr h="1065509">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基礎</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情報</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DEFE9"/>
                    </a:solidFill>
                  </a:tcPr>
                </a:tc>
                <a:tc>
                  <a:txBody>
                    <a:bodyPr/>
                    <a:lstStyle/>
                    <a:p>
                      <a:pPr marL="177800" indent="-177800" algn="l">
                        <a:lnSpc>
                          <a:spcPct val="100000"/>
                        </a:lnSpc>
                        <a:spcBef>
                          <a:spcPts val="300"/>
                        </a:spcBef>
                        <a:spcAft>
                          <a:spcPts val="0"/>
                        </a:spcAft>
                        <a:buFont typeface="+mj-ea"/>
                        <a:buAutoNum type="circleNumDbPlain"/>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応募者名・応募サービス・ソリューション名称等（</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gn="l">
                        <a:lnSpc>
                          <a:spcPct val="100000"/>
                        </a:lnSpc>
                        <a:spcBef>
                          <a:spcPts val="300"/>
                        </a:spcBef>
                        <a:spcAft>
                          <a:spcPts val="0"/>
                        </a:spcAft>
                        <a:buFont typeface="+mj-ea"/>
                        <a:buAutoNum type="circleNumDbPlain"/>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応募者情報（</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gn="l">
                        <a:lnSpc>
                          <a:spcPct val="100000"/>
                        </a:lnSpc>
                        <a:spcBef>
                          <a:spcPts val="300"/>
                        </a:spcBef>
                        <a:spcAft>
                          <a:spcPts val="0"/>
                        </a:spcAft>
                        <a:buFont typeface="+mj-ea"/>
                        <a:buAutoNum type="circleNumDbPlain"/>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応募サービス・ソリューションのサービスイメージ（</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gn="l">
                        <a:lnSpc>
                          <a:spcPct val="100000"/>
                        </a:lnSpc>
                        <a:spcBef>
                          <a:spcPts val="300"/>
                        </a:spcBef>
                        <a:spcAft>
                          <a:spcPts val="0"/>
                        </a:spcAft>
                        <a:buFont typeface="+mj-ea"/>
                        <a:buAutoNum type="circleNumDbPlain"/>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応募サービス・ソリューションのユーザー像・ユーザー数（</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DEFE9"/>
                    </a:solidFill>
                  </a:tcPr>
                </a:tc>
                <a:tc>
                  <a:txBody>
                    <a:bodyPr/>
                    <a:lstStyle/>
                    <a:p>
                      <a:pPr marL="0" indent="0" algn="l">
                        <a:lnSpc>
                          <a:spcPct val="100000"/>
                        </a:lnSpc>
                        <a:spcBef>
                          <a:spcPts val="300"/>
                        </a:spcBef>
                        <a:spcAft>
                          <a:spcPts val="0"/>
                        </a:spcAft>
                        <a:buFont typeface="Arial"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正確に、かつ、可能な範囲で漏れのないように記入して下さい。</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lgn="l">
                        <a:lnSpc>
                          <a:spcPct val="100000"/>
                        </a:lnSpc>
                        <a:spcBef>
                          <a:spcPts val="300"/>
                        </a:spcBef>
                        <a:spcAft>
                          <a:spcPts val="0"/>
                        </a:spcAft>
                        <a:buFont typeface="Arial"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③④は応募サービス＆ソリューションを審査委員が理解する上で最も重要です。必要な情報を網羅し、かつ、できる限り簡明に記入して下さい。</a:t>
                      </a:r>
                    </a:p>
                  </a:txBody>
                  <a:tcPr marL="91444" marR="91444" marT="45684" marB="45684">
                    <a:solidFill>
                      <a:srgbClr val="FDEFE9"/>
                    </a:solidFill>
                  </a:tcPr>
                </a:tc>
                <a:extLst>
                  <a:ext uri="{0D108BD9-81ED-4DB2-BD59-A6C34878D82A}">
                    <a16:rowId xmlns:a16="http://schemas.microsoft.com/office/drawing/2014/main" val="10002"/>
                  </a:ext>
                </a:extLst>
              </a:tr>
              <a:tr h="918413">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アピール</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ポイント</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CDDCF"/>
                    </a:solidFill>
                  </a:tcPr>
                </a:tc>
                <a:tc>
                  <a:txBody>
                    <a:bodyPr/>
                    <a:lstStyle/>
                    <a:p>
                      <a:pPr marL="228600" indent="-228600" algn="l">
                        <a:lnSpc>
                          <a:spcPct val="100000"/>
                        </a:lnSpc>
                        <a:spcBef>
                          <a:spcPts val="300"/>
                        </a:spcBef>
                        <a:spcAft>
                          <a:spcPts val="0"/>
                        </a:spcAft>
                        <a:buFont typeface="+mj-lt"/>
                        <a:buAutoNum type="alphaUcParen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技術（</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228600" marR="0" indent="-228600" algn="l" defTabSz="914400" rtl="0" eaLnBrk="1" fontAlgn="auto" latinLnBrk="0" hangingPunct="1">
                        <a:lnSpc>
                          <a:spcPct val="100000"/>
                        </a:lnSpc>
                        <a:spcBef>
                          <a:spcPts val="300"/>
                        </a:spcBef>
                        <a:spcAft>
                          <a:spcPts val="0"/>
                        </a:spcAft>
                        <a:buClrTx/>
                        <a:buSzTx/>
                        <a:buFont typeface="+mj-lt"/>
                        <a:buAutoNum type="alphaUcParenR"/>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提供価値（</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228600" marR="0" indent="-228600" algn="l" defTabSz="914400" rtl="0" eaLnBrk="1" fontAlgn="auto" latinLnBrk="0" hangingPunct="1">
                        <a:lnSpc>
                          <a:spcPct val="100000"/>
                        </a:lnSpc>
                        <a:spcBef>
                          <a:spcPts val="300"/>
                        </a:spcBef>
                        <a:spcAft>
                          <a:spcPts val="0"/>
                        </a:spcAft>
                        <a:buClrTx/>
                        <a:buSzTx/>
                        <a:buFont typeface="+mj-lt"/>
                        <a:buAutoNum type="alphaUcParenR"/>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ビジネス性（</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CDDCF"/>
                    </a:solidFill>
                  </a:tcPr>
                </a:tc>
                <a:tc>
                  <a:txBody>
                    <a:bodyPr/>
                    <a:lstStyle/>
                    <a:p>
                      <a:pPr marL="0" marR="0" indent="0" algn="l" defTabSz="914400" rtl="0" eaLnBrk="1" fontAlgn="auto" latinLnBrk="0" hangingPunct="1">
                        <a:lnSpc>
                          <a:spcPct val="100000"/>
                        </a:lnSpc>
                        <a:spcBef>
                          <a:spcPts val="300"/>
                        </a:spcBef>
                        <a:spcAft>
                          <a:spcPts val="0"/>
                        </a:spcAft>
                        <a:buClrTx/>
                        <a:buSzTx/>
                        <a:buFont typeface="Arial" pitchFamily="34" charset="0"/>
                        <a:buNone/>
                        <a:tabLst/>
                        <a:defRPr/>
                      </a:pPr>
                      <a:r>
                        <a:rPr kumimoji="1" lang="ja-JP" altLang="en-US" sz="1200" dirty="0">
                          <a:solidFill>
                            <a:schemeClr val="tx1"/>
                          </a:solidFill>
                          <a:latin typeface="Meiryo UI" pitchFamily="50" charset="-128"/>
                          <a:ea typeface="Meiryo UI" pitchFamily="50" charset="-128"/>
                          <a:cs typeface="Meiryo UI" pitchFamily="50" charset="-128"/>
                        </a:rPr>
                        <a:t>技術</a:t>
                      </a:r>
                      <a:r>
                        <a:rPr kumimoji="1" lang="en-US" altLang="ja-JP" sz="1200" dirty="0">
                          <a:solidFill>
                            <a:schemeClr val="tx1"/>
                          </a:solidFill>
                          <a:latin typeface="Meiryo UI" pitchFamily="50" charset="-128"/>
                          <a:ea typeface="Meiryo UI" pitchFamily="50" charset="-128"/>
                          <a:cs typeface="Meiryo UI" pitchFamily="50" charset="-128"/>
                        </a:rPr>
                        <a:t>/</a:t>
                      </a:r>
                      <a:r>
                        <a:rPr kumimoji="1" lang="ja-JP" altLang="en-US" sz="1200" dirty="0">
                          <a:solidFill>
                            <a:schemeClr val="tx1"/>
                          </a:solidFill>
                          <a:latin typeface="Meiryo UI" pitchFamily="50" charset="-128"/>
                          <a:ea typeface="Meiryo UI" pitchFamily="50" charset="-128"/>
                          <a:cs typeface="Meiryo UI" pitchFamily="50" charset="-128"/>
                        </a:rPr>
                        <a:t>提供価値</a:t>
                      </a:r>
                      <a:r>
                        <a:rPr kumimoji="1" lang="en-US" altLang="ja-JP" sz="1200" dirty="0">
                          <a:solidFill>
                            <a:schemeClr val="tx1"/>
                          </a:solidFill>
                          <a:latin typeface="Meiryo UI" pitchFamily="50" charset="-128"/>
                          <a:ea typeface="Meiryo UI" pitchFamily="50" charset="-128"/>
                          <a:cs typeface="Meiryo UI" pitchFamily="50" charset="-128"/>
                        </a:rPr>
                        <a:t>/</a:t>
                      </a:r>
                      <a:r>
                        <a:rPr kumimoji="1" lang="ja-JP" altLang="en-US" sz="1200" dirty="0">
                          <a:solidFill>
                            <a:schemeClr val="tx1"/>
                          </a:solidFill>
                          <a:latin typeface="Meiryo UI" pitchFamily="50" charset="-128"/>
                          <a:ea typeface="Meiryo UI" pitchFamily="50" charset="-128"/>
                          <a:cs typeface="Meiryo UI" pitchFamily="50" charset="-128"/>
                        </a:rPr>
                        <a:t>ビジネス性の各側面で審査しますので、アピールポイントが明確に伝わるよう、できるだけ定量的な数値の記載、図やグラフの利用など、わかりやすい説明をお願いします。</a:t>
                      </a:r>
                    </a:p>
                  </a:txBody>
                  <a:tcPr marL="91444" marR="91444" marT="45684" marB="45684">
                    <a:solidFill>
                      <a:srgbClr val="FCDDCF"/>
                    </a:solidFill>
                  </a:tcPr>
                </a:tc>
                <a:extLst>
                  <a:ext uri="{0D108BD9-81ED-4DB2-BD59-A6C34878D82A}">
                    <a16:rowId xmlns:a16="http://schemas.microsoft.com/office/drawing/2014/main" val="10003"/>
                  </a:ext>
                </a:extLst>
              </a:tr>
              <a:tr h="653067">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まとめ</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DEFE9"/>
                    </a:solidFill>
                  </a:tcPr>
                </a:tc>
                <a:tc>
                  <a:txBody>
                    <a:bodyPr/>
                    <a:lstStyle/>
                    <a:p>
                      <a:pPr marL="0" marR="0" indent="0" algn="l" defTabSz="914400" rtl="0" eaLnBrk="1" fontAlgn="auto" latinLnBrk="0" hangingPunct="1">
                        <a:lnSpc>
                          <a:spcPct val="100000"/>
                        </a:lnSpc>
                        <a:spcBef>
                          <a:spcPts val="300"/>
                        </a:spcBef>
                        <a:spcAft>
                          <a:spcPts val="0"/>
                        </a:spcAft>
                        <a:buClrTx/>
                        <a:buSzTx/>
                        <a:buFont typeface="+mj-lt"/>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⑤ アピールポイントのまとめ（</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DEFE9"/>
                    </a:solidFill>
                  </a:tcPr>
                </a:tc>
                <a:tc>
                  <a:txBody>
                    <a:bodyPr/>
                    <a:lstStyle/>
                    <a:p>
                      <a:pPr marL="0" indent="0" algn="l">
                        <a:lnSpc>
                          <a:spcPct val="100000"/>
                        </a:lnSpc>
                        <a:spcBef>
                          <a:spcPts val="300"/>
                        </a:spcBef>
                        <a:spcAft>
                          <a:spcPts val="0"/>
                        </a:spcAft>
                        <a:buFont typeface="Arial" pitchFamily="34" charset="0"/>
                        <a:buNone/>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⑤ には、審査基準の各評価項目ごとに、応募サービス＆ソリューションのよいところをサマリーして下さい。</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DEFE9"/>
                    </a:solidFill>
                  </a:tcPr>
                </a:tc>
                <a:extLst>
                  <a:ext uri="{0D108BD9-81ED-4DB2-BD59-A6C34878D82A}">
                    <a16:rowId xmlns:a16="http://schemas.microsoft.com/office/drawing/2014/main" val="10004"/>
                  </a:ext>
                </a:extLst>
              </a:tr>
              <a:tr h="653067">
                <a:tc>
                  <a:txBody>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CDDCF"/>
                    </a:solidFill>
                  </a:tcPr>
                </a:tc>
                <a:tc>
                  <a:txBody>
                    <a:bodyPr/>
                    <a:lstStyle/>
                    <a:p>
                      <a:pPr marL="177800" marR="0" lvl="0" indent="-177800" algn="l"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⑥ 審査者及び</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MCPC</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に対する希望・注意事項（</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枚）</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CDDCF"/>
                    </a:solidFill>
                  </a:tcPr>
                </a:tc>
                <a:tc>
                  <a:txBody>
                    <a:bodyPr/>
                    <a:lstStyle/>
                    <a:p>
                      <a:pPr marL="0" marR="0" lvl="0" indent="0" algn="l" defTabSz="914400" rtl="0" eaLnBrk="1" fontAlgn="auto" latinLnBrk="0" hangingPunct="1">
                        <a:lnSpc>
                          <a:spcPct val="100000"/>
                        </a:lnSpc>
                        <a:spcBef>
                          <a:spcPts val="300"/>
                        </a:spcBef>
                        <a:spcAft>
                          <a:spcPts val="0"/>
                        </a:spcAft>
                        <a:buClrTx/>
                        <a:buSzTx/>
                        <a:buFont typeface="Arial" pitchFamily="34" charset="0"/>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⑥ には、情報の取り扱いに</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関する指定事項など、</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MCPC</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に対する希望・注意事項を記載して下さい</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FCDDCF"/>
                    </a:solidFill>
                  </a:tcPr>
                </a:tc>
                <a:extLst>
                  <a:ext uri="{0D108BD9-81ED-4DB2-BD59-A6C34878D82A}">
                    <a16:rowId xmlns:a16="http://schemas.microsoft.com/office/drawing/2014/main" val="10005"/>
                  </a:ext>
                </a:extLst>
              </a:tr>
            </a:tbl>
          </a:graphicData>
        </a:graphic>
      </p:graphicFrame>
      <p:sp>
        <p:nvSpPr>
          <p:cNvPr id="3" name="スライド番号プレースホルダー 5">
            <a:extLst>
              <a:ext uri="{FF2B5EF4-FFF2-40B4-BE49-F238E27FC236}">
                <a16:creationId xmlns:a16="http://schemas.microsoft.com/office/drawing/2014/main" id="{E9B087BE-5086-C4EF-0861-383E459058A8}"/>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3</a:t>
            </a:fld>
            <a:endParaRPr lang="ja-JP" altLang="en-US" dirty="0">
              <a:solidFill>
                <a:srgbClr val="F79646"/>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003843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09800" y="2632280"/>
            <a:ext cx="7772400" cy="1470025"/>
          </a:xfrm>
        </p:spPr>
        <p:txBody>
          <a:bodyPr rtlCol="0">
            <a:normAutofit fontScale="90000"/>
          </a:bodyPr>
          <a:lstStyle/>
          <a:p>
            <a:pPr fontAlgn="auto">
              <a:spcAft>
                <a:spcPts val="0"/>
              </a:spcAft>
              <a:defRPr/>
            </a:pPr>
            <a:r>
              <a:rPr lang="en-US" altLang="ja-JP" dirty="0">
                <a:solidFill>
                  <a:schemeClr val="tx1"/>
                </a:solidFill>
              </a:rPr>
              <a:t>MCPC award</a:t>
            </a:r>
            <a:r>
              <a:rPr lang="ja-JP" altLang="en-US" dirty="0">
                <a:solidFill>
                  <a:schemeClr val="tx1"/>
                </a:solidFill>
              </a:rPr>
              <a:t>（サービス＆ソリューション部門）</a:t>
            </a:r>
            <a:br>
              <a:rPr lang="en-US" altLang="ja-JP" dirty="0">
                <a:solidFill>
                  <a:schemeClr val="tx1"/>
                </a:solidFill>
              </a:rPr>
            </a:br>
            <a:r>
              <a:rPr lang="ja-JP" altLang="en-US" sz="5400" dirty="0">
                <a:solidFill>
                  <a:srgbClr val="FFC000"/>
                </a:solidFill>
                <a:effectLst>
                  <a:outerShdw blurRad="38100" dist="38100" dir="2700000" algn="tl">
                    <a:srgbClr val="000000">
                      <a:alpha val="43137"/>
                    </a:srgbClr>
                  </a:outerShdw>
                </a:effectLst>
              </a:rPr>
              <a:t>エントリーシート</a:t>
            </a:r>
          </a:p>
        </p:txBody>
      </p:sp>
      <p:pic>
        <p:nvPicPr>
          <p:cNvPr id="5" name="図 4">
            <a:extLst>
              <a:ext uri="{FF2B5EF4-FFF2-40B4-BE49-F238E27FC236}">
                <a16:creationId xmlns:a16="http://schemas.microsoft.com/office/drawing/2014/main" id="{C9C2E9AF-D357-F7DF-7254-D5FE660864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854" y="850853"/>
            <a:ext cx="1802919" cy="1470025"/>
          </a:xfrm>
          <a:prstGeom prst="rect">
            <a:avLst/>
          </a:prstGeom>
        </p:spPr>
      </p:pic>
      <p:sp>
        <p:nvSpPr>
          <p:cNvPr id="4" name="スライド番号プレースホルダー 5">
            <a:extLst>
              <a:ext uri="{FF2B5EF4-FFF2-40B4-BE49-F238E27FC236}">
                <a16:creationId xmlns:a16="http://schemas.microsoft.com/office/drawing/2014/main" id="{B9DBD44A-1DCC-09DF-7109-CEF99D8D5121}"/>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4</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①</a:t>
            </a:r>
          </a:p>
        </p:txBody>
      </p:sp>
      <p:sp>
        <p:nvSpPr>
          <p:cNvPr id="14339" name="テキスト ボックス 8"/>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14340" name="タイトル 1"/>
          <p:cNvSpPr>
            <a:spLocks noGrp="1"/>
          </p:cNvSpPr>
          <p:nvPr>
            <p:ph type="title"/>
          </p:nvPr>
        </p:nvSpPr>
        <p:spPr/>
        <p:txBody>
          <a:bodyPr/>
          <a:lstStyle/>
          <a:p>
            <a:pPr eaLnBrk="1" hangingPunct="1"/>
            <a:r>
              <a:rPr lang="ja-JP" altLang="en-US" dirty="0">
                <a:solidFill>
                  <a:schemeClr val="tx1"/>
                </a:solidFill>
              </a:rPr>
              <a:t>      応募者名・応募サービス＆ソリューション名称等</a:t>
            </a:r>
          </a:p>
        </p:txBody>
      </p:sp>
      <p:graphicFrame>
        <p:nvGraphicFramePr>
          <p:cNvPr id="7" name="表 6"/>
          <p:cNvGraphicFramePr>
            <a:graphicFrameLocks noGrp="1"/>
          </p:cNvGraphicFramePr>
          <p:nvPr>
            <p:extLst>
              <p:ext uri="{D42A27DB-BD31-4B8C-83A1-F6EECF244321}">
                <p14:modId xmlns:p14="http://schemas.microsoft.com/office/powerpoint/2010/main" val="724914621"/>
              </p:ext>
            </p:extLst>
          </p:nvPr>
        </p:nvGraphicFramePr>
        <p:xfrm>
          <a:off x="641943" y="1072905"/>
          <a:ext cx="10664811" cy="5045602"/>
        </p:xfrm>
        <a:graphic>
          <a:graphicData uri="http://schemas.openxmlformats.org/drawingml/2006/table">
            <a:tbl>
              <a:tblPr>
                <a:tableStyleId>{E8B1032C-EA38-4F05-BA0D-38AFFFC7BED3}</a:tableStyleId>
              </a:tblPr>
              <a:tblGrid>
                <a:gridCol w="2487756">
                  <a:extLst>
                    <a:ext uri="{9D8B030D-6E8A-4147-A177-3AD203B41FA5}">
                      <a16:colId xmlns:a16="http://schemas.microsoft.com/office/drawing/2014/main" val="20000"/>
                    </a:ext>
                  </a:extLst>
                </a:gridCol>
                <a:gridCol w="8177055">
                  <a:extLst>
                    <a:ext uri="{9D8B030D-6E8A-4147-A177-3AD203B41FA5}">
                      <a16:colId xmlns:a16="http://schemas.microsoft.com/office/drawing/2014/main" val="20001"/>
                    </a:ext>
                  </a:extLst>
                </a:gridCol>
              </a:tblGrid>
              <a:tr h="529652">
                <a:tc>
                  <a:txBody>
                    <a:bodyPr/>
                    <a:lstStyle/>
                    <a:p>
                      <a:pPr algn="l"/>
                      <a:r>
                        <a:rPr kumimoji="1" lang="ja-JP" altLang="en-US" sz="1200" b="1" kern="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kern="1200" dirty="0">
                          <a:latin typeface="Meiryo UI" panose="020B0604030504040204" pitchFamily="50" charset="-128"/>
                          <a:ea typeface="Meiryo UI" panose="020B0604030504040204" pitchFamily="50" charset="-128"/>
                          <a:cs typeface="Meiryo UI" panose="020B0604030504040204" pitchFamily="50" charset="-128"/>
                        </a:rPr>
                        <a:t>　応募者（企業・団体名）</a:t>
                      </a:r>
                      <a:endParaRPr kumimoji="1" lang="ja-JP" altLang="en-US" sz="1200" b="1" kern="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FDEFE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0"/>
                  </a:ext>
                </a:extLst>
              </a:tr>
              <a:tr h="480151">
                <a:tc>
                  <a:txBody>
                    <a:bodyPr/>
                    <a:lstStyle/>
                    <a:p>
                      <a:pPr algn="l"/>
                      <a:r>
                        <a:rPr kumimoji="1" lang="ja-JP" altLang="en-US" sz="1200" kern="1200" dirty="0">
                          <a:latin typeface="Meiryo UI" panose="020B0604030504040204" pitchFamily="50" charset="-128"/>
                          <a:ea typeface="Meiryo UI" panose="020B0604030504040204" pitchFamily="50" charset="-128"/>
                          <a:cs typeface="Meiryo UI" panose="020B0604030504040204" pitchFamily="50" charset="-128"/>
                        </a:rPr>
                        <a:t>応募者住所</a:t>
                      </a:r>
                      <a:endParaRPr kumimoji="1" lang="en-US" altLang="ja-JP" sz="1200" kern="1200" dirty="0">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ja-JP" altLang="en-US" sz="1200" kern="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FDEFE9"/>
                    </a:solidFill>
                  </a:tcPr>
                </a:tc>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1"/>
                  </a:ext>
                </a:extLst>
              </a:tr>
              <a:tr h="413277">
                <a:tc>
                  <a:txBody>
                    <a:bodyPr/>
                    <a:lstStyle/>
                    <a:p>
                      <a:pPr algn="l"/>
                      <a:r>
                        <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応募者またはサービスの</a:t>
                      </a:r>
                      <a:r>
                        <a:rPr kumimoji="1" lang="en-US" altLang="ja-JP"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URL</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FDEFE9"/>
                    </a:solidFill>
                  </a:tcPr>
                </a:tc>
                <a:tc>
                  <a:txBody>
                    <a:bodyPr/>
                    <a:lstStyle/>
                    <a:p>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URL:</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854579459"/>
                  </a:ext>
                </a:extLst>
              </a:tr>
              <a:tr h="7182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応募サービス・ソリューションの呼称</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通常使われている呼称</a:t>
                      </a:r>
                      <a:endParaRPr kumimoji="1" lang="ja-JP" altLang="en-US" sz="1200" dirty="0">
                        <a:solidFill>
                          <a:schemeClr val="tx1">
                            <a:lumMod val="50000"/>
                            <a:lumOff val="50000"/>
                          </a:schemeClr>
                        </a:solidFill>
                        <a:latin typeface="Meiryo UI" pitchFamily="50" charset="-128"/>
                        <a:ea typeface="Meiryo UI" pitchFamily="50" charset="-128"/>
                        <a:cs typeface="Meiryo UI" pitchFamily="50" charset="-128"/>
                      </a:endParaRPr>
                    </a:p>
                  </a:txBody>
                  <a:tcPr marT="45729" marB="45729" anchor="ctr">
                    <a:solidFill>
                      <a:srgbClr val="FDEFE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2"/>
                  </a:ext>
                </a:extLst>
              </a:tr>
              <a:tr h="18006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応募サービス・ソリューションの概要</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サービス・ソリューションの</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簡潔な説明とアピールポイント</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字程度）</a:t>
                      </a:r>
                    </a:p>
                    <a:p>
                      <a:pPr algn="l"/>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FDEFE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tc>
                <a:extLst>
                  <a:ext uri="{0D108BD9-81ED-4DB2-BD59-A6C34878D82A}">
                    <a16:rowId xmlns:a16="http://schemas.microsoft.com/office/drawing/2014/main" val="10003"/>
                  </a:ext>
                </a:extLst>
              </a:tr>
              <a:tr h="6722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応募カテゴリ</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「サービス＆ソリューション部門」と「ユーザー部門」</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の適格性を確認しましたか？</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FDEF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はい　　・　　いいえ</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4"/>
                  </a:ext>
                </a:extLst>
              </a:tr>
              <a:tr h="431341">
                <a:tc>
                  <a:txBody>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提出日</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FDEFE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　　月　　日</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5"/>
                  </a:ext>
                </a:extLst>
              </a:tr>
            </a:tbl>
          </a:graphicData>
        </a:graphic>
      </p:graphicFrame>
      <p:sp>
        <p:nvSpPr>
          <p:cNvPr id="3" name="スライド番号プレースホルダー 5">
            <a:extLst>
              <a:ext uri="{FF2B5EF4-FFF2-40B4-BE49-F238E27FC236}">
                <a16:creationId xmlns:a16="http://schemas.microsoft.com/office/drawing/2014/main" id="{09172FB5-FEA7-BEB5-3C7F-A2977B6D2D77}"/>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5</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pPr eaLnBrk="1" hangingPunct="1"/>
            <a:r>
              <a:rPr lang="ja-JP" altLang="en-US" dirty="0">
                <a:solidFill>
                  <a:schemeClr val="tx1"/>
                </a:solidFill>
              </a:rPr>
              <a:t>    応募者情報</a:t>
            </a:r>
          </a:p>
        </p:txBody>
      </p:sp>
      <p:graphicFrame>
        <p:nvGraphicFramePr>
          <p:cNvPr id="5" name="表 4"/>
          <p:cNvGraphicFramePr>
            <a:graphicFrameLocks noGrp="1"/>
          </p:cNvGraphicFramePr>
          <p:nvPr>
            <p:extLst>
              <p:ext uri="{D42A27DB-BD31-4B8C-83A1-F6EECF244321}">
                <p14:modId xmlns:p14="http://schemas.microsoft.com/office/powerpoint/2010/main" val="1285532027"/>
              </p:ext>
            </p:extLst>
          </p:nvPr>
        </p:nvGraphicFramePr>
        <p:xfrm>
          <a:off x="576733" y="2489135"/>
          <a:ext cx="4949424" cy="1671640"/>
        </p:xfrm>
        <a:graphic>
          <a:graphicData uri="http://schemas.openxmlformats.org/drawingml/2006/table">
            <a:tbl>
              <a:tblPr bandRow="1">
                <a:tableStyleId>{93296810-A885-4BE3-A3E7-6D5BEEA58F35}</a:tableStyleId>
              </a:tblPr>
              <a:tblGrid>
                <a:gridCol w="2007442">
                  <a:extLst>
                    <a:ext uri="{9D8B030D-6E8A-4147-A177-3AD203B41FA5}">
                      <a16:colId xmlns:a16="http://schemas.microsoft.com/office/drawing/2014/main" val="20000"/>
                    </a:ext>
                  </a:extLst>
                </a:gridCol>
                <a:gridCol w="2941982">
                  <a:extLst>
                    <a:ext uri="{9D8B030D-6E8A-4147-A177-3AD203B41FA5}">
                      <a16:colId xmlns:a16="http://schemas.microsoft.com/office/drawing/2014/main" val="20001"/>
                    </a:ext>
                  </a:extLst>
                </a:gridCol>
              </a:tblGrid>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ご担当者名</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FCC9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FCC99"/>
                    </a:solidFill>
                  </a:tcPr>
                </a:tc>
                <a:extLst>
                  <a:ext uri="{0D108BD9-81ED-4DB2-BD59-A6C34878D82A}">
                    <a16:rowId xmlns:a16="http://schemas.microsoft.com/office/drawing/2014/main" val="10000"/>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ご担当者所属</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DEFE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DEFE9"/>
                    </a:solidFill>
                  </a:tcPr>
                </a:tc>
                <a:extLst>
                  <a:ext uri="{0D108BD9-81ED-4DB2-BD59-A6C34878D82A}">
                    <a16:rowId xmlns:a16="http://schemas.microsoft.com/office/drawing/2014/main" val="10001"/>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ご担当者役職</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FCC9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FCC99"/>
                    </a:solidFill>
                  </a:tcPr>
                </a:tc>
                <a:extLst>
                  <a:ext uri="{0D108BD9-81ED-4DB2-BD59-A6C34878D82A}">
                    <a16:rowId xmlns:a16="http://schemas.microsoft.com/office/drawing/2014/main" val="10002"/>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ご担当者電話</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DEFE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DEFE9"/>
                    </a:solidFill>
                  </a:tcPr>
                </a:tc>
                <a:extLst>
                  <a:ext uri="{0D108BD9-81ED-4DB2-BD59-A6C34878D82A}">
                    <a16:rowId xmlns:a16="http://schemas.microsoft.com/office/drawing/2014/main" val="10003"/>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ご担当者電子メール</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FCC99"/>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FFCC99"/>
                    </a:solidFill>
                  </a:tcPr>
                </a:tc>
                <a:extLst>
                  <a:ext uri="{0D108BD9-81ED-4DB2-BD59-A6C34878D82A}">
                    <a16:rowId xmlns:a16="http://schemas.microsoft.com/office/drawing/2014/main" val="10004"/>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781615690"/>
              </p:ext>
            </p:extLst>
          </p:nvPr>
        </p:nvGraphicFramePr>
        <p:xfrm>
          <a:off x="6286706" y="1118303"/>
          <a:ext cx="4516412" cy="4950030"/>
        </p:xfrm>
        <a:graphic>
          <a:graphicData uri="http://schemas.openxmlformats.org/drawingml/2006/table">
            <a:tbl>
              <a:tblPr bandRow="1">
                <a:tableStyleId>{93296810-A885-4BE3-A3E7-6D5BEEA58F35}</a:tableStyleId>
              </a:tblPr>
              <a:tblGrid>
                <a:gridCol w="1672772">
                  <a:extLst>
                    <a:ext uri="{9D8B030D-6E8A-4147-A177-3AD203B41FA5}">
                      <a16:colId xmlns:a16="http://schemas.microsoft.com/office/drawing/2014/main" val="20000"/>
                    </a:ext>
                  </a:extLst>
                </a:gridCol>
                <a:gridCol w="2843640">
                  <a:extLst>
                    <a:ext uri="{9D8B030D-6E8A-4147-A177-3AD203B41FA5}">
                      <a16:colId xmlns:a16="http://schemas.microsoft.com/office/drawing/2014/main" val="20001"/>
                    </a:ext>
                  </a:extLst>
                </a:gridCol>
              </a:tblGrid>
              <a:tr h="525372">
                <a:tc>
                  <a:txBody>
                    <a:bodyPr/>
                    <a:lstStyle/>
                    <a:p>
                      <a:pPr>
                        <a:spcBef>
                          <a:spcPts val="200"/>
                        </a:spcBef>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タイプ</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FFCC99"/>
                    </a:solidFill>
                  </a:tcPr>
                </a:tc>
                <a:tc>
                  <a:txBody>
                    <a:bodyPr/>
                    <a:lstStyle/>
                    <a:p>
                      <a:pPr>
                        <a:spcBef>
                          <a:spcPts val="200"/>
                        </a:spcBef>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甲</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営利組織</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乙</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非営利組織</a:t>
                      </a:r>
                    </a:p>
                  </a:txBody>
                  <a:tcPr marT="45691" marB="45691">
                    <a:solidFill>
                      <a:srgbClr val="FFCC99"/>
                    </a:solidFill>
                  </a:tcPr>
                </a:tc>
                <a:extLst>
                  <a:ext uri="{0D108BD9-81ED-4DB2-BD59-A6C34878D82A}">
                    <a16:rowId xmlns:a16="http://schemas.microsoft.com/office/drawing/2014/main" val="10000"/>
                  </a:ext>
                </a:extLst>
              </a:tr>
              <a:tr h="3899286">
                <a:tc>
                  <a:txBody>
                    <a:bodyPr/>
                    <a:lstStyle/>
                    <a:p>
                      <a:pPr>
                        <a:spcBef>
                          <a:spcPts val="200"/>
                        </a:spcBef>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業種</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帝国データバンク産業分類に基づく</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FDEFE9"/>
                    </a:solidFill>
                  </a:tcPr>
                </a:tc>
                <a:tc>
                  <a:txBody>
                    <a:bodyPr/>
                    <a:lstStyle/>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農業・林業・漁業・鉱業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建設業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3.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製造業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4.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電気・ガス・熱・水道</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5.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情報通信業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6.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情報サービス業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7.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運輸業・倉庫業	</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8.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流通業（卸）</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9.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流通業（小売）	</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10.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金融・保険業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11.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不動産業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12.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飲食店・宿泊業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13.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医療・福祉・教育・学習支援</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14.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調査・広告</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15.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サービス業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16.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公務</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17.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個人事業主</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18.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FDEFE9"/>
                    </a:solidFill>
                  </a:tcPr>
                </a:tc>
                <a:extLst>
                  <a:ext uri="{0D108BD9-81ED-4DB2-BD59-A6C34878D82A}">
                    <a16:rowId xmlns:a16="http://schemas.microsoft.com/office/drawing/2014/main" val="10001"/>
                  </a:ext>
                </a:extLst>
              </a:tr>
              <a:tr h="525372">
                <a:tc>
                  <a:txBody>
                    <a:bodyPr/>
                    <a:lstStyle/>
                    <a:p>
                      <a:pPr>
                        <a:spcBef>
                          <a:spcPts val="200"/>
                        </a:spcBef>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規模区分</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FFCC99"/>
                    </a:solidFill>
                  </a:tcPr>
                </a:tc>
                <a:tc>
                  <a:txBody>
                    <a:bodyPr/>
                    <a:lstStyle/>
                    <a:p>
                      <a:pPr marL="0" indent="0">
                        <a:spcBef>
                          <a:spcPts val="200"/>
                        </a:spcBef>
                        <a:buNone/>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中小企業 </a:t>
                      </a:r>
                      <a:r>
                        <a:rPr kumimoji="1" lang="ja-JP" altLang="en-US" sz="1200" baseline="30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☞注</a:t>
                      </a:r>
                      <a:endParaRPr kumimoji="1" lang="en-US" altLang="ja-JP" sz="1200" baseline="30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00"/>
                        </a:spcBef>
                        <a:buNone/>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B.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FFCC99"/>
                    </a:solidFill>
                  </a:tcPr>
                </a:tc>
                <a:extLst>
                  <a:ext uri="{0D108BD9-81ED-4DB2-BD59-A6C34878D82A}">
                    <a16:rowId xmlns:a16="http://schemas.microsoft.com/office/drawing/2014/main" val="10002"/>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158651566"/>
              </p:ext>
            </p:extLst>
          </p:nvPr>
        </p:nvGraphicFramePr>
        <p:xfrm>
          <a:off x="576734" y="1116718"/>
          <a:ext cx="4953467" cy="1200973"/>
        </p:xfrm>
        <a:graphic>
          <a:graphicData uri="http://schemas.openxmlformats.org/drawingml/2006/table">
            <a:tbl>
              <a:tblPr bandRow="1">
                <a:tableStyleId>{93296810-A885-4BE3-A3E7-6D5BEEA58F35}</a:tableStyleId>
              </a:tblPr>
              <a:tblGrid>
                <a:gridCol w="2007441">
                  <a:extLst>
                    <a:ext uri="{9D8B030D-6E8A-4147-A177-3AD203B41FA5}">
                      <a16:colId xmlns:a16="http://schemas.microsoft.com/office/drawing/2014/main" val="20000"/>
                    </a:ext>
                  </a:extLst>
                </a:gridCol>
                <a:gridCol w="2946026">
                  <a:extLst>
                    <a:ext uri="{9D8B030D-6E8A-4147-A177-3AD203B41FA5}">
                      <a16:colId xmlns:a16="http://schemas.microsoft.com/office/drawing/2014/main" val="20001"/>
                    </a:ext>
                  </a:extLst>
                </a:gridCol>
              </a:tblGrid>
              <a:tr h="3377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従業員数</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FFCC99"/>
                    </a:solidFill>
                  </a:tcPr>
                </a:tc>
                <a:tc>
                  <a:txBody>
                    <a:bodyPr/>
                    <a:lstStyle/>
                    <a:p>
                      <a:pPr algn="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FFCC99"/>
                    </a:solidFill>
                  </a:tcPr>
                </a:tc>
                <a:extLst>
                  <a:ext uri="{0D108BD9-81ED-4DB2-BD59-A6C34878D82A}">
                    <a16:rowId xmlns:a16="http://schemas.microsoft.com/office/drawing/2014/main" val="10000"/>
                  </a:ext>
                </a:extLst>
              </a:tr>
              <a:tr h="5255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直近会計年度売上</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またはそれに相当するもの</a:t>
                      </a:r>
                      <a:endParaRPr kumimoji="1" lang="ja-JP" altLang="en-US" sz="11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FDEFE9"/>
                    </a:solidFill>
                  </a:tcPr>
                </a:tc>
                <a:tc>
                  <a:txBody>
                    <a:bodyPr/>
                    <a:lstStyle/>
                    <a:p>
                      <a:pPr algn="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円</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FDEFE9"/>
                    </a:solidFill>
                  </a:tcPr>
                </a:tc>
                <a:extLst>
                  <a:ext uri="{0D108BD9-81ED-4DB2-BD59-A6C34878D82A}">
                    <a16:rowId xmlns:a16="http://schemas.microsoft.com/office/drawing/2014/main" val="10001"/>
                  </a:ext>
                </a:extLst>
              </a:tr>
              <a:tr h="337733">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資本金</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FFCC99"/>
                    </a:solidFill>
                  </a:tcPr>
                </a:tc>
                <a:tc>
                  <a:txBody>
                    <a:bodyPr/>
                    <a:lstStyle/>
                    <a:p>
                      <a:pPr algn="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円</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FFCC99"/>
                    </a:solidFill>
                  </a:tcPr>
                </a:tc>
                <a:extLst>
                  <a:ext uri="{0D108BD9-81ED-4DB2-BD59-A6C34878D82A}">
                    <a16:rowId xmlns:a16="http://schemas.microsoft.com/office/drawing/2014/main" val="10002"/>
                  </a:ext>
                </a:extLst>
              </a:tr>
            </a:tbl>
          </a:graphicData>
        </a:graphic>
      </p:graphicFrame>
      <p:sp>
        <p:nvSpPr>
          <p:cNvPr id="15411" name="テキスト ボックス 9"/>
          <p:cNvSpPr>
            <a:spLocks noChangeArrowheads="1"/>
          </p:cNvSpPr>
          <p:nvPr/>
        </p:nvSpPr>
        <p:spPr bwMode="auto">
          <a:xfrm>
            <a:off x="6286706" y="864305"/>
            <a:ext cx="3650838" cy="252412"/>
          </a:xfrm>
          <a:prstGeom prst="bracketPair">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50" dirty="0">
                <a:solidFill>
                  <a:srgbClr val="FF0000"/>
                </a:solidFill>
              </a:rPr>
              <a:t>該当するものを残して他を削除して下さい</a:t>
            </a:r>
          </a:p>
        </p:txBody>
      </p:sp>
      <p:sp>
        <p:nvSpPr>
          <p:cNvPr id="2" name="正方形/長方形 1">
            <a:extLst>
              <a:ext uri="{FF2B5EF4-FFF2-40B4-BE49-F238E27FC236}">
                <a16:creationId xmlns:a16="http://schemas.microsoft.com/office/drawing/2014/main" id="{CA107620-61AE-CD20-79DE-2F46B465B15C}"/>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②</a:t>
            </a:r>
          </a:p>
        </p:txBody>
      </p:sp>
      <p:sp>
        <p:nvSpPr>
          <p:cNvPr id="3" name="テキスト ボックス 8">
            <a:extLst>
              <a:ext uri="{FF2B5EF4-FFF2-40B4-BE49-F238E27FC236}">
                <a16:creationId xmlns:a16="http://schemas.microsoft.com/office/drawing/2014/main" id="{ACFCA387-ABB4-C6F5-00C8-ADCFD9D4D665}"/>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6" name="スライド番号プレースホルダー 5">
            <a:extLst>
              <a:ext uri="{FF2B5EF4-FFF2-40B4-BE49-F238E27FC236}">
                <a16:creationId xmlns:a16="http://schemas.microsoft.com/office/drawing/2014/main" id="{85FC7187-595A-997A-15DF-F537C74CAFE3}"/>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6</a:t>
            </a:fld>
            <a:endParaRPr lang="ja-JP" altLang="en-US" dirty="0">
              <a:solidFill>
                <a:srgbClr val="F79646"/>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D217B8B9-1526-BFA3-3BC5-5D3C5F279536}"/>
              </a:ext>
            </a:extLst>
          </p:cNvPr>
          <p:cNvSpPr txBox="1"/>
          <p:nvPr/>
        </p:nvSpPr>
        <p:spPr>
          <a:xfrm>
            <a:off x="528805" y="5371706"/>
            <a:ext cx="5152860" cy="830997"/>
          </a:xfrm>
          <a:prstGeom prst="rect">
            <a:avLst/>
          </a:prstGeom>
          <a:noFill/>
        </p:spPr>
        <p:txBody>
          <a:bodyPr wrap="square">
            <a:spAutoFit/>
          </a:bodyPr>
          <a:lstStyle/>
          <a:p>
            <a:pPr>
              <a:buNone/>
            </a:pPr>
            <a:r>
              <a:rPr lang="ja-JP" altLang="ja-JP" sz="12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（注）</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「中小企業」の区分は、中小企業基本法に基づく法的定義に従います。</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  </a:t>
            </a:r>
            <a:endPar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endParaRPr>
          </a:p>
          <a:p>
            <a:pPr marL="179388" indent="-179388">
              <a:buNone/>
            </a:pP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※一般に、資本金</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 3 </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億円以下または従業員</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 300 </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名以下</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業種により異なる</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を目安とします。</a:t>
            </a:r>
          </a:p>
          <a:p>
            <a:pPr marL="179388" indent="-179388">
              <a:buNone/>
            </a:pP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※詳細は「中小企業基本法 第</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2</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条」をご参照ください</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pPr eaLnBrk="1" hangingPunct="1"/>
            <a:r>
              <a:rPr lang="ja-JP" altLang="en-US" dirty="0">
                <a:solidFill>
                  <a:schemeClr val="tx1"/>
                </a:solidFill>
              </a:rPr>
              <a:t>　　　応募サービス・ソリューションのサービス・イメージ</a:t>
            </a:r>
          </a:p>
        </p:txBody>
      </p:sp>
      <p:sp>
        <p:nvSpPr>
          <p:cNvPr id="16387" name="テキスト ボックス 13"/>
          <p:cNvSpPr txBox="1">
            <a:spLocks noChangeArrowheads="1"/>
          </p:cNvSpPr>
          <p:nvPr/>
        </p:nvSpPr>
        <p:spPr bwMode="auto">
          <a:xfrm>
            <a:off x="277815" y="736244"/>
            <a:ext cx="4306887"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1400" b="1" dirty="0">
                <a:solidFill>
                  <a:srgbClr val="FF9900"/>
                </a:solidFill>
              </a:rPr>
              <a:t>各要素のつながりを全体像（図）にまとめて下さい</a:t>
            </a:r>
          </a:p>
        </p:txBody>
      </p:sp>
      <p:sp>
        <p:nvSpPr>
          <p:cNvPr id="2" name="正方形/長方形 1">
            <a:extLst>
              <a:ext uri="{FF2B5EF4-FFF2-40B4-BE49-F238E27FC236}">
                <a16:creationId xmlns:a16="http://schemas.microsoft.com/office/drawing/2014/main" id="{D8649182-4760-8E23-F5A5-4C2E8A3B0CA3}"/>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③</a:t>
            </a:r>
          </a:p>
        </p:txBody>
      </p:sp>
      <p:sp>
        <p:nvSpPr>
          <p:cNvPr id="3" name="テキスト ボックス 8">
            <a:extLst>
              <a:ext uri="{FF2B5EF4-FFF2-40B4-BE49-F238E27FC236}">
                <a16:creationId xmlns:a16="http://schemas.microsoft.com/office/drawing/2014/main" id="{5394143E-136E-6D24-7672-F9C7BA87B6C2}"/>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5" name="スライド番号プレースホルダー 5">
            <a:extLst>
              <a:ext uri="{FF2B5EF4-FFF2-40B4-BE49-F238E27FC236}">
                <a16:creationId xmlns:a16="http://schemas.microsoft.com/office/drawing/2014/main" id="{D3FD9D8C-6915-BB56-1196-B9E928A9BCFB}"/>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7</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pPr eaLnBrk="1" hangingPunct="1"/>
            <a:r>
              <a:rPr lang="ja-JP" altLang="en-US" dirty="0">
                <a:solidFill>
                  <a:schemeClr val="tx1"/>
                </a:solidFill>
              </a:rPr>
              <a:t>　　　応募サービス・ソリューションのユーザー像・ユーザー数</a:t>
            </a:r>
          </a:p>
        </p:txBody>
      </p:sp>
      <p:cxnSp>
        <p:nvCxnSpPr>
          <p:cNvPr id="79" name="直線コネクタ 78"/>
          <p:cNvCxnSpPr>
            <a:cxnSpLocks/>
            <a:stCxn id="24" idx="6"/>
            <a:endCxn id="78" idx="2"/>
          </p:cNvCxnSpPr>
          <p:nvPr/>
        </p:nvCxnSpPr>
        <p:spPr>
          <a:xfrm>
            <a:off x="1729359" y="4397167"/>
            <a:ext cx="41726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円/楕円 77"/>
          <p:cNvSpPr/>
          <p:nvPr/>
        </p:nvSpPr>
        <p:spPr>
          <a:xfrm>
            <a:off x="2146626" y="3958385"/>
            <a:ext cx="877563" cy="877563"/>
          </a:xfrm>
          <a:prstGeom prst="ellipse">
            <a:avLst/>
          </a:prstGeom>
          <a:solidFill>
            <a:srgbClr val="FF9900"/>
          </a:solidFill>
          <a:ln w="19050">
            <a:noFill/>
          </a:ln>
        </p:spPr>
        <p:style>
          <a:lnRef idx="2">
            <a:schemeClr val="dk1"/>
          </a:lnRef>
          <a:fillRef idx="1">
            <a:schemeClr val="lt1"/>
          </a:fillRef>
          <a:effectRef idx="0">
            <a:schemeClr val="dk1"/>
          </a:effectRef>
          <a:fontRef idx="minor">
            <a:schemeClr val="dk1"/>
          </a:fontRef>
        </p:style>
        <p:txBody>
          <a:bodyPr wrap="none" anchor="ctr"/>
          <a:lstStyle/>
          <a:p>
            <a:pPr algn="ctr">
              <a:defRPr/>
            </a:pPr>
            <a:r>
              <a:rPr lang="ja-JP" altLang="en-US" sz="1200" b="1" dirty="0">
                <a:solidFill>
                  <a:schemeClr val="bg1"/>
                </a:solidFill>
                <a:latin typeface="Meiryo UI" pitchFamily="50" charset="-128"/>
                <a:ea typeface="Meiryo UI" pitchFamily="50" charset="-128"/>
                <a:cs typeface="Meiryo UI" pitchFamily="50" charset="-128"/>
              </a:rPr>
              <a:t>顧客</a:t>
            </a:r>
            <a:br>
              <a:rPr lang="en-US" altLang="ja-JP" sz="1200" b="1" dirty="0">
                <a:solidFill>
                  <a:schemeClr val="bg1"/>
                </a:solidFill>
                <a:latin typeface="Meiryo UI" pitchFamily="50" charset="-128"/>
                <a:ea typeface="Meiryo UI" pitchFamily="50" charset="-128"/>
                <a:cs typeface="Meiryo UI" pitchFamily="50" charset="-128"/>
              </a:rPr>
            </a:br>
            <a:r>
              <a:rPr lang="ja-JP" altLang="en-US" sz="1200" b="1" dirty="0">
                <a:solidFill>
                  <a:schemeClr val="bg1"/>
                </a:solidFill>
                <a:latin typeface="Meiryo UI" pitchFamily="50" charset="-128"/>
                <a:ea typeface="Meiryo UI" pitchFamily="50" charset="-128"/>
                <a:cs typeface="Meiryo UI" pitchFamily="50" charset="-128"/>
              </a:rPr>
              <a:t>（消費者）</a:t>
            </a:r>
          </a:p>
        </p:txBody>
      </p:sp>
      <p:pic>
        <p:nvPicPr>
          <p:cNvPr id="17414" name="図 82"/>
          <p:cNvPicPr>
            <a:picLocks noChangeAspect="1"/>
          </p:cNvPicPr>
          <p:nvPr/>
        </p:nvPicPr>
        <p:blipFill>
          <a:blip r:embed="rId2">
            <a:extLst>
              <a:ext uri="{28A0092B-C50C-407E-A947-70E740481C1C}">
                <a14:useLocalDpi xmlns:a14="http://schemas.microsoft.com/office/drawing/2010/main" val="0"/>
              </a:ext>
            </a:extLst>
          </a:blip>
          <a:srcRect l="36142" t="19733" r="29213" b="34866"/>
          <a:stretch>
            <a:fillRect/>
          </a:stretch>
        </p:blipFill>
        <p:spPr bwMode="auto">
          <a:xfrm>
            <a:off x="1590069" y="1811136"/>
            <a:ext cx="577850" cy="519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テキスト ボックス 85"/>
          <p:cNvSpPr txBox="1">
            <a:spLocks noChangeArrowheads="1"/>
          </p:cNvSpPr>
          <p:nvPr/>
        </p:nvSpPr>
        <p:spPr bwMode="auto">
          <a:xfrm>
            <a:off x="857059" y="1300312"/>
            <a:ext cx="867036" cy="324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400" b="1" dirty="0"/>
              <a:t>B2…B</a:t>
            </a:r>
            <a:endParaRPr lang="ja-JP" altLang="en-US" sz="1400" b="1" dirty="0"/>
          </a:p>
        </p:txBody>
      </p:sp>
      <p:sp>
        <p:nvSpPr>
          <p:cNvPr id="60" name="円/楕円 59"/>
          <p:cNvSpPr/>
          <p:nvPr/>
        </p:nvSpPr>
        <p:spPr>
          <a:xfrm>
            <a:off x="2146626" y="1624956"/>
            <a:ext cx="877563" cy="877563"/>
          </a:xfrm>
          <a:prstGeom prst="ellipse">
            <a:avLst/>
          </a:prstGeom>
          <a:solidFill>
            <a:srgbClr val="FF9900"/>
          </a:solidFill>
          <a:ln w="19050">
            <a:noFill/>
          </a:ln>
        </p:spPr>
        <p:style>
          <a:lnRef idx="2">
            <a:schemeClr val="dk1"/>
          </a:lnRef>
          <a:fillRef idx="1">
            <a:schemeClr val="lt1"/>
          </a:fillRef>
          <a:effectRef idx="0">
            <a:schemeClr val="dk1"/>
          </a:effectRef>
          <a:fontRef idx="minor">
            <a:schemeClr val="dk1"/>
          </a:fontRef>
        </p:style>
        <p:txBody>
          <a:bodyPr wrap="none" anchor="ctr"/>
          <a:lstStyle/>
          <a:p>
            <a:pPr algn="ctr">
              <a:defRPr/>
            </a:pPr>
            <a:r>
              <a:rPr lang="ja-JP" altLang="en-US" sz="1200" b="1" dirty="0">
                <a:solidFill>
                  <a:schemeClr val="bg1"/>
                </a:solidFill>
                <a:latin typeface="Meiryo UI" pitchFamily="50" charset="-128"/>
                <a:ea typeface="Meiryo UI" pitchFamily="50" charset="-128"/>
                <a:cs typeface="Meiryo UI" pitchFamily="50" charset="-128"/>
              </a:rPr>
              <a:t>顧客</a:t>
            </a:r>
            <a:br>
              <a:rPr lang="en-US" altLang="ja-JP" sz="1200" b="1" dirty="0">
                <a:solidFill>
                  <a:schemeClr val="bg1"/>
                </a:solidFill>
                <a:latin typeface="Meiryo UI" pitchFamily="50" charset="-128"/>
                <a:ea typeface="Meiryo UI" pitchFamily="50" charset="-128"/>
                <a:cs typeface="Meiryo UI" pitchFamily="50" charset="-128"/>
              </a:rPr>
            </a:br>
            <a:r>
              <a:rPr lang="ja-JP" altLang="en-US" sz="1200" b="1" dirty="0">
                <a:solidFill>
                  <a:schemeClr val="bg1"/>
                </a:solidFill>
                <a:latin typeface="Meiryo UI" pitchFamily="50" charset="-128"/>
                <a:ea typeface="Meiryo UI" pitchFamily="50" charset="-128"/>
                <a:cs typeface="Meiryo UI" pitchFamily="50" charset="-128"/>
              </a:rPr>
              <a:t>（企業）</a:t>
            </a:r>
          </a:p>
        </p:txBody>
      </p:sp>
      <p:sp>
        <p:nvSpPr>
          <p:cNvPr id="17417" name="テキスト ボックス 92"/>
          <p:cNvSpPr txBox="1">
            <a:spLocks noChangeArrowheads="1"/>
          </p:cNvSpPr>
          <p:nvPr/>
        </p:nvSpPr>
        <p:spPr bwMode="auto">
          <a:xfrm>
            <a:off x="825197" y="3601992"/>
            <a:ext cx="930761" cy="317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400" b="1"/>
              <a:t>B2C</a:t>
            </a:r>
            <a:endParaRPr lang="ja-JP" altLang="en-US" sz="1400" b="1"/>
          </a:p>
        </p:txBody>
      </p:sp>
      <p:graphicFrame>
        <p:nvGraphicFramePr>
          <p:cNvPr id="99" name="表 98"/>
          <p:cNvGraphicFramePr>
            <a:graphicFrameLocks noGrp="1"/>
          </p:cNvGraphicFramePr>
          <p:nvPr>
            <p:extLst>
              <p:ext uri="{D42A27DB-BD31-4B8C-83A1-F6EECF244321}">
                <p14:modId xmlns:p14="http://schemas.microsoft.com/office/powerpoint/2010/main" val="1076532731"/>
              </p:ext>
            </p:extLst>
          </p:nvPr>
        </p:nvGraphicFramePr>
        <p:xfrm>
          <a:off x="4738645" y="1692531"/>
          <a:ext cx="5161072" cy="609600"/>
        </p:xfrm>
        <a:graphic>
          <a:graphicData uri="http://schemas.openxmlformats.org/drawingml/2006/table">
            <a:tbl>
              <a:tblPr firstRow="1" bandRow="1">
                <a:tableStyleId>{93296810-A885-4BE3-A3E7-6D5BEEA58F35}</a:tableStyleId>
              </a:tblPr>
              <a:tblGrid>
                <a:gridCol w="2580347">
                  <a:extLst>
                    <a:ext uri="{9D8B030D-6E8A-4147-A177-3AD203B41FA5}">
                      <a16:colId xmlns:a16="http://schemas.microsoft.com/office/drawing/2014/main" val="20000"/>
                    </a:ext>
                  </a:extLst>
                </a:gridCol>
                <a:gridCol w="1290219">
                  <a:extLst>
                    <a:ext uri="{9D8B030D-6E8A-4147-A177-3AD203B41FA5}">
                      <a16:colId xmlns:a16="http://schemas.microsoft.com/office/drawing/2014/main" val="20001"/>
                    </a:ext>
                  </a:extLst>
                </a:gridCol>
                <a:gridCol w="1290506">
                  <a:extLst>
                    <a:ext uri="{9D8B030D-6E8A-4147-A177-3AD203B41FA5}">
                      <a16:colId xmlns:a16="http://schemas.microsoft.com/office/drawing/2014/main" val="20002"/>
                    </a:ext>
                  </a:extLst>
                </a:gridCol>
              </a:tblGrid>
              <a:tr h="182343">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ユーザー像</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79646"/>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企業数</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79646"/>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ユーザー数</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79646"/>
                    </a:solidFill>
                  </a:tcPr>
                </a:tc>
                <a:extLst>
                  <a:ext uri="{0D108BD9-81ED-4DB2-BD59-A6C34878D82A}">
                    <a16:rowId xmlns:a16="http://schemas.microsoft.com/office/drawing/2014/main" val="10000"/>
                  </a:ext>
                </a:extLst>
              </a:tr>
              <a:tr h="182343">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貴社の顧客企業</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DEFE9"/>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DEFE9"/>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DEFE9"/>
                    </a:solidFill>
                  </a:tcPr>
                </a:tc>
                <a:extLst>
                  <a:ext uri="{0D108BD9-81ED-4DB2-BD59-A6C34878D82A}">
                    <a16:rowId xmlns:a16="http://schemas.microsoft.com/office/drawing/2014/main" val="10001"/>
                  </a:ext>
                </a:extLst>
              </a:tr>
            </a:tbl>
          </a:graphicData>
        </a:graphic>
      </p:graphicFrame>
      <p:graphicFrame>
        <p:nvGraphicFramePr>
          <p:cNvPr id="100" name="表 99"/>
          <p:cNvGraphicFramePr>
            <a:graphicFrameLocks noGrp="1"/>
          </p:cNvGraphicFramePr>
          <p:nvPr>
            <p:extLst>
              <p:ext uri="{D42A27DB-BD31-4B8C-83A1-F6EECF244321}">
                <p14:modId xmlns:p14="http://schemas.microsoft.com/office/powerpoint/2010/main" val="3917323553"/>
              </p:ext>
            </p:extLst>
          </p:nvPr>
        </p:nvGraphicFramePr>
        <p:xfrm>
          <a:off x="4738645" y="4050838"/>
          <a:ext cx="5161072" cy="609600"/>
        </p:xfrm>
        <a:graphic>
          <a:graphicData uri="http://schemas.openxmlformats.org/drawingml/2006/table">
            <a:tbl>
              <a:tblPr firstRow="1" bandRow="1">
                <a:tableStyleId>{93296810-A885-4BE3-A3E7-6D5BEEA58F35}</a:tableStyleId>
              </a:tblPr>
              <a:tblGrid>
                <a:gridCol w="3440546">
                  <a:extLst>
                    <a:ext uri="{9D8B030D-6E8A-4147-A177-3AD203B41FA5}">
                      <a16:colId xmlns:a16="http://schemas.microsoft.com/office/drawing/2014/main" val="20000"/>
                    </a:ext>
                  </a:extLst>
                </a:gridCol>
                <a:gridCol w="1720526">
                  <a:extLst>
                    <a:ext uri="{9D8B030D-6E8A-4147-A177-3AD203B41FA5}">
                      <a16:colId xmlns:a16="http://schemas.microsoft.com/office/drawing/2014/main" val="20001"/>
                    </a:ext>
                  </a:extLst>
                </a:gridCol>
              </a:tblGrid>
              <a:tr h="182343">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ユーザー像</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79646"/>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ユーザー数</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79646"/>
                    </a:solidFill>
                  </a:tcPr>
                </a:tc>
                <a:extLst>
                  <a:ext uri="{0D108BD9-81ED-4DB2-BD59-A6C34878D82A}">
                    <a16:rowId xmlns:a16="http://schemas.microsoft.com/office/drawing/2014/main" val="10000"/>
                  </a:ext>
                </a:extLst>
              </a:tr>
              <a:tr h="182343">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貴社の顧客（コンシューマ）</a:t>
                      </a: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DEFE9"/>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rgbClr val="FDEFE9"/>
                    </a:solidFill>
                  </a:tcPr>
                </a:tc>
                <a:extLst>
                  <a:ext uri="{0D108BD9-81ED-4DB2-BD59-A6C34878D82A}">
                    <a16:rowId xmlns:a16="http://schemas.microsoft.com/office/drawing/2014/main" val="10001"/>
                  </a:ext>
                </a:extLst>
              </a:tr>
            </a:tbl>
          </a:graphicData>
        </a:graphic>
      </p:graphicFrame>
      <p:sp>
        <p:nvSpPr>
          <p:cNvPr id="17445" name="テキスト ボックス 104"/>
          <p:cNvSpPr txBox="1">
            <a:spLocks noChangeArrowheads="1"/>
          </p:cNvSpPr>
          <p:nvPr/>
        </p:nvSpPr>
        <p:spPr bwMode="auto">
          <a:xfrm>
            <a:off x="4712450" y="1318858"/>
            <a:ext cx="896589" cy="37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en-US" altLang="ja-JP" sz="1400" b="1"/>
              <a:t>B2…B</a:t>
            </a:r>
            <a:endParaRPr lang="ja-JP" altLang="en-US" sz="1400" b="1"/>
          </a:p>
        </p:txBody>
      </p:sp>
      <p:sp>
        <p:nvSpPr>
          <p:cNvPr id="17446" name="テキスト ボックス 105"/>
          <p:cNvSpPr txBox="1">
            <a:spLocks noChangeArrowheads="1"/>
          </p:cNvSpPr>
          <p:nvPr/>
        </p:nvSpPr>
        <p:spPr bwMode="auto">
          <a:xfrm>
            <a:off x="4712450" y="3690476"/>
            <a:ext cx="962486" cy="365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en-US" altLang="ja-JP" sz="1400" b="1" dirty="0"/>
              <a:t>B2…C</a:t>
            </a:r>
            <a:endParaRPr lang="ja-JP" altLang="en-US" sz="1400" b="1" dirty="0"/>
          </a:p>
        </p:txBody>
      </p:sp>
      <p:sp>
        <p:nvSpPr>
          <p:cNvPr id="17447" name="テキスト ボックス 107"/>
          <p:cNvSpPr txBox="1">
            <a:spLocks noChangeArrowheads="1"/>
          </p:cNvSpPr>
          <p:nvPr/>
        </p:nvSpPr>
        <p:spPr bwMode="auto">
          <a:xfrm>
            <a:off x="7532976" y="1330582"/>
            <a:ext cx="18002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900"/>
              <a:t>申請時点の実績値を記入下さい</a:t>
            </a:r>
            <a:br>
              <a:rPr lang="en-US" altLang="ja-JP" sz="900"/>
            </a:br>
            <a:r>
              <a:rPr lang="ja-JP" altLang="en-US" sz="900"/>
              <a:t>該当のない場合は空欄で結構です</a:t>
            </a:r>
          </a:p>
        </p:txBody>
      </p:sp>
      <p:sp>
        <p:nvSpPr>
          <p:cNvPr id="17448" name="テキスト ボックス 108"/>
          <p:cNvSpPr txBox="1">
            <a:spLocks noChangeArrowheads="1"/>
          </p:cNvSpPr>
          <p:nvPr/>
        </p:nvSpPr>
        <p:spPr bwMode="auto">
          <a:xfrm>
            <a:off x="8040800" y="3690476"/>
            <a:ext cx="172878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900" dirty="0"/>
              <a:t>申請時点の実績値を記入下さい</a:t>
            </a:r>
            <a:br>
              <a:rPr lang="en-US" altLang="ja-JP" sz="900" dirty="0"/>
            </a:br>
            <a:r>
              <a:rPr lang="ja-JP" altLang="en-US" sz="900" dirty="0"/>
              <a:t>該当のない場合は空欄で結構です</a:t>
            </a:r>
          </a:p>
        </p:txBody>
      </p:sp>
      <p:sp>
        <p:nvSpPr>
          <p:cNvPr id="17450" name="テキスト ボックス 40"/>
          <p:cNvSpPr txBox="1">
            <a:spLocks noChangeArrowheads="1"/>
          </p:cNvSpPr>
          <p:nvPr/>
        </p:nvSpPr>
        <p:spPr bwMode="auto">
          <a:xfrm>
            <a:off x="2061130" y="1300311"/>
            <a:ext cx="1048555" cy="324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solidFill>
                  <a:srgbClr val="C00000"/>
                </a:solidFill>
              </a:rPr>
              <a:t>ユーザー</a:t>
            </a:r>
          </a:p>
        </p:txBody>
      </p:sp>
      <p:sp>
        <p:nvSpPr>
          <p:cNvPr id="17451" name="テキスト ボックス 43"/>
          <p:cNvSpPr txBox="1">
            <a:spLocks noChangeArrowheads="1"/>
          </p:cNvSpPr>
          <p:nvPr/>
        </p:nvSpPr>
        <p:spPr bwMode="auto">
          <a:xfrm>
            <a:off x="2093958" y="3598023"/>
            <a:ext cx="982899" cy="324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solidFill>
                  <a:srgbClr val="C00000"/>
                </a:solidFill>
              </a:rPr>
              <a:t>ユーザー</a:t>
            </a:r>
          </a:p>
        </p:txBody>
      </p:sp>
      <p:sp>
        <p:nvSpPr>
          <p:cNvPr id="38" name="円/楕円 37"/>
          <p:cNvSpPr/>
          <p:nvPr/>
        </p:nvSpPr>
        <p:spPr>
          <a:xfrm>
            <a:off x="851796" y="1624956"/>
            <a:ext cx="877563" cy="877563"/>
          </a:xfrm>
          <a:prstGeom prst="ellipse">
            <a:avLst/>
          </a:prstGeom>
          <a:solidFill>
            <a:srgbClr val="FF9900"/>
          </a:solidFill>
          <a:ln>
            <a:noFill/>
          </a:ln>
        </p:spPr>
        <p:style>
          <a:lnRef idx="2">
            <a:schemeClr val="dk1"/>
          </a:lnRef>
          <a:fillRef idx="1">
            <a:schemeClr val="lt1"/>
          </a:fillRef>
          <a:effectRef idx="0">
            <a:schemeClr val="dk1"/>
          </a:effectRef>
          <a:fontRef idx="minor">
            <a:schemeClr val="dk1"/>
          </a:fontRef>
        </p:style>
        <p:txBody>
          <a:bodyPr wrap="none" anchor="ctr"/>
          <a:lstStyle/>
          <a:p>
            <a:pPr algn="ctr">
              <a:defRPr/>
            </a:pPr>
            <a:r>
              <a:rPr lang="ja-JP" altLang="en-US" sz="1600" b="1" dirty="0">
                <a:solidFill>
                  <a:schemeClr val="bg1"/>
                </a:solidFill>
                <a:latin typeface="Meiryo UI" pitchFamily="50" charset="-128"/>
                <a:ea typeface="Meiryo UI" pitchFamily="50" charset="-128"/>
                <a:cs typeface="Meiryo UI" pitchFamily="50" charset="-128"/>
              </a:rPr>
              <a:t>応募者</a:t>
            </a:r>
          </a:p>
        </p:txBody>
      </p:sp>
      <p:sp>
        <p:nvSpPr>
          <p:cNvPr id="24" name="円/楕円 23"/>
          <p:cNvSpPr/>
          <p:nvPr/>
        </p:nvSpPr>
        <p:spPr>
          <a:xfrm>
            <a:off x="851796" y="3958385"/>
            <a:ext cx="877563" cy="877563"/>
          </a:xfrm>
          <a:prstGeom prst="ellipse">
            <a:avLst/>
          </a:prstGeom>
          <a:solidFill>
            <a:srgbClr val="FF9900"/>
          </a:solidFill>
          <a:ln>
            <a:noFill/>
          </a:ln>
        </p:spPr>
        <p:style>
          <a:lnRef idx="2">
            <a:schemeClr val="dk1"/>
          </a:lnRef>
          <a:fillRef idx="1">
            <a:schemeClr val="lt1"/>
          </a:fillRef>
          <a:effectRef idx="0">
            <a:schemeClr val="dk1"/>
          </a:effectRef>
          <a:fontRef idx="minor">
            <a:schemeClr val="dk1"/>
          </a:fontRef>
        </p:style>
        <p:txBody>
          <a:bodyPr wrap="none" anchor="ctr"/>
          <a:lstStyle/>
          <a:p>
            <a:pPr algn="ctr">
              <a:defRPr/>
            </a:pPr>
            <a:r>
              <a:rPr lang="ja-JP" altLang="en-US" sz="1600" b="1" dirty="0">
                <a:solidFill>
                  <a:schemeClr val="bg1"/>
                </a:solidFill>
                <a:latin typeface="Meiryo UI" pitchFamily="50" charset="-128"/>
                <a:ea typeface="Meiryo UI" pitchFamily="50" charset="-128"/>
                <a:cs typeface="Meiryo UI" pitchFamily="50" charset="-128"/>
              </a:rPr>
              <a:t>応募者</a:t>
            </a:r>
          </a:p>
        </p:txBody>
      </p:sp>
      <p:sp>
        <p:nvSpPr>
          <p:cNvPr id="48" name="円/楕円 47"/>
          <p:cNvSpPr/>
          <p:nvPr/>
        </p:nvSpPr>
        <p:spPr>
          <a:xfrm>
            <a:off x="3364669" y="1624956"/>
            <a:ext cx="877563" cy="877563"/>
          </a:xfrm>
          <a:prstGeom prst="ellipse">
            <a:avLst/>
          </a:prstGeom>
          <a:solidFill>
            <a:srgbClr val="FF9900"/>
          </a:solidFill>
          <a:ln w="19050">
            <a:noFill/>
          </a:ln>
        </p:spPr>
        <p:style>
          <a:lnRef idx="2">
            <a:schemeClr val="dk1"/>
          </a:lnRef>
          <a:fillRef idx="1">
            <a:schemeClr val="lt1"/>
          </a:fillRef>
          <a:effectRef idx="0">
            <a:schemeClr val="dk1"/>
          </a:effectRef>
          <a:fontRef idx="minor">
            <a:schemeClr val="dk1"/>
          </a:fontRef>
        </p:style>
        <p:txBody>
          <a:bodyPr wrap="none" anchor="ctr"/>
          <a:lstStyle/>
          <a:p>
            <a:pPr algn="ctr">
              <a:defRPr/>
            </a:pPr>
            <a:r>
              <a:rPr lang="ja-JP" altLang="en-US" sz="1000" b="1" dirty="0">
                <a:solidFill>
                  <a:schemeClr val="bg1"/>
                </a:solidFill>
                <a:latin typeface="Meiryo UI" pitchFamily="50" charset="-128"/>
                <a:ea typeface="Meiryo UI" pitchFamily="50" charset="-128"/>
                <a:cs typeface="Meiryo UI" pitchFamily="50" charset="-128"/>
              </a:rPr>
              <a:t>（顧客企業の）</a:t>
            </a:r>
            <a:br>
              <a:rPr lang="en-US" altLang="ja-JP" sz="1400" b="1" dirty="0">
                <a:solidFill>
                  <a:schemeClr val="bg1"/>
                </a:solidFill>
                <a:latin typeface="Meiryo UI" pitchFamily="50" charset="-128"/>
                <a:ea typeface="Meiryo UI" pitchFamily="50" charset="-128"/>
                <a:cs typeface="Meiryo UI" pitchFamily="50" charset="-128"/>
              </a:rPr>
            </a:br>
            <a:r>
              <a:rPr lang="ja-JP" altLang="en-US" sz="1100" b="1" dirty="0">
                <a:solidFill>
                  <a:schemeClr val="bg1"/>
                </a:solidFill>
                <a:latin typeface="Meiryo UI" pitchFamily="50" charset="-128"/>
                <a:ea typeface="Meiryo UI" pitchFamily="50" charset="-128"/>
                <a:cs typeface="Meiryo UI" pitchFamily="50" charset="-128"/>
              </a:rPr>
              <a:t>社員・委託先</a:t>
            </a:r>
            <a:br>
              <a:rPr lang="en-US" altLang="ja-JP" sz="1100" b="1" dirty="0">
                <a:solidFill>
                  <a:schemeClr val="bg1"/>
                </a:solidFill>
                <a:latin typeface="Meiryo UI" pitchFamily="50" charset="-128"/>
                <a:ea typeface="Meiryo UI" pitchFamily="50" charset="-128"/>
                <a:cs typeface="Meiryo UI" pitchFamily="50" charset="-128"/>
              </a:rPr>
            </a:br>
            <a:r>
              <a:rPr lang="ja-JP" altLang="en-US" sz="1100" b="1" dirty="0">
                <a:solidFill>
                  <a:schemeClr val="bg1"/>
                </a:solidFill>
                <a:latin typeface="Meiryo UI" pitchFamily="50" charset="-128"/>
                <a:ea typeface="Meiryo UI" pitchFamily="50" charset="-128"/>
                <a:cs typeface="Meiryo UI" pitchFamily="50" charset="-128"/>
              </a:rPr>
              <a:t>社員等</a:t>
            </a:r>
          </a:p>
        </p:txBody>
      </p:sp>
      <p:sp>
        <p:nvSpPr>
          <p:cNvPr id="17455" name="テキスト ボックス 48"/>
          <p:cNvSpPr txBox="1">
            <a:spLocks noChangeArrowheads="1"/>
          </p:cNvSpPr>
          <p:nvPr/>
        </p:nvSpPr>
        <p:spPr bwMode="auto">
          <a:xfrm>
            <a:off x="3312001" y="1300311"/>
            <a:ext cx="982898" cy="324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solidFill>
                  <a:srgbClr val="C00000"/>
                </a:solidFill>
              </a:rPr>
              <a:t>ユーザー</a:t>
            </a:r>
          </a:p>
        </p:txBody>
      </p:sp>
      <p:cxnSp>
        <p:nvCxnSpPr>
          <p:cNvPr id="53" name="直線コネクタ 52"/>
          <p:cNvCxnSpPr>
            <a:cxnSpLocks/>
            <a:stCxn id="60" idx="6"/>
            <a:endCxn id="48" idx="2"/>
          </p:cNvCxnSpPr>
          <p:nvPr/>
        </p:nvCxnSpPr>
        <p:spPr>
          <a:xfrm>
            <a:off x="3024189" y="2063738"/>
            <a:ext cx="34048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AB35596-C658-3C37-401E-963FB7FEB827}"/>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④</a:t>
            </a:r>
          </a:p>
        </p:txBody>
      </p:sp>
      <p:sp>
        <p:nvSpPr>
          <p:cNvPr id="3" name="テキスト ボックス 8">
            <a:extLst>
              <a:ext uri="{FF2B5EF4-FFF2-40B4-BE49-F238E27FC236}">
                <a16:creationId xmlns:a16="http://schemas.microsoft.com/office/drawing/2014/main" id="{DD38ED28-0F2B-310E-DBCE-FD4E3013B34D}"/>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5" name="スライド番号プレースホルダー 5">
            <a:extLst>
              <a:ext uri="{FF2B5EF4-FFF2-40B4-BE49-F238E27FC236}">
                <a16:creationId xmlns:a16="http://schemas.microsoft.com/office/drawing/2014/main" id="{4A1BACEF-5A9D-14EA-CB6D-659F73F652FC}"/>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8</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nchor="t" anchorCtr="0"/>
          <a:lstStyle/>
          <a:p>
            <a:pPr eaLnBrk="1" hangingPunct="1"/>
            <a:r>
              <a:rPr lang="ja-JP" altLang="en-US" dirty="0">
                <a:solidFill>
                  <a:schemeClr val="tx1"/>
                </a:solidFill>
              </a:rPr>
              <a:t>　　　技術</a:t>
            </a:r>
            <a:endParaRPr lang="ja-JP" altLang="en-US" sz="2400" dirty="0"/>
          </a:p>
        </p:txBody>
      </p:sp>
      <p:sp>
        <p:nvSpPr>
          <p:cNvPr id="18436" name="コンテンツ プレースホルダー 3"/>
          <p:cNvSpPr>
            <a:spLocks noGrp="1"/>
          </p:cNvSpPr>
          <p:nvPr>
            <p:ph idx="4294967295"/>
          </p:nvPr>
        </p:nvSpPr>
        <p:spPr>
          <a:xfrm>
            <a:off x="373298" y="1387828"/>
            <a:ext cx="8642350" cy="1077076"/>
          </a:xfrm>
          <a:prstGeom prst="rect">
            <a:avLst/>
          </a:prstGeom>
        </p:spPr>
        <p:txBody>
          <a:bodyPr/>
          <a:lstStyle/>
          <a:p>
            <a:pPr marL="182563" indent="-182563" eaLnBrk="1" hangingPunct="1"/>
            <a:r>
              <a:rPr lang="ja-JP" altLang="en-US" sz="1400" dirty="0">
                <a:latin typeface="Meiryo UI" panose="020B0604030504040204" pitchFamily="50" charset="-128"/>
                <a:ea typeface="Meiryo UI" panose="020B0604030504040204" pitchFamily="50" charset="-128"/>
              </a:rPr>
              <a:t>最先端技術へのチャレンジ・先進性、または、独創的な工夫</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使用した先進的な要素技術    </a:t>
            </a:r>
            <a:r>
              <a:rPr lang="en-US" altLang="ja-JP" sz="1400" dirty="0">
                <a:latin typeface="Meiryo UI" panose="020B0604030504040204" pitchFamily="50" charset="-128"/>
                <a:ea typeface="Meiryo UI" panose="020B0604030504040204" pitchFamily="50" charset="-128"/>
              </a:rPr>
              <a:t>(IoT, AI, Robot</a:t>
            </a:r>
            <a:r>
              <a:rPr lang="ja-JP" altLang="en-US" sz="1400" dirty="0">
                <a:latin typeface="Meiryo UI" panose="020B0604030504040204" pitchFamily="50" charset="-128"/>
                <a:ea typeface="Meiryo UI" panose="020B0604030504040204" pitchFamily="50" charset="-128"/>
              </a:rPr>
              <a:t>等）</a:t>
            </a:r>
            <a:endParaRPr lang="en-US" altLang="ja-JP" sz="1400" dirty="0">
              <a:latin typeface="Meiryo UI" panose="020B0604030504040204" pitchFamily="50" charset="-128"/>
              <a:ea typeface="Meiryo UI" panose="020B0604030504040204" pitchFamily="50" charset="-128"/>
            </a:endParaRPr>
          </a:p>
          <a:p>
            <a:pPr marL="182563" indent="-182563" eaLnBrk="1" hangingPunct="1"/>
            <a:r>
              <a:rPr lang="ja-JP" altLang="en-US" sz="1400" dirty="0">
                <a:latin typeface="Meiryo UI" panose="020B0604030504040204" pitchFamily="50" charset="-128"/>
                <a:ea typeface="Meiryo UI" panose="020B0604030504040204" pitchFamily="50" charset="-128"/>
              </a:rPr>
              <a:t>既存技術の活用、組合せ等</a:t>
            </a:r>
          </a:p>
          <a:p>
            <a:pPr marL="0" indent="0">
              <a:buNone/>
            </a:pPr>
            <a:endParaRPr lang="ja-JP" altLang="en-US" sz="14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E43AD9E-443D-A17B-8914-E7AAAA119D1E}"/>
              </a:ext>
            </a:extLst>
          </p:cNvPr>
          <p:cNvSpPr/>
          <p:nvPr/>
        </p:nvSpPr>
        <p:spPr>
          <a:xfrm>
            <a:off x="373298" y="220626"/>
            <a:ext cx="454883" cy="375721"/>
          </a:xfrm>
          <a:prstGeom prst="rect">
            <a:avLst/>
          </a:prstGeom>
          <a:solidFill>
            <a:srgbClr val="FF990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A</a:t>
            </a:r>
            <a:endParaRPr lang="ja-JP" altLang="en-US" sz="2400" b="1" dirty="0">
              <a:solidFill>
                <a:schemeClr val="bg1"/>
              </a:solidFill>
              <a:latin typeface="Meiryo UI" pitchFamily="50" charset="-128"/>
              <a:ea typeface="Meiryo UI" pitchFamily="50" charset="-128"/>
              <a:cs typeface="Meiryo UI" pitchFamily="50" charset="-128"/>
            </a:endParaRPr>
          </a:p>
        </p:txBody>
      </p:sp>
      <p:sp>
        <p:nvSpPr>
          <p:cNvPr id="3" name="テキスト ボックス 8">
            <a:extLst>
              <a:ext uri="{FF2B5EF4-FFF2-40B4-BE49-F238E27FC236}">
                <a16:creationId xmlns:a16="http://schemas.microsoft.com/office/drawing/2014/main" id="{578DABAD-16D0-38A9-A218-F4C173FC305D}"/>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6" name="テキスト ボックス 5">
            <a:extLst>
              <a:ext uri="{FF2B5EF4-FFF2-40B4-BE49-F238E27FC236}">
                <a16:creationId xmlns:a16="http://schemas.microsoft.com/office/drawing/2014/main" id="{9AD57A5E-9FFE-1916-116A-B09FF2616489}"/>
              </a:ext>
            </a:extLst>
          </p:cNvPr>
          <p:cNvSpPr txBox="1"/>
          <p:nvPr/>
        </p:nvSpPr>
        <p:spPr>
          <a:xfrm>
            <a:off x="298174" y="719194"/>
            <a:ext cx="7708789" cy="523220"/>
          </a:xfrm>
          <a:prstGeom prst="rect">
            <a:avLst/>
          </a:prstGeom>
          <a:noFill/>
        </p:spPr>
        <p:txBody>
          <a:bodyPr wrap="square">
            <a:spAutoFit/>
          </a:bodyPr>
          <a:lstStyle/>
          <a:p>
            <a:r>
              <a:rPr lang="ja-JP" altLang="en-US" sz="1400" b="1" dirty="0">
                <a:solidFill>
                  <a:srgbClr val="E48836"/>
                </a:solidFill>
                <a:latin typeface="Meiryo UI" panose="020B0604030504040204" pitchFamily="50" charset="-128"/>
                <a:ea typeface="Meiryo UI" panose="020B0604030504040204" pitchFamily="50" charset="-128"/>
              </a:rPr>
              <a:t>最先端技術へのチャレンジ・先進性／独創的な工夫</a:t>
            </a:r>
            <a:br>
              <a:rPr lang="en-US" altLang="ja-JP" sz="1400" b="1" dirty="0">
                <a:solidFill>
                  <a:srgbClr val="E48836"/>
                </a:solidFill>
                <a:latin typeface="Meiryo UI" panose="020B0604030504040204" pitchFamily="50" charset="-128"/>
                <a:ea typeface="Meiryo UI" panose="020B0604030504040204" pitchFamily="50" charset="-128"/>
              </a:rPr>
            </a:br>
            <a:r>
              <a:rPr lang="ja-JP" altLang="en-US" sz="1400" b="1" dirty="0">
                <a:solidFill>
                  <a:srgbClr val="E48836"/>
                </a:solidFill>
                <a:latin typeface="Meiryo UI" panose="020B0604030504040204" pitchFamily="50" charset="-128"/>
                <a:ea typeface="Meiryo UI" panose="020B0604030504040204" pitchFamily="50" charset="-128"/>
              </a:rPr>
              <a:t>既存技術の活用、組合せによる新たな価値の創出</a:t>
            </a:r>
          </a:p>
        </p:txBody>
      </p:sp>
      <p:sp>
        <p:nvSpPr>
          <p:cNvPr id="5" name="スライド番号プレースホルダー 5">
            <a:extLst>
              <a:ext uri="{FF2B5EF4-FFF2-40B4-BE49-F238E27FC236}">
                <a16:creationId xmlns:a16="http://schemas.microsoft.com/office/drawing/2014/main" id="{35BBAC9B-D4CC-9576-340F-1B3BC3407B86}"/>
              </a:ext>
            </a:extLst>
          </p:cNvPr>
          <p:cNvSpPr>
            <a:spLocks noGrp="1"/>
          </p:cNvSpPr>
          <p:nvPr>
            <p:ph type="sldNum" sz="quarter" idx="4"/>
          </p:nvPr>
        </p:nvSpPr>
        <p:spPr>
          <a:xfrm>
            <a:off x="11617864" y="6492877"/>
            <a:ext cx="421736" cy="365124"/>
          </a:xfrm>
          <a:prstGeom prst="rect">
            <a:avLst/>
          </a:prstGeom>
          <a:noFill/>
        </p:spPr>
        <p:txBody>
          <a:bodyPr vert="horz" lIns="91440" tIns="45720" rIns="91440" bIns="45720" rtlCol="0" anchor="ctr"/>
          <a:lstStyle>
            <a:lvl1pPr algn="r">
              <a:defRPr kumimoji="1" sz="1200">
                <a:solidFill>
                  <a:schemeClr val="tx1"/>
                </a:solidFill>
              </a:defRPr>
            </a:lvl1pPr>
          </a:lstStyle>
          <a:p>
            <a:pPr>
              <a:defRPr/>
            </a:pPr>
            <a:fld id="{77F8C962-E549-4CDC-A2F7-08C397AD64FC}" type="slidenum">
              <a:rPr lang="ja-JP" altLang="en-US" smtClean="0">
                <a:solidFill>
                  <a:srgbClr val="F79646"/>
                </a:solidFill>
                <a:latin typeface="Meiryo UI" panose="020B0604030504040204" pitchFamily="50" charset="-128"/>
                <a:ea typeface="Meiryo UI" panose="020B0604030504040204" pitchFamily="50" charset="-128"/>
              </a:rPr>
              <a:pPr>
                <a:defRPr/>
              </a:pPr>
              <a:t>9</a:t>
            </a:fld>
            <a:endParaRPr lang="ja-JP" altLang="en-US" dirty="0">
              <a:solidFill>
                <a:srgbClr val="F79646"/>
              </a:solidFill>
              <a:latin typeface="Meiryo UI" panose="020B0604030504040204" pitchFamily="50" charset="-128"/>
              <a:ea typeface="Meiryo UI" panose="020B0604030504040204" pitchFamily="50" charset="-128"/>
            </a:endParaRPr>
          </a:p>
        </p:txBody>
      </p:sp>
    </p:spTree>
  </p:cSld>
  <p:clrMapOvr>
    <a:masterClrMapping/>
  </p:clrMapOvr>
  <p:transition/>
</p:sld>
</file>

<file path=ppt/theme/theme1.xml><?xml version="1.0" encoding="utf-8"?>
<a:theme xmlns:a="http://schemas.openxmlformats.org/drawingml/2006/main" name="3_ITC_Conference_white">
  <a:themeElements>
    <a:clrScheme name="ITC_Conference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TC_Conference_white">
      <a:majorFont>
        <a:latin typeface="ＭＳ Ｐゴシック"/>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TC_Conference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TC_Conference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TC_Conference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TC_Conference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TC_Conference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TC_Conference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TC_Conference_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TC_Conference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TC_Conference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TC_Conference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TC_Conference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TC_Conference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c9bddbb-3294-4d6f-bae4-d9c2b5a39d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746133F336AA14DB854E7801214F237" ma:contentTypeVersion="16" ma:contentTypeDescription="新しいドキュメントを作成します。" ma:contentTypeScope="" ma:versionID="0bdef90d96428e84b4fdb0cfe824a6b2">
  <xsd:schema xmlns:xsd="http://www.w3.org/2001/XMLSchema" xmlns:xs="http://www.w3.org/2001/XMLSchema" xmlns:p="http://schemas.microsoft.com/office/2006/metadata/properties" xmlns:ns3="6c9bddbb-3294-4d6f-bae4-d9c2b5a39df2" xmlns:ns4="ddf06616-52d3-4789-9b9a-6d58b012e352" targetNamespace="http://schemas.microsoft.com/office/2006/metadata/properties" ma:root="true" ma:fieldsID="cd5628faeaef68e5ea876f10aadb2876" ns3:_="" ns4:_="">
    <xsd:import namespace="6c9bddbb-3294-4d6f-bae4-d9c2b5a39df2"/>
    <xsd:import namespace="ddf06616-52d3-4789-9b9a-6d58b012e352"/>
    <xsd:element name="properties">
      <xsd:complexType>
        <xsd:sequence>
          <xsd:element name="documentManagement">
            <xsd:complexType>
              <xsd:all>
                <xsd:element ref="ns3:MediaServiceMetadata" minOccurs="0"/>
                <xsd:element ref="ns3:MediaServiceFastMetadata" minOccurs="0"/>
                <xsd:element ref="ns4:SharedWithDetails" minOccurs="0"/>
                <xsd:element ref="ns4:SharingHintHash" minOccurs="0"/>
                <xsd:element ref="ns4:SharedWithUser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_activity" minOccurs="0"/>
                <xsd:element ref="ns3:MediaServiceOCR" minOccurs="0"/>
                <xsd:element ref="ns3:MediaServiceObjectDetectorVersion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bddbb-3294-4d6f-bae4-d9c2b5a39d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f06616-52d3-4789-9b9a-6d58b012e352" elementFormDefault="qualified">
    <xsd:import namespace="http://schemas.microsoft.com/office/2006/documentManagement/types"/>
    <xsd:import namespace="http://schemas.microsoft.com/office/infopath/2007/PartnerControls"/>
    <xsd:element name="SharedWithDetails" ma:index="10" nillable="true" ma:displayName="共有相手の詳細情報" ma:internalName="SharedWithDetails" ma:readOnly="true">
      <xsd:simpleType>
        <xsd:restriction base="dms:Note">
          <xsd:maxLength value="255"/>
        </xsd:restriction>
      </xsd:simpleType>
    </xsd:element>
    <xsd:element name="SharingHintHash" ma:index="11" nillable="true" ma:displayName="共有のヒントのハッシュ" ma:hidden="true" ma:internalName="SharingHintHash" ma:readOnly="true">
      <xsd:simpleType>
        <xsd:restriction base="dms:Text"/>
      </xsd:simpleType>
    </xsd:element>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CD21D6-061E-49AD-A124-B53010623CE4}">
  <ds:schemaRefs>
    <ds:schemaRef ds:uri="http://purl.org/dc/terms/"/>
    <ds:schemaRef ds:uri="http://schemas.microsoft.com/office/2006/documentManagement/types"/>
    <ds:schemaRef ds:uri="http://purl.org/dc/elements/1.1/"/>
    <ds:schemaRef ds:uri="ddf06616-52d3-4789-9b9a-6d58b012e352"/>
    <ds:schemaRef ds:uri="6c9bddbb-3294-4d6f-bae4-d9c2b5a39df2"/>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B32F8937-42DF-4D3D-A107-8414700FA6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9bddbb-3294-4d6f-bae4-d9c2b5a39df2"/>
    <ds:schemaRef ds:uri="ddf06616-52d3-4789-9b9a-6d58b012e3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DAB574-4BC5-4B85-B6E8-B2A913D6E1A4}">
  <ds:schemaRefs>
    <ds:schemaRef ds:uri="http://schemas.microsoft.com/sharepoint/v3/contenttype/forms"/>
  </ds:schemaRefs>
</ds:datastoreItem>
</file>

<file path=docMetadata/LabelInfo.xml><?xml version="1.0" encoding="utf-8"?>
<clbl:labelList xmlns:clbl="http://schemas.microsoft.com/office/2020/mipLabelMetadata">
  <clbl:label id="{dbb4fa5d-3ac5-4415-967c-34900a0e1c6f}" enabled="1" method="Privileged" siteId="{a629ef32-67ba-47a6-8eb3-ec43935644fc}" contentBits="0" removed="0"/>
</clbl:labelList>
</file>

<file path=docProps/app.xml><?xml version="1.0" encoding="utf-8"?>
<Properties xmlns="http://schemas.openxmlformats.org/officeDocument/2006/extended-properties" xmlns:vt="http://schemas.openxmlformats.org/officeDocument/2006/docPropsVTypes">
  <Template/>
  <TotalTime>9021</TotalTime>
  <Words>2106</Words>
  <Application>Microsoft Office PowerPoint</Application>
  <PresentationFormat>ワイド画面</PresentationFormat>
  <Paragraphs>225</Paragraphs>
  <Slides>13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Meiryo UI</vt:lpstr>
      <vt:lpstr>ＭＳ Ｐゴシック</vt:lpstr>
      <vt:lpstr>游ゴシック</vt:lpstr>
      <vt:lpstr>Arial</vt:lpstr>
      <vt:lpstr>Times New Roman</vt:lpstr>
      <vt:lpstr>Wingdings</vt:lpstr>
      <vt:lpstr>3_ITC_Conference_white</vt:lpstr>
      <vt:lpstr>MCPC award 2026 応募要綱（サービス＆ソリューション部門）</vt:lpstr>
      <vt:lpstr>サービス＆ソリューション部門の賞の構成</vt:lpstr>
      <vt:lpstr>エントリーシート記入上のガイド</vt:lpstr>
      <vt:lpstr>MCPC award（サービス＆ソリューション部門） エントリーシート</vt:lpstr>
      <vt:lpstr>      応募者名・応募サービス＆ソリューション名称等</vt:lpstr>
      <vt:lpstr>    応募者情報</vt:lpstr>
      <vt:lpstr>　　　応募サービス・ソリューションのサービス・イメージ</vt:lpstr>
      <vt:lpstr>　　　応募サービス・ソリューションのユーザー像・ユーザー数</vt:lpstr>
      <vt:lpstr>　　　技術</vt:lpstr>
      <vt:lpstr>　　　提供価値</vt:lpstr>
      <vt:lpstr>　　　ビジネス性</vt:lpstr>
      <vt:lpstr>　　アピールポイントのまとめ</vt:lpstr>
      <vt:lpstr>　　審査者及びMCPCに対する希望・注意事項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南日俊彦</dc:creator>
  <cp:lastModifiedBy>保坂 希美</cp:lastModifiedBy>
  <cp:revision>162</cp:revision>
  <cp:lastPrinted>2026-06-08T03:10:18Z</cp:lastPrinted>
  <dcterms:created xsi:type="dcterms:W3CDTF">2023-11-19T12:36:59Z</dcterms:created>
  <dcterms:modified xsi:type="dcterms:W3CDTF">2026-06-08T05:41:48Z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0x0101000746133F336AA14DB854E7801214F237</vt:lpwstr>
  </property>
  <property fmtid="{D5CDD505-2E9C-101B-9397-08002B2CF9AE}" pid="3" name="MSIP_Label_dbb4fa5d-3ac5-4415-967c-34900a0e1c6f_Enabled">
    <vt:lpwstr>true</vt:lpwstr>
  </property>
  <property fmtid="{D5CDD505-2E9C-101B-9397-08002B2CF9AE}" pid="4" name="MSIP_Label_dbb4fa5d-3ac5-4415-967c-34900a0e1c6f_SetDate">
    <vt:lpwstr>2024-10-05T05:30:17Z</vt:lpwstr>
  </property>
  <property fmtid="{D5CDD505-2E9C-101B-9397-08002B2CF9AE}" pid="5" name="MSIP_Label_dbb4fa5d-3ac5-4415-967c-34900a0e1c6f_Method">
    <vt:lpwstr>Privileged</vt:lpwstr>
  </property>
  <property fmtid="{D5CDD505-2E9C-101B-9397-08002B2CF9AE}" pid="6" name="MSIP_Label_dbb4fa5d-3ac5-4415-967c-34900a0e1c6f_Name">
    <vt:lpwstr>dbb4fa5d-3ac5-4415-967c-34900a0e1c6f</vt:lpwstr>
  </property>
  <property fmtid="{D5CDD505-2E9C-101B-9397-08002B2CF9AE}" pid="7" name="MSIP_Label_dbb4fa5d-3ac5-4415-967c-34900a0e1c6f_SiteId">
    <vt:lpwstr>a629ef32-67ba-47a6-8eb3-ec43935644fc</vt:lpwstr>
  </property>
  <property fmtid="{D5CDD505-2E9C-101B-9397-08002B2CF9AE}" pid="8" name="MSIP_Label_dbb4fa5d-3ac5-4415-967c-34900a0e1c6f_ActionId">
    <vt:lpwstr>a8d342a9-56c2-4ef7-b06d-242dbbb21529</vt:lpwstr>
  </property>
  <property fmtid="{D5CDD505-2E9C-101B-9397-08002B2CF9AE}" pid="9" name="MSIP_Label_dbb4fa5d-3ac5-4415-967c-34900a0e1c6f_ContentBits">
    <vt:lpwstr>0</vt:lpwstr>
  </property>
</Properties>
</file>