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1"/>
  </p:notesMasterIdLst>
  <p:handoutMasterIdLst>
    <p:handoutMasterId r:id="rId22"/>
  </p:handoutMasterIdLst>
  <p:sldIdLst>
    <p:sldId id="302" r:id="rId4"/>
    <p:sldId id="287" r:id="rId5"/>
    <p:sldId id="276" r:id="rId6"/>
    <p:sldId id="278" r:id="rId7"/>
    <p:sldId id="301" r:id="rId8"/>
    <p:sldId id="261" r:id="rId9"/>
    <p:sldId id="263" r:id="rId10"/>
    <p:sldId id="273" r:id="rId11"/>
    <p:sldId id="270" r:id="rId12"/>
    <p:sldId id="306" r:id="rId13"/>
    <p:sldId id="305" r:id="rId14"/>
    <p:sldId id="295" r:id="rId15"/>
    <p:sldId id="281" r:id="rId16"/>
    <p:sldId id="297" r:id="rId17"/>
    <p:sldId id="269" r:id="rId18"/>
    <p:sldId id="282" r:id="rId19"/>
    <p:sldId id="283" r:id="rId2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5578" autoAdjust="0"/>
  </p:normalViewPr>
  <p:slideViewPr>
    <p:cSldViewPr>
      <p:cViewPr varScale="1">
        <p:scale>
          <a:sx n="82" d="100"/>
          <a:sy n="82" d="100"/>
        </p:scale>
        <p:origin x="1618" y="62"/>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2023/6/1</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2023/6/1</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208788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2023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（ユーザー部門）は、モバイルシステムや</a:t>
            </a:r>
            <a:r>
              <a:rPr lang="en-US" altLang="ja-JP" sz="1050" dirty="0"/>
              <a:t>IoT, AI, Robot</a:t>
            </a:r>
            <a:r>
              <a:rPr lang="ja-JP" altLang="en-US" sz="1050" dirty="0"/>
              <a:t>などの先進技術を活用したユーザー事例を紹介し、社会貢献度、顧客満足度向上、企業業績の向上などの観点から、システム導入・活用における優れた事例の表彰と、その取り組みを広く普及促進することを目的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インフラ等に、何らかのワイヤレス通信技術を導入し活用した事例であって、自社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39968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MCPC award</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2022 (</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ユーザー部門</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技術</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提供価値</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モバイルシステムが実現した新しいエクスペリエンスや</a:t>
            </a:r>
            <a:r>
              <a:rPr lang="ja-JP" altLang="en-US" sz="1000" dirty="0">
                <a:solidFill>
                  <a:prstClr val="black"/>
                </a:solidFill>
                <a:latin typeface="Meiryo UI" pitchFamily="50" charset="-128"/>
                <a:ea typeface="Meiryo UI" pitchFamily="50" charset="-128"/>
                <a:cs typeface="Meiryo UI" pitchFamily="50" charset="-128"/>
              </a:rPr>
              <a:t>価値など</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事業</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性</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応募システムの導入効果（</a:t>
            </a:r>
            <a:r>
              <a:rPr lang="ja-JP" altLang="en-US" sz="1000" dirty="0">
                <a:latin typeface="Meiryo UI" pitchFamily="50" charset="-128"/>
                <a:ea typeface="Meiryo UI" pitchFamily="50" charset="-128"/>
                <a:cs typeface="Meiryo UI" pitchFamily="50" charset="-128"/>
              </a:rPr>
              <a:t>定量的効果・定性的効果）</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marR="0" lvl="0" indent="-177800"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ユーザーの評価</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2023</a:t>
            </a:r>
            <a:r>
              <a:rPr lang="ja-JP" altLang="en-US" sz="1200" b="1">
                <a:solidFill>
                  <a:srgbClr val="FF0000"/>
                </a:solidFill>
                <a:latin typeface="Meiryo UI" pitchFamily="50" charset="-128"/>
                <a:ea typeface="Meiryo UI" pitchFamily="50" charset="-128"/>
                <a:cs typeface="Meiryo UI" pitchFamily="50" charset="-128"/>
              </a:rPr>
              <a:t>年</a:t>
            </a:r>
            <a:r>
              <a:rPr lang="en-US" altLang="ja-JP" sz="1200" b="1">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日（木）必着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月上旬頃事務局よりご連絡します。「モバイルテクノロジー賞」「モバイルビジネス賞」</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「モバイルパブリック賞」「モバイル中小企業賞」受賞者には、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27</a:t>
            </a:r>
            <a:r>
              <a:rPr lang="ja-JP" altLang="en-US" sz="950" dirty="0">
                <a:latin typeface="Meiryo UI" pitchFamily="50" charset="-128"/>
                <a:ea typeface="Meiryo UI" pitchFamily="50" charset="-128"/>
                <a:cs typeface="Meiryo UI" pitchFamily="50" charset="-128"/>
              </a:rPr>
              <a:t>日の二次審査会にて、プレゼンテー</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extLst>
      <p:ext uri="{BB962C8B-B14F-4D97-AF65-F5344CB8AC3E}">
        <p14:creationId xmlns:p14="http://schemas.microsoft.com/office/powerpoint/2010/main" val="37019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10</a:t>
            </a:fld>
            <a:endParaRPr lang="ja-JP" altLang="en-US" sz="1200">
              <a:solidFill>
                <a:srgbClr val="92D050"/>
              </a:solidFill>
            </a:endParaRPr>
          </a:p>
        </p:txBody>
      </p:sp>
      <p:sp>
        <p:nvSpPr>
          <p:cNvPr id="22" name="タイトル 1">
            <a:extLst>
              <a:ext uri="{FF2B5EF4-FFF2-40B4-BE49-F238E27FC236}">
                <a16:creationId xmlns:a16="http://schemas.microsoft.com/office/drawing/2014/main" id="{A9FA12E1-6BF0-4D62-92AE-40CDA18951DC}"/>
              </a:ext>
            </a:extLst>
          </p:cNvPr>
          <p:cNvSpPr>
            <a:spLocks noGrp="1"/>
          </p:cNvSpPr>
          <p:nvPr>
            <p:ph type="title"/>
          </p:nvPr>
        </p:nvSpPr>
        <p:spPr>
          <a:xfrm>
            <a:off x="250825" y="549275"/>
            <a:ext cx="8642350" cy="719138"/>
          </a:xfrm>
        </p:spPr>
        <p:txBody>
          <a:bodyPr rtlCol="0"/>
          <a:lstStyle/>
          <a:p>
            <a:pPr eaLnBrk="1" fontAlgn="auto" hangingPunct="1">
              <a:spcAft>
                <a:spcPts val="0"/>
              </a:spcAft>
              <a:defRPr/>
            </a:pPr>
            <a:r>
              <a:rPr lang="ja-JP" altLang="en-US" dirty="0">
                <a:solidFill>
                  <a:schemeClr val="tx1"/>
                </a:solidFill>
              </a:rPr>
              <a:t>経営課題、社会課題、取り組みの必要性</a:t>
            </a:r>
            <a:endParaRPr lang="ja-JP" altLang="en-US" sz="1400" dirty="0">
              <a:solidFill>
                <a:schemeClr val="bg1">
                  <a:lumMod val="75000"/>
                </a:schemeClr>
              </a:solidFill>
            </a:endParaRPr>
          </a:p>
        </p:txBody>
      </p:sp>
      <p:sp>
        <p:nvSpPr>
          <p:cNvPr id="23" name="コンテンツ プレースホルダー 3">
            <a:extLst>
              <a:ext uri="{FF2B5EF4-FFF2-40B4-BE49-F238E27FC236}">
                <a16:creationId xmlns:a16="http://schemas.microsoft.com/office/drawing/2014/main" id="{745AE2C1-78FB-4A91-8712-9BBAF313A54B}"/>
              </a:ext>
            </a:extLst>
          </p:cNvPr>
          <p:cNvSpPr>
            <a:spLocks noGrp="1"/>
          </p:cNvSpPr>
          <p:nvPr>
            <p:ph idx="1"/>
          </p:nvPr>
        </p:nvSpPr>
        <p:spPr>
          <a:xfrm>
            <a:off x="246063" y="1628775"/>
            <a:ext cx="8642350" cy="5040313"/>
          </a:xfrm>
        </p:spPr>
        <p:txBody>
          <a:bodyPr/>
          <a:lstStyle/>
          <a:p>
            <a:pPr eaLnBrk="1" hangingPunct="1"/>
            <a:r>
              <a:rPr lang="ja-JP" altLang="en-US" sz="1400" dirty="0"/>
              <a:t>どのような経営課題、社会課題があったか</a:t>
            </a:r>
            <a:endParaRPr lang="en-US" altLang="ja-JP" sz="1400" dirty="0"/>
          </a:p>
          <a:p>
            <a:pPr eaLnBrk="1" hangingPunct="1"/>
            <a:r>
              <a:rPr lang="ja-JP" altLang="en-US" sz="1400" dirty="0"/>
              <a:t>応募システムの導入に至る背景や、取り組みの必要性は何か</a:t>
            </a:r>
          </a:p>
        </p:txBody>
      </p:sp>
    </p:spTree>
    <p:extLst>
      <p:ext uri="{BB962C8B-B14F-4D97-AF65-F5344CB8AC3E}">
        <p14:creationId xmlns:p14="http://schemas.microsoft.com/office/powerpoint/2010/main" val="23996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549274"/>
            <a:ext cx="8642350" cy="1106638"/>
          </a:xfrm>
        </p:spPr>
        <p:txBody>
          <a:bodyPr rtlCol="0" anchor="t" anchorCtr="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80FD0E-C12C-49CE-A861-984EA801A087}"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sp>
        <p:nvSpPr>
          <p:cNvPr id="20484" name="コンテンツ プレースホルダー 3"/>
          <p:cNvSpPr>
            <a:spLocks noGrp="1"/>
          </p:cNvSpPr>
          <p:nvPr>
            <p:ph idx="1"/>
          </p:nvPr>
        </p:nvSpPr>
        <p:spPr>
          <a:xfrm>
            <a:off x="246063" y="1655912"/>
            <a:ext cx="8642350" cy="501317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応募システムは、人々の「暮らし」をどのようにかえた（かえる）のか</a:t>
            </a:r>
            <a:endParaRPr lang="en-US" altLang="ja-JP" sz="1400" dirty="0"/>
          </a:p>
          <a:p>
            <a:pPr eaLnBrk="1" hangingPunct="1"/>
            <a:r>
              <a:rPr lang="ja-JP" altLang="en-US" sz="1400" dirty="0"/>
              <a:t>応募システムは、会社の「シゴト」をどのようにかえた（かえる）のか</a:t>
            </a:r>
            <a:endParaRPr lang="en-US" altLang="ja-JP" sz="1400" dirty="0"/>
          </a:p>
          <a:p>
            <a:pPr eaLnBrk="1" hangingPunct="1"/>
            <a:r>
              <a:rPr lang="ja-JP" altLang="en-US" sz="1400" dirty="0"/>
              <a:t>応募システムによって、貴社がお客様に提供できるようになった新しいユーザー・エクスペリエンスや価値は何か</a:t>
            </a:r>
            <a:endParaRPr lang="en-US" altLang="ja-JP" sz="1400" dirty="0"/>
          </a:p>
          <a:p>
            <a:pPr eaLnBrk="1" hangingPunct="1"/>
            <a:r>
              <a:rPr lang="ja-JP" altLang="en-US" sz="1400" dirty="0"/>
              <a:t>応募システムが、より良い社会の実現、公共、環境問題などに貢献した（できる）こと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事業性</a:t>
            </a:r>
            <a:br>
              <a:rPr lang="en-US" altLang="ja-JP" dirty="0"/>
            </a:br>
            <a:r>
              <a:rPr lang="ja-JP" altLang="en-US" sz="1400" dirty="0"/>
              <a:t>応募システムの導入効果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26266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2650758117"/>
              </p:ext>
            </p:extLst>
          </p:nvPr>
        </p:nvGraphicFramePr>
        <p:xfrm>
          <a:off x="893241" y="2634006"/>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・費用対効果</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・収入額、顧客数</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・収益率（</a:t>
                      </a:r>
                      <a:r>
                        <a:rPr kumimoji="1" lang="en-US" altLang="ja-JP" sz="1100" b="1" dirty="0">
                          <a:solidFill>
                            <a:srgbClr val="002060"/>
                          </a:solidFill>
                          <a:latin typeface="Meiryo UI" pitchFamily="50" charset="-128"/>
                          <a:ea typeface="Meiryo UI" pitchFamily="50" charset="-128"/>
                          <a:cs typeface="Meiryo UI" pitchFamily="50" charset="-128"/>
                        </a:rPr>
                        <a:t>ROI</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・コスト削減率、効率化等　・・・等</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213163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graphicFrame>
        <p:nvGraphicFramePr>
          <p:cNvPr id="14" name="表 13"/>
          <p:cNvGraphicFramePr>
            <a:graphicFrameLocks noGrp="1"/>
          </p:cNvGraphicFramePr>
          <p:nvPr>
            <p:extLst>
              <p:ext uri="{D42A27DB-BD31-4B8C-83A1-F6EECF244321}">
                <p14:modId xmlns:p14="http://schemas.microsoft.com/office/powerpoint/2010/main" val="2658736494"/>
              </p:ext>
            </p:extLst>
          </p:nvPr>
        </p:nvGraphicFramePr>
        <p:xfrm>
          <a:off x="893240" y="4779825"/>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　・・・等</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12" name="テキスト ボックス 61">
            <a:extLst>
              <a:ext uri="{FF2B5EF4-FFF2-40B4-BE49-F238E27FC236}">
                <a16:creationId xmlns:a16="http://schemas.microsoft.com/office/drawing/2014/main" id="{3CA29D29-2905-419B-B50D-07E6698D1BE2}"/>
              </a:ext>
            </a:extLst>
          </p:cNvPr>
          <p:cNvSpPr txBox="1">
            <a:spLocks noChangeArrowheads="1"/>
          </p:cNvSpPr>
          <p:nvPr/>
        </p:nvSpPr>
        <p:spPr bwMode="auto">
          <a:xfrm>
            <a:off x="893240" y="1492225"/>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応募システムの導入効果を定量的観点、定性的観点それぞれご記入ください。</a:t>
            </a:r>
            <a:endParaRPr lang="en-US" altLang="ja-JP" sz="1400" dirty="0"/>
          </a:p>
          <a:p>
            <a:pPr algn="ctr" eaLnBrk="1" hangingPunct="1">
              <a:spcBef>
                <a:spcPct val="0"/>
              </a:spcBef>
              <a:buFontTx/>
              <a:buNone/>
            </a:pPr>
            <a:r>
              <a:rPr lang="ja-JP" altLang="en-US" sz="1400" dirty="0"/>
              <a:t>定量的効果の記載が難しい、もしくは公表できない場合は定性的効果のみでも構いません。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extLst>
              <p:ext uri="{D42A27DB-BD31-4B8C-83A1-F6EECF244321}">
                <p14:modId xmlns:p14="http://schemas.microsoft.com/office/powerpoint/2010/main" val="3913489414"/>
              </p:ext>
            </p:extLst>
          </p:nvPr>
        </p:nvGraphicFramePr>
        <p:xfrm>
          <a:off x="971550" y="2358727"/>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5666999"/>
              </p:ext>
            </p:extLst>
          </p:nvPr>
        </p:nvGraphicFramePr>
        <p:xfrm>
          <a:off x="971550" y="3783909"/>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92725001"/>
              </p:ext>
            </p:extLst>
          </p:nvPr>
        </p:nvGraphicFramePr>
        <p:xfrm>
          <a:off x="971550" y="4966995"/>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988840"/>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421959"/>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dirty="0"/>
              <a:t>B2…B</a:t>
            </a:r>
            <a:endParaRPr lang="ja-JP" altLang="en-US" sz="1100" b="1" dirty="0"/>
          </a:p>
        </p:txBody>
      </p:sp>
      <p:sp>
        <p:nvSpPr>
          <p:cNvPr id="23619" name="テキスト ボックス 13"/>
          <p:cNvSpPr txBox="1">
            <a:spLocks noChangeArrowheads="1"/>
          </p:cNvSpPr>
          <p:nvPr/>
        </p:nvSpPr>
        <p:spPr bwMode="auto">
          <a:xfrm>
            <a:off x="971550" y="4619332"/>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2019002"/>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448946"/>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616157"/>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958290" y="5919248"/>
            <a:ext cx="7214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1200" dirty="0">
                <a:solidFill>
                  <a:srgbClr val="FF0000"/>
                </a:solidFill>
                <a:latin typeface="Calibri" panose="020F0502020204030204" pitchFamily="34" charset="0"/>
              </a:rPr>
              <a:t>※</a:t>
            </a:r>
            <a:r>
              <a:rPr lang="ja-JP" altLang="en-US" sz="1200" dirty="0">
                <a:solidFill>
                  <a:srgbClr val="FF0000"/>
                </a:solidFill>
                <a:latin typeface="Calibri" panose="020F0502020204030204" pitchFamily="34" charset="0"/>
              </a:rPr>
              <a:t>利用頻度：平均的ユーザーの利用頻度を</a:t>
            </a:r>
            <a:r>
              <a:rPr lang="en-US" altLang="ja-JP" sz="1200" dirty="0">
                <a:solidFill>
                  <a:srgbClr val="FF0000"/>
                </a:solidFill>
                <a:latin typeface="Calibri" panose="020F0502020204030204" pitchFamily="34" charset="0"/>
              </a:rPr>
              <a:t>A</a:t>
            </a:r>
            <a:r>
              <a:rPr lang="ja-JP" altLang="en-US" sz="1200" dirty="0">
                <a:solidFill>
                  <a:srgbClr val="FF0000"/>
                </a:solidFill>
                <a:latin typeface="Calibri" panose="020F0502020204030204" pitchFamily="34" charset="0"/>
              </a:rPr>
              <a:t>～</a:t>
            </a:r>
            <a:r>
              <a:rPr lang="en-US" altLang="ja-JP" sz="1200" dirty="0">
                <a:solidFill>
                  <a:srgbClr val="FF0000"/>
                </a:solidFill>
                <a:latin typeface="Calibri" panose="020F0502020204030204" pitchFamily="34" charset="0"/>
              </a:rPr>
              <a:t>D</a:t>
            </a:r>
            <a:r>
              <a:rPr lang="ja-JP" altLang="en-US" sz="1200" dirty="0">
                <a:solidFill>
                  <a:srgbClr val="FF0000"/>
                </a:solidFill>
                <a:latin typeface="Calibri" panose="020F0502020204030204" pitchFamily="34" charset="0"/>
              </a:rPr>
              <a:t>の四段階で記入して下さい。</a:t>
            </a:r>
            <a:endParaRPr lang="en-US" altLang="ja-JP" sz="1200" dirty="0">
              <a:solidFill>
                <a:srgbClr val="FF0000"/>
              </a:solidFill>
              <a:latin typeface="Calibri" panose="020F0502020204030204" pitchFamily="34" charset="0"/>
            </a:endParaRPr>
          </a:p>
          <a:p>
            <a:pPr eaLnBrk="1" hangingPunct="1">
              <a:spcBef>
                <a:spcPct val="0"/>
              </a:spcBef>
              <a:buFontTx/>
              <a:buNone/>
            </a:pPr>
            <a:r>
              <a:rPr lang="ja-JP" altLang="en-US" sz="1200" dirty="0">
                <a:solidFill>
                  <a:srgbClr val="FF0000"/>
                </a:solidFill>
                <a:latin typeface="Calibri" panose="020F0502020204030204" pitchFamily="34" charset="0"/>
              </a:rPr>
              <a:t>　</a:t>
            </a:r>
            <a:r>
              <a:rPr lang="en-US" altLang="ja-JP" sz="1200" dirty="0">
                <a:solidFill>
                  <a:srgbClr val="FF0000"/>
                </a:solidFill>
                <a:latin typeface="Calibri" panose="020F0502020204030204" pitchFamily="34" charset="0"/>
              </a:rPr>
              <a:t>A. </a:t>
            </a:r>
            <a:r>
              <a:rPr lang="ja-JP" altLang="en-US" sz="1200" dirty="0">
                <a:solidFill>
                  <a:srgbClr val="FF0000"/>
                </a:solidFill>
                <a:latin typeface="Calibri" panose="020F0502020204030204" pitchFamily="34" charset="0"/>
              </a:rPr>
              <a:t>ほぼ毎日　</a:t>
            </a:r>
            <a:r>
              <a:rPr lang="en-US" altLang="ja-JP" sz="1200" dirty="0">
                <a:solidFill>
                  <a:srgbClr val="FF0000"/>
                </a:solidFill>
                <a:latin typeface="Calibri" panose="020F0502020204030204" pitchFamily="34" charset="0"/>
              </a:rPr>
              <a:t>B. </a:t>
            </a:r>
            <a:r>
              <a:rPr lang="ja-JP" altLang="en-US" sz="1200" dirty="0">
                <a:solidFill>
                  <a:srgbClr val="FF0000"/>
                </a:solidFill>
                <a:latin typeface="Calibri" panose="020F0502020204030204" pitchFamily="34" charset="0"/>
              </a:rPr>
              <a:t>週に数日　</a:t>
            </a:r>
            <a:r>
              <a:rPr lang="en-US" altLang="ja-JP" sz="1200" dirty="0">
                <a:solidFill>
                  <a:srgbClr val="FF0000"/>
                </a:solidFill>
                <a:latin typeface="Calibri" panose="020F0502020204030204" pitchFamily="34" charset="0"/>
              </a:rPr>
              <a:t>C. </a:t>
            </a:r>
            <a:r>
              <a:rPr lang="ja-JP" altLang="en-US" sz="1200" dirty="0">
                <a:solidFill>
                  <a:srgbClr val="FF0000"/>
                </a:solidFill>
                <a:latin typeface="Calibri" panose="020F0502020204030204" pitchFamily="34" charset="0"/>
              </a:rPr>
              <a:t>月に数日　</a:t>
            </a:r>
            <a:r>
              <a:rPr lang="en-US" altLang="ja-JP" sz="1200" dirty="0">
                <a:solidFill>
                  <a:srgbClr val="FF0000"/>
                </a:solidFill>
                <a:latin typeface="Calibri" panose="020F0502020204030204" pitchFamily="34" charset="0"/>
              </a:rPr>
              <a:t>D. </a:t>
            </a:r>
            <a:r>
              <a:rPr lang="ja-JP" altLang="en-US" sz="1200" dirty="0">
                <a:solidFill>
                  <a:srgbClr val="FF0000"/>
                </a:solidFill>
                <a:latin typeface="Calibri" panose="020F0502020204030204" pitchFamily="34" charset="0"/>
              </a:rPr>
              <a:t>それ以下</a:t>
            </a:r>
          </a:p>
        </p:txBody>
      </p:sp>
      <p:sp>
        <p:nvSpPr>
          <p:cNvPr id="18" name="テキスト ボックス 61">
            <a:extLst>
              <a:ext uri="{FF2B5EF4-FFF2-40B4-BE49-F238E27FC236}">
                <a16:creationId xmlns:a16="http://schemas.microsoft.com/office/drawing/2014/main" id="{102FA482-1E7F-46B7-9792-20B42EE541DA}"/>
              </a:ext>
            </a:extLst>
          </p:cNvPr>
          <p:cNvSpPr txBox="1">
            <a:spLocks noChangeArrowheads="1"/>
          </p:cNvSpPr>
          <p:nvPr/>
        </p:nvSpPr>
        <p:spPr bwMode="auto">
          <a:xfrm>
            <a:off x="611188" y="1333249"/>
            <a:ext cx="8244408" cy="56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応募者自らの評価ではなく、応募システムを実際に利用しているユーザー（従業員、顧客、住民など）の</a:t>
            </a:r>
            <a:endParaRPr lang="en-US" altLang="ja-JP" sz="1400" dirty="0"/>
          </a:p>
          <a:p>
            <a:pPr algn="ctr" eaLnBrk="1" hangingPunct="1">
              <a:spcBef>
                <a:spcPct val="0"/>
              </a:spcBef>
              <a:buFontTx/>
              <a:buNone/>
            </a:pPr>
            <a:r>
              <a:rPr lang="ja-JP" altLang="en-US" sz="1400" dirty="0"/>
              <a:t>客観的な評価をご記入ください。</a:t>
            </a:r>
            <a:endParaRPr lang="en-US" altLang="ja-JP" sz="1400" dirty="0"/>
          </a:p>
          <a:p>
            <a:pPr algn="ctr" eaLnBrk="1" hangingPunct="1">
              <a:spcBef>
                <a:spcPct val="0"/>
              </a:spcBef>
              <a:buFontTx/>
              <a:buNone/>
            </a:pPr>
            <a:r>
              <a:rPr lang="ja-JP" altLang="en-US" sz="1400" dirty="0"/>
              <a:t>定量的評価の記載が難しい、もしくは公表できない場合は定性的評価をご記入ください。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dirty="0">
                <a:solidFill>
                  <a:schemeClr val="tx1"/>
                </a:solidFill>
              </a:rPr>
              <a:t>実現にあたっての問題点とその克服など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dirty="0"/>
              <a:t>生じた問題点、遭遇した困難とその解決方法</a:t>
            </a:r>
            <a:endParaRPr lang="en-US" altLang="ja-JP" sz="1400" dirty="0"/>
          </a:p>
          <a:p>
            <a:pPr eaLnBrk="1" hangingPunct="1"/>
            <a:r>
              <a:rPr lang="ja-JP" altLang="en-US" sz="1400" dirty="0"/>
              <a:t>今後の展望（強化、改善、発展）</a:t>
            </a:r>
            <a:endParaRPr lang="en-US" altLang="ja-JP" sz="1400" dirty="0"/>
          </a:p>
          <a:p>
            <a:pPr eaLnBrk="1" hangingPunct="1"/>
            <a:endParaRPr lang="en-US" altLang="ja-JP" sz="1400" dirty="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extLst>
              <p:ext uri="{D42A27DB-BD31-4B8C-83A1-F6EECF244321}">
                <p14:modId xmlns:p14="http://schemas.microsoft.com/office/powerpoint/2010/main" val="3033793000"/>
              </p:ext>
            </p:extLst>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事業性</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17</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⑨</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(JEITA)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日本商工会議所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052638"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325438"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89038"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917825"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endParaRPr lang="ja-JP" altLang="en-US" sz="800" dirty="0"/>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213100"/>
            <a:ext cx="3671888" cy="1138238"/>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863600"/>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7" name="テキスト ボックス 126"/>
          <p:cNvSpPr txBox="1"/>
          <p:nvPr/>
        </p:nvSpPr>
        <p:spPr>
          <a:xfrm>
            <a:off x="1266825" y="5297488"/>
            <a:ext cx="2586038" cy="508000"/>
          </a:xfrm>
          <a:prstGeom prst="rect">
            <a:avLst/>
          </a:prstGeom>
          <a:noFill/>
        </p:spPr>
        <p:txBody>
          <a:bodyPr anchor="ctr"/>
          <a:lstStyle/>
          <a:p>
            <a:pPr marL="355600" indent="-355600" eaLnBrk="1" fontAlgn="auto" hangingPunct="1">
              <a:spcBef>
                <a:spcPts val="0"/>
              </a:spcBef>
              <a:spcAft>
                <a:spcPts val="0"/>
              </a:spcAf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（注）</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ひとつの事例が、重複して複数の賞を受賞することはできません（「グランプリ・総務大臣賞」を除く）</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8" name="テキスト ボックス 127"/>
          <p:cNvSpPr txBox="1"/>
          <p:nvPr/>
        </p:nvSpPr>
        <p:spPr>
          <a:xfrm>
            <a:off x="2017713" y="2270125"/>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28</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27</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24</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340644"/>
            <a:ext cx="7416874"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solidFill>
                  <a:srgbClr val="FF0000"/>
                </a:solidFill>
              </a:rPr>
              <a:t>提出時には、スライド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除して下さい。</a:t>
            </a:r>
            <a:endParaRPr lang="en-US" altLang="ja-JP" sz="1400" dirty="0">
              <a:solidFill>
                <a:srgbClr val="FF0000"/>
              </a:solidFill>
            </a:endParaRPr>
          </a:p>
          <a:p>
            <a:pPr marL="0" indent="0" eaLnBrk="1" hangingPunct="1">
              <a:buFont typeface="Arial" panose="020B0604020202020204" pitchFamily="34" charset="0"/>
              <a:buNone/>
              <a:defRPr/>
            </a:pPr>
            <a:r>
              <a:rPr lang="ja-JP" altLang="en-US" sz="1400" dirty="0"/>
              <a:t>エントリーシートの総スライド数は原則</a:t>
            </a:r>
            <a:r>
              <a:rPr lang="en-US" altLang="ja-JP" sz="1400" dirty="0"/>
              <a:t>14</a:t>
            </a:r>
            <a:r>
              <a:rPr lang="ja-JP" altLang="en-US" sz="1400" dirty="0"/>
              <a:t>枚（表紙、①～⑥、</a:t>
            </a:r>
            <a:r>
              <a:rPr lang="en-US" altLang="ja-JP" sz="1400" dirty="0"/>
              <a:t>A</a:t>
            </a:r>
            <a:r>
              <a:rPr lang="ja-JP" altLang="en-US" sz="1400" dirty="0"/>
              <a:t>～</a:t>
            </a:r>
            <a:r>
              <a:rPr lang="en-US" altLang="ja-JP" sz="1400" dirty="0"/>
              <a:t>D</a:t>
            </a:r>
            <a:r>
              <a:rPr lang="ja-JP" altLang="en-US" sz="1400" dirty="0"/>
              <a:t>、⑦～⑨）ですが、④、</a:t>
            </a:r>
            <a:r>
              <a:rPr lang="en-US" altLang="ja-JP" sz="1400" dirty="0"/>
              <a:t>A</a:t>
            </a:r>
            <a:r>
              <a:rPr lang="ja-JP" altLang="en-US" sz="1400" dirty="0" err="1"/>
              <a:t>、</a:t>
            </a:r>
            <a:r>
              <a:rPr lang="en-US" altLang="ja-JP" sz="1400" dirty="0"/>
              <a:t>B</a:t>
            </a:r>
            <a:r>
              <a:rPr lang="ja-JP" altLang="en-US" sz="1400" dirty="0"/>
              <a:t>、⑦の項目は下表に指定の枚数までスライドを増やして頂いてかまいません。</a:t>
            </a:r>
            <a:endParaRPr lang="en-US" altLang="ja-JP" sz="1400" dirty="0"/>
          </a:p>
          <a:p>
            <a:pPr marL="0" indent="0" eaLnBrk="1" hangingPunct="1">
              <a:buFont typeface="Arial" panose="020B0604020202020204" pitchFamily="34" charset="0"/>
              <a:buNone/>
              <a:defRPr/>
            </a:pPr>
            <a:r>
              <a:rPr lang="ja-JP" altLang="en-US" sz="1400" dirty="0">
                <a:solidFill>
                  <a:srgbClr val="FF0000"/>
                </a:solidFill>
              </a:rPr>
              <a:t>ただし、いかなる場合も、項目の追加（新設）、削除、順番の変更は行わないで下さい。</a:t>
            </a:r>
            <a:endParaRPr lang="en-US" altLang="ja-JP" sz="1400" dirty="0">
              <a:solidFill>
                <a:srgbClr val="FF0000"/>
              </a:solidFill>
            </a:endParaRPr>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33727865"/>
              </p:ext>
            </p:extLst>
          </p:nvPr>
        </p:nvGraphicFramePr>
        <p:xfrm>
          <a:off x="611188" y="2708275"/>
          <a:ext cx="8137276" cy="3914786"/>
        </p:xfrm>
        <a:graphic>
          <a:graphicData uri="http://schemas.openxmlformats.org/drawingml/2006/table">
            <a:tbl>
              <a:tblPr firstRow="1" bandRow="1">
                <a:tableStyleId>{F5AB1C69-6EDB-4FF4-983F-18BD219EF322}</a:tableStyleId>
              </a:tblPr>
              <a:tblGrid>
                <a:gridCol w="741794">
                  <a:extLst>
                    <a:ext uri="{9D8B030D-6E8A-4147-A177-3AD203B41FA5}">
                      <a16:colId xmlns:a16="http://schemas.microsoft.com/office/drawing/2014/main" val="20000"/>
                    </a:ext>
                  </a:extLst>
                </a:gridCol>
                <a:gridCol w="3435042">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経営課題、社会課題、取り組みの必要性</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ユーザーの評価の各側面で審査しますので、アピールポイントが明確に伝わるよう、できるだけ定量的な数値の記載、図やグラフの利用など、わかりやすい説明をお願いします。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⑦実現にあたっての問題点とその克服</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⑧アピールポイントのまとめ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⑨</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⑨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4" name="図 3">
            <a:extLst>
              <a:ext uri="{FF2B5EF4-FFF2-40B4-BE49-F238E27FC236}">
                <a16:creationId xmlns:a16="http://schemas.microsoft.com/office/drawing/2014/main" id="{C541F7B5-7E89-B5BA-E03F-BCDCF147D5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332656"/>
            <a:ext cx="2160240" cy="190442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483765426"/>
              </p:ext>
            </p:extLst>
          </p:nvPr>
        </p:nvGraphicFramePr>
        <p:xfrm>
          <a:off x="611188" y="1271516"/>
          <a:ext cx="8124531" cy="5166081"/>
        </p:xfrm>
        <a:graphic>
          <a:graphicData uri="http://schemas.openxmlformats.org/drawingml/2006/table">
            <a:tbl>
              <a:tblPr>
                <a:tableStyleId>{8799B23B-EC83-4686-B30A-512413B5E67A}</a:tableStyleId>
              </a:tblPr>
              <a:tblGrid>
                <a:gridCol w="1979525">
                  <a:extLst>
                    <a:ext uri="{9D8B030D-6E8A-4147-A177-3AD203B41FA5}">
                      <a16:colId xmlns:a16="http://schemas.microsoft.com/office/drawing/2014/main" val="20000"/>
                    </a:ext>
                  </a:extLst>
                </a:gridCol>
                <a:gridCol w="6145006">
                  <a:extLst>
                    <a:ext uri="{9D8B030D-6E8A-4147-A177-3AD203B41FA5}">
                      <a16:colId xmlns:a16="http://schemas.microsoft.com/office/drawing/2014/main" val="20001"/>
                    </a:ext>
                  </a:extLst>
                </a:gridCol>
              </a:tblGrid>
              <a:tr h="2063732">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応募者（企業・団体名）</a:t>
                      </a:r>
                      <a:endParaRPr kumimoji="1" lang="en-US" altLang="ja-JP" sz="12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共創事業者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（システム構築・技術提供等）</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latin typeface="Meiryo UI" panose="020B0604030504040204" pitchFamily="50" charset="-128"/>
                          <a:ea typeface="Meiryo UI" panose="020B0604030504040204" pitchFamily="50" charset="-128"/>
                          <a:cs typeface="Meiryo UI" panose="020B0604030504040204" pitchFamily="50" charset="-128"/>
                        </a:rPr>
                        <a:t>ユーザー部門の応募者とは、本応募システムを導入し、運用・利活用されている者とします。</a:t>
                      </a: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8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応募者と連名で、本件にエントリーを希望される事業者がある場合はご記入ください。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noFill/>
                  </a:tcPr>
                </a:tc>
                <a:extLst>
                  <a:ext uri="{0D108BD9-81ED-4DB2-BD59-A6C34878D82A}">
                    <a16:rowId xmlns:a16="http://schemas.microsoft.com/office/drawing/2014/main" val="10000"/>
                  </a:ext>
                </a:extLst>
              </a:tr>
              <a:tr h="266590">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26659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40470492"/>
                  </a:ext>
                </a:extLst>
              </a:tr>
              <a:tr h="585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96218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5331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10423">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86B11-4075-4CD8-BBDF-4B990823D5E9}"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611188" y="2235200"/>
            <a:ext cx="8124531" cy="0"/>
          </a:xfrm>
          <a:prstGeom prst="line">
            <a:avLst/>
          </a:prstGeom>
          <a:ln w="19050">
            <a:solidFill>
              <a:srgbClr val="92D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171077"/>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81071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412252"/>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835990"/>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729627"/>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663077"/>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495346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667840"/>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586752"/>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81071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30589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900" b="1" dirty="0">
                <a:solidFill>
                  <a:schemeClr val="bg1"/>
                </a:solidFill>
                <a:latin typeface="Meiryo UI" pitchFamily="50" charset="-128"/>
                <a:ea typeface="Meiryo UI" pitchFamily="50" charset="-128"/>
                <a:cs typeface="Meiryo UI" pitchFamily="50" charset="-128"/>
              </a:rPr>
              <a:t>（顧客企業の）</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社員・委託先</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Props1.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094A98-2DFB-4315-B481-9046DC0861C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784d2d-e399-40c3-87fb-5f6b5f580e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2185</TotalTime>
  <Words>2732</Words>
  <Application>Microsoft Office PowerPoint</Application>
  <PresentationFormat>画面に合わせる (4:3)</PresentationFormat>
  <Paragraphs>325</Paragraphs>
  <Slides>17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Arial</vt:lpstr>
      <vt:lpstr>Calibri</vt:lpstr>
      <vt:lpstr>Wingdings</vt:lpstr>
      <vt:lpstr>Wingdings 2</vt:lpstr>
      <vt:lpstr>Office ​​テーマ</vt:lpstr>
      <vt:lpstr>MCPC award 2023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経営課題、社会課題、取り組みの必要性</vt:lpstr>
      <vt:lpstr>技術 最先端技術へのチャレンジ・先進性／独創的な工夫 既存技術の活用、組合せによる新たな価値の創出</vt:lpstr>
      <vt:lpstr>提供価値 人々の「暮らし」をかえた（かえる）／会社の「シゴト」をかえた（かえる）</vt:lpstr>
      <vt:lpstr>事業性 応募システムの導入効果</vt:lpstr>
      <vt:lpstr>ユーザーの評価 応募システムに対する利用者の評価</vt:lpstr>
      <vt:lpstr>実現にあたっての問題点とその克服など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Hisaya Takahashi（高橋久彌）</cp:lastModifiedBy>
  <cp:revision>242</cp:revision>
  <cp:lastPrinted>2016-07-18T03:16:31Z</cp:lastPrinted>
  <dcterms:created xsi:type="dcterms:W3CDTF">2013-03-07T06:15:11Z</dcterms:created>
  <dcterms:modified xsi:type="dcterms:W3CDTF">2023-06-01T07:49:32Z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2023-05-21T05:25:58Z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79f340ac-f870-4c30-935e-068787dff8d7</vt:lpwstr>
  </property>
  <property fmtid="{D5CDD505-2E9C-101B-9397-08002B2CF9AE}" pid="9" name="MSIP_Label_dbb4fa5d-3ac5-4415-967c-34900a0e1c6f_ContentBits">
    <vt:lpwstr>0</vt:lpwstr>
  </property>
</Properties>
</file>