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3"/>
  </p:sldMasterIdLst>
  <p:notesMasterIdLst>
    <p:notesMasterId r:id="rId17"/>
  </p:notesMasterIdLst>
  <p:handoutMasterIdLst>
    <p:handoutMasterId r:id="rId18"/>
  </p:handoutMasterIdLst>
  <p:sldIdLst>
    <p:sldId id="299" r:id="rId4"/>
    <p:sldId id="287" r:id="rId5"/>
    <p:sldId id="298" r:id="rId6"/>
    <p:sldId id="278" r:id="rId7"/>
    <p:sldId id="256" r:id="rId8"/>
    <p:sldId id="261" r:id="rId9"/>
    <p:sldId id="273" r:id="rId10"/>
    <p:sldId id="270" r:id="rId11"/>
    <p:sldId id="306" r:id="rId12"/>
    <p:sldId id="295" r:id="rId13"/>
    <p:sldId id="281" r:id="rId14"/>
    <p:sldId id="282" r:id="rId15"/>
    <p:sldId id="283" r:id="rId16"/>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46">
          <p15:clr>
            <a:srgbClr val="A4A3A4"/>
          </p15:clr>
        </p15:guide>
        <p15:guide id="2" orient="horz" pos="3974">
          <p15:clr>
            <a:srgbClr val="A4A3A4"/>
          </p15:clr>
        </p15:guide>
        <p15:guide id="3" orient="horz" pos="1026">
          <p15:clr>
            <a:srgbClr val="A4A3A4"/>
          </p15:clr>
        </p15:guide>
        <p15:guide id="4" orient="horz" pos="1570">
          <p15:clr>
            <a:srgbClr val="A4A3A4"/>
          </p15:clr>
        </p15:guide>
        <p15:guide id="5" orient="horz" pos="3067">
          <p15:clr>
            <a:srgbClr val="A4A3A4"/>
          </p15:clr>
        </p15:guide>
        <p15:guide id="6" pos="5602">
          <p15:clr>
            <a:srgbClr val="A4A3A4"/>
          </p15:clr>
        </p15:guide>
        <p15:guide id="7" pos="158">
          <p15:clr>
            <a:srgbClr val="A4A3A4"/>
          </p15:clr>
        </p15:guide>
        <p15:guide id="8" pos="612">
          <p15:clr>
            <a:srgbClr val="A4A3A4"/>
          </p15:clr>
        </p15:guide>
        <p15:guide id="9" pos="5148">
          <p15:clr>
            <a:srgbClr val="A4A3A4"/>
          </p15:clr>
        </p15:guide>
        <p15:guide id="10" pos="1973">
          <p15:clr>
            <a:srgbClr val="A4A3A4"/>
          </p15:clr>
        </p15:guide>
        <p15:guide id="11" pos="2835">
          <p15:clr>
            <a:srgbClr val="A4A3A4"/>
          </p15:clr>
        </p15:guide>
        <p15:guide id="12" pos="4014">
          <p15:clr>
            <a:srgbClr val="A4A3A4"/>
          </p15:clr>
        </p15:guide>
        <p15:guide id="13" pos="4241">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2" autoAdjust="0"/>
    <p:restoredTop sz="94660"/>
  </p:normalViewPr>
  <p:slideViewPr>
    <p:cSldViewPr>
      <p:cViewPr varScale="1">
        <p:scale>
          <a:sx n="82" d="100"/>
          <a:sy n="82" d="100"/>
        </p:scale>
        <p:origin x="1618" y="62"/>
      </p:cViewPr>
      <p:guideLst>
        <p:guide orient="horz" pos="346"/>
        <p:guide orient="horz" pos="3974"/>
        <p:guide orient="horz" pos="1026"/>
        <p:guide orient="horz" pos="1570"/>
        <p:guide orient="horz" pos="3067"/>
        <p:guide pos="5602"/>
        <p:guide pos="158"/>
        <p:guide pos="612"/>
        <p:guide pos="5148"/>
        <p:guide pos="1973"/>
        <p:guide pos="2835"/>
        <p:guide pos="4014"/>
        <p:guide pos="4241"/>
      </p:guideLst>
    </p:cSldViewPr>
  </p:slideViewPr>
  <p:notesTextViewPr>
    <p:cViewPr>
      <p:scale>
        <a:sx n="1" d="1"/>
        <a:sy n="1" d="1"/>
      </p:scale>
      <p:origin x="0" y="0"/>
    </p:cViewPr>
  </p:notesTextViewPr>
  <p:notesViewPr>
    <p:cSldViewPr>
      <p:cViewPr varScale="1">
        <p:scale>
          <a:sx n="53" d="100"/>
          <a:sy n="53" d="100"/>
        </p:scale>
        <p:origin x="-2868" y="-9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1.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EE5F9D22-8E4B-4241-9B60-D9664682B14A}" type="datetimeFigureOut">
              <a:rPr lang="ja-JP" altLang="en-US"/>
              <a:pPr>
                <a:defRPr/>
              </a:pPr>
              <a:t>2023/6/1</a:t>
            </a:fld>
            <a:endParaRPr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1E28044-B2C3-48CE-967E-B8A3F76E3C0D}" type="slidenum">
              <a:rPr lang="ja-JP" altLang="en-US"/>
              <a:pPr>
                <a:defRPr/>
              </a:pPr>
              <a:t>‹#›</a:t>
            </a:fld>
            <a:endParaRPr lang="ja-JP" altLang="en-US"/>
          </a:p>
        </p:txBody>
      </p:sp>
    </p:spTree>
    <p:extLst>
      <p:ext uri="{BB962C8B-B14F-4D97-AF65-F5344CB8AC3E}">
        <p14:creationId xmlns:p14="http://schemas.microsoft.com/office/powerpoint/2010/main" val="4217005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80EE54AE-C88C-43A3-8218-794FB6A919D6}" type="datetimeFigureOut">
              <a:rPr lang="ja-JP" altLang="en-US"/>
              <a:pPr>
                <a:defRPr/>
              </a:pPr>
              <a:t>2023/6/1</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EC53847-6738-4DC9-98A3-7BDB5ECA5D91}" type="slidenum">
              <a:rPr lang="ja-JP" altLang="en-US"/>
              <a:pPr>
                <a:defRPr/>
              </a:pPr>
              <a:t>‹#›</a:t>
            </a:fld>
            <a:endParaRPr lang="ja-JP" altLang="en-US"/>
          </a:p>
        </p:txBody>
      </p:sp>
    </p:spTree>
    <p:extLst>
      <p:ext uri="{BB962C8B-B14F-4D97-AF65-F5344CB8AC3E}">
        <p14:creationId xmlns:p14="http://schemas.microsoft.com/office/powerpoint/2010/main" val="2394320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819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DD9F69D9-3745-45B8-8E0F-64EB6F7B0BE7}" type="slidenum">
              <a:rPr lang="ja-JP" altLang="en-US" smtClean="0"/>
              <a:pPr/>
              <a:t>1</a:t>
            </a:fld>
            <a:endParaRPr lang="ja-JP" altLang="en-US"/>
          </a:p>
        </p:txBody>
      </p:sp>
    </p:spTree>
    <p:extLst>
      <p:ext uri="{BB962C8B-B14F-4D97-AF65-F5344CB8AC3E}">
        <p14:creationId xmlns:p14="http://schemas.microsoft.com/office/powerpoint/2010/main" val="2024170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126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16C73629-CA60-4160-9F1D-89381F4F8DE3}" type="slidenum">
              <a:rPr lang="ja-JP" altLang="en-US" smtClean="0"/>
              <a:pPr>
                <a:spcBef>
                  <a:spcPct val="0"/>
                </a:spcBef>
              </a:pPr>
              <a:t>3</a:t>
            </a:fld>
            <a:endParaRPr lang="ja-JP" altLang="en-US"/>
          </a:p>
        </p:txBody>
      </p:sp>
    </p:spTree>
    <p:extLst>
      <p:ext uri="{BB962C8B-B14F-4D97-AF65-F5344CB8AC3E}">
        <p14:creationId xmlns:p14="http://schemas.microsoft.com/office/powerpoint/2010/main" val="3554730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331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9D03B593-7CA2-466E-AAC1-26793A802969}" type="slidenum">
              <a:rPr lang="ja-JP" altLang="en-US" smtClean="0"/>
              <a:pPr/>
              <a:t>4</a:t>
            </a:fld>
            <a:endParaRPr lang="ja-JP" altLang="en-US"/>
          </a:p>
        </p:txBody>
      </p:sp>
    </p:spTree>
    <p:extLst>
      <p:ext uri="{BB962C8B-B14F-4D97-AF65-F5344CB8AC3E}">
        <p14:creationId xmlns:p14="http://schemas.microsoft.com/office/powerpoint/2010/main" val="20662814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mcpc-jp.org/index.htm"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office@mcpc-jp.org" TargetMode="Externa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mcpc-jp.org/index.htm"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office@mcpc-jp.org" TargetMode="Externa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6075363"/>
            <a:ext cx="9144000" cy="782637"/>
            <a:chOff x="0" y="3929"/>
            <a:chExt cx="4572" cy="391"/>
          </a:xfrm>
        </p:grpSpPr>
        <p:pic>
          <p:nvPicPr>
            <p:cNvPr id="5" name="Picture 7" descr="headr"/>
            <p:cNvPicPr>
              <a:picLocks noChangeAspect="1" noChangeArrowheads="1"/>
            </p:cNvPicPr>
            <p:nvPr/>
          </p:nvPicPr>
          <p:blipFill>
            <a:blip r:embed="rId2">
              <a:extLst>
                <a:ext uri="{28A0092B-C50C-407E-A947-70E740481C1C}">
                  <a14:useLocalDpi xmlns:a14="http://schemas.microsoft.com/office/drawing/2010/main" val="0"/>
                </a:ext>
              </a:extLst>
            </a:blip>
            <a:srcRect r="22357"/>
            <a:stretch>
              <a:fillRect/>
            </a:stretch>
          </p:blipFill>
          <p:spPr bwMode="auto">
            <a:xfrm>
              <a:off x="442" y="3929"/>
              <a:ext cx="4130"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MCPC HOMEP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29"/>
              <a:ext cx="442"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Rectangle 11"/>
          <p:cNvSpPr>
            <a:spLocks noChangeArrowheads="1"/>
          </p:cNvSpPr>
          <p:nvPr userDrawn="1"/>
        </p:nvSpPr>
        <p:spPr bwMode="auto">
          <a:xfrm>
            <a:off x="6499225" y="6092825"/>
            <a:ext cx="2609850" cy="765175"/>
          </a:xfrm>
          <a:prstGeom prst="rect">
            <a:avLst/>
          </a:prstGeom>
          <a:noFill/>
          <a:ln>
            <a:noFill/>
          </a:ln>
          <a:effectLst/>
        </p:spPr>
        <p:txBody>
          <a:bodyPr wrap="none" lIns="72000" tIns="72000" rIns="72000" bIns="72000" anchor="ct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105-0011</a:t>
            </a:r>
          </a:p>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東京都港区芝公園</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 </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長谷川グリーンビル</a:t>
            </a:r>
            <a:b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TEL.03-5401-1935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FAX.03-5401-1937</a:t>
            </a:r>
          </a:p>
          <a:p>
            <a:pPr eaLnBrk="1" hangingPunct="1">
              <a:defRPr/>
            </a:pP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E-mail:</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hlinkClick r:id="rId5"/>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office@mcpc-jp.org</a:t>
            </a:r>
            <a:b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URL</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http://www.mcpc-jp.org </a:t>
            </a:r>
          </a:p>
        </p:txBody>
      </p:sp>
      <p:sp>
        <p:nvSpPr>
          <p:cNvPr id="2" name="タイトル 1"/>
          <p:cNvSpPr>
            <a:spLocks noGrp="1"/>
          </p:cNvSpPr>
          <p:nvPr>
            <p:ph type="ctrTitle"/>
          </p:nvPr>
        </p:nvSpPr>
        <p:spPr>
          <a:xfrm>
            <a:off x="685800" y="2130425"/>
            <a:ext cx="7772400" cy="1470025"/>
          </a:xfrm>
        </p:spPr>
        <p:txBody>
          <a:bodyPr/>
          <a:lstStyle>
            <a:lvl1pPr>
              <a:defRPr>
                <a:solidFill>
                  <a:srgbClr val="FF9900"/>
                </a:solidFill>
                <a:latin typeface="Meiryo UI" pitchFamily="50" charset="-128"/>
                <a:ea typeface="Meiryo UI" pitchFamily="50" charset="-128"/>
                <a:cs typeface="Meiryo UI" pitchFamily="50" charset="-128"/>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Meiryo UI" pitchFamily="50" charset="-128"/>
                <a:ea typeface="Meiryo UI" pitchFamily="50" charset="-128"/>
                <a:cs typeface="Meiryo UI"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8" name="スライド番号プレースホルダー 2"/>
          <p:cNvSpPr>
            <a:spLocks noGrp="1"/>
          </p:cNvSpPr>
          <p:nvPr>
            <p:ph type="sldNum" sz="quarter" idx="10"/>
          </p:nvPr>
        </p:nvSpPr>
        <p:spPr/>
        <p:txBody>
          <a:bodyPr/>
          <a:lstStyle>
            <a:lvl1pPr>
              <a:defRPr/>
            </a:lvl1pPr>
          </a:lstStyle>
          <a:p>
            <a:pPr>
              <a:defRPr/>
            </a:pPr>
            <a:fld id="{9D09781A-9DC4-457E-A2AD-FD38DD4A38B1}" type="slidenum">
              <a:rPr lang="ja-JP" altLang="en-US"/>
              <a:pPr>
                <a:defRPr/>
              </a:pPr>
              <a:t>‹#›</a:t>
            </a:fld>
            <a:endParaRPr lang="ja-JP" altLang="en-US"/>
          </a:p>
        </p:txBody>
      </p:sp>
    </p:spTree>
    <p:extLst>
      <p:ext uri="{BB962C8B-B14F-4D97-AF65-F5344CB8AC3E}">
        <p14:creationId xmlns:p14="http://schemas.microsoft.com/office/powerpoint/2010/main" val="4133662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4" name="テキスト ボックス 3"/>
          <p:cNvSpPr txBox="1">
            <a:spLocks noChangeArrowheads="1"/>
          </p:cNvSpPr>
          <p:nvPr userDrawn="1"/>
        </p:nvSpPr>
        <p:spPr bwMode="auto">
          <a:xfrm>
            <a:off x="3482975" y="0"/>
            <a:ext cx="2168525" cy="360363"/>
          </a:xfrm>
          <a:prstGeom prst="rect">
            <a:avLst/>
          </a:prstGeom>
          <a:noFill/>
          <a:ln>
            <a:noFill/>
          </a:ln>
        </p:spPr>
        <p:txBody>
          <a:bodyPr wrap="none"/>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algn="ctr" eaLnBrk="1" hangingPunct="1">
              <a:defRPr/>
            </a:pPr>
            <a:r>
              <a:rPr lang="ja-JP" altLang="en-US" sz="900" dirty="0">
                <a:solidFill>
                  <a:srgbClr val="FF9900"/>
                </a:solidFill>
                <a:latin typeface="Meiryo UI" pitchFamily="50" charset="-128"/>
                <a:ea typeface="Meiryo UI" pitchFamily="50" charset="-128"/>
                <a:cs typeface="Meiryo UI" pitchFamily="50" charset="-128"/>
              </a:rPr>
              <a:t>エントリーシートは</a:t>
            </a:r>
            <a:r>
              <a:rPr lang="en-US" altLang="ja-JP" sz="900" dirty="0">
                <a:solidFill>
                  <a:srgbClr val="FF9900"/>
                </a:solidFill>
                <a:latin typeface="Meiryo UI" pitchFamily="50" charset="-128"/>
                <a:ea typeface="Meiryo UI" pitchFamily="50" charset="-128"/>
                <a:cs typeface="Meiryo UI" pitchFamily="50" charset="-128"/>
              </a:rPr>
              <a:t>MCPC</a:t>
            </a:r>
            <a:r>
              <a:rPr lang="ja-JP" altLang="en-US" sz="900" dirty="0">
                <a:solidFill>
                  <a:srgbClr val="FF9900"/>
                </a:solidFill>
                <a:latin typeface="Meiryo UI" pitchFamily="50" charset="-128"/>
                <a:ea typeface="Meiryo UI" pitchFamily="50" charset="-128"/>
                <a:cs typeface="Meiryo UI" pitchFamily="50" charset="-128"/>
              </a:rPr>
              <a:t>の審査関係者だけが、限られた期間に限り閲覧します</a:t>
            </a:r>
            <a:br>
              <a:rPr lang="en-US" altLang="ja-JP" sz="900" dirty="0">
                <a:solidFill>
                  <a:srgbClr val="FF9900"/>
                </a:solidFill>
                <a:latin typeface="Meiryo UI" pitchFamily="50" charset="-128"/>
                <a:ea typeface="Meiryo UI" pitchFamily="50" charset="-128"/>
                <a:cs typeface="Meiryo UI" pitchFamily="50" charset="-128"/>
              </a:rPr>
            </a:br>
            <a:r>
              <a:rPr lang="ja-JP" altLang="en-US" sz="900" dirty="0">
                <a:solidFill>
                  <a:srgbClr val="FF9900"/>
                </a:solidFill>
                <a:latin typeface="Meiryo UI" pitchFamily="50" charset="-128"/>
                <a:ea typeface="Meiryo UI" pitchFamily="50" charset="-128"/>
                <a:cs typeface="Meiryo UI" pitchFamily="50" charset="-128"/>
              </a:rPr>
              <a:t>記載された情報を審査以外の目的で使用することはありません</a:t>
            </a:r>
          </a:p>
        </p:txBody>
      </p:sp>
      <p:grpSp>
        <p:nvGrpSpPr>
          <p:cNvPr id="5" name="Group 6"/>
          <p:cNvGrpSpPr>
            <a:grpSpLocks/>
          </p:cNvGrpSpPr>
          <p:nvPr userDrawn="1"/>
        </p:nvGrpSpPr>
        <p:grpSpPr bwMode="auto">
          <a:xfrm>
            <a:off x="0" y="6075363"/>
            <a:ext cx="9144000" cy="782637"/>
            <a:chOff x="0" y="3929"/>
            <a:chExt cx="4572" cy="391"/>
          </a:xfrm>
        </p:grpSpPr>
        <p:pic>
          <p:nvPicPr>
            <p:cNvPr id="7" name="Picture 7" descr="headr"/>
            <p:cNvPicPr>
              <a:picLocks noChangeAspect="1" noChangeArrowheads="1"/>
            </p:cNvPicPr>
            <p:nvPr/>
          </p:nvPicPr>
          <p:blipFill>
            <a:blip r:embed="rId2">
              <a:extLst>
                <a:ext uri="{28A0092B-C50C-407E-A947-70E740481C1C}">
                  <a14:useLocalDpi xmlns:a14="http://schemas.microsoft.com/office/drawing/2010/main" val="0"/>
                </a:ext>
              </a:extLst>
            </a:blip>
            <a:srcRect r="22357"/>
            <a:stretch>
              <a:fillRect/>
            </a:stretch>
          </p:blipFill>
          <p:spPr bwMode="auto">
            <a:xfrm>
              <a:off x="442" y="3929"/>
              <a:ext cx="4130"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MCPC HOMEP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29"/>
              <a:ext cx="442"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Rectangle 11"/>
          <p:cNvSpPr>
            <a:spLocks noChangeArrowheads="1"/>
          </p:cNvSpPr>
          <p:nvPr userDrawn="1"/>
        </p:nvSpPr>
        <p:spPr bwMode="auto">
          <a:xfrm>
            <a:off x="6499225" y="6092825"/>
            <a:ext cx="2609850" cy="765175"/>
          </a:xfrm>
          <a:prstGeom prst="rect">
            <a:avLst/>
          </a:prstGeom>
          <a:noFill/>
          <a:ln>
            <a:noFill/>
          </a:ln>
          <a:effectLst/>
        </p:spPr>
        <p:txBody>
          <a:bodyPr wrap="none" lIns="72000" tIns="72000" rIns="72000" bIns="72000" anchor="ct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105-0011</a:t>
            </a:r>
          </a:p>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東京都港区芝公園</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 </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長谷川グリーンビル</a:t>
            </a:r>
            <a:b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TEL.03-5401-1935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FAX.03-5401-1937</a:t>
            </a:r>
          </a:p>
          <a:p>
            <a:pPr eaLnBrk="1" hangingPunct="1">
              <a:defRPr/>
            </a:pP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E-mail:</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hlinkClick r:id="rId5"/>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office@mcpc-jp.org</a:t>
            </a:r>
            <a:b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URL</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http://www.mcpc-jp.org </a:t>
            </a:r>
          </a:p>
        </p:txBody>
      </p:sp>
      <p:sp>
        <p:nvSpPr>
          <p:cNvPr id="10" name="スライド番号プレースホルダー 2"/>
          <p:cNvSpPr txBox="1">
            <a:spLocks/>
          </p:cNvSpPr>
          <p:nvPr userDrawn="1"/>
        </p:nvSpPr>
        <p:spPr>
          <a:xfrm>
            <a:off x="8459788" y="6492875"/>
            <a:ext cx="666750" cy="365125"/>
          </a:xfrm>
          <a:prstGeom prst="rect">
            <a:avLst/>
          </a:prstGeom>
        </p:spPr>
        <p:txBody>
          <a:bodyPr anchor="ctr"/>
          <a:lstStyle>
            <a:defPPr>
              <a:defRPr lang="ja-JP"/>
            </a:defPPr>
            <a:lvl1pPr algn="r" rtl="0" eaLnBrk="1" fontAlgn="base" hangingPunct="1">
              <a:spcBef>
                <a:spcPct val="0"/>
              </a:spcBef>
              <a:spcAft>
                <a:spcPct val="0"/>
              </a:spcAft>
              <a:defRPr kumimoji="1" sz="1200" kern="1200">
                <a:solidFill>
                  <a:srgbClr val="92D050"/>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a:lstStyle>
          <a:p>
            <a:pPr>
              <a:defRPr/>
            </a:pPr>
            <a:fld id="{D648802A-2017-46A1-93CD-79B4A530F230}" type="slidenum">
              <a:rPr lang="ja-JP" altLang="en-US" smtClean="0">
                <a:solidFill>
                  <a:srgbClr val="FF9900"/>
                </a:solidFill>
              </a:rPr>
              <a:pPr>
                <a:defRPr/>
              </a:pPr>
              <a:t>‹#›</a:t>
            </a:fld>
            <a:endParaRPr lang="ja-JP" altLang="en-US" dirty="0">
              <a:solidFill>
                <a:srgbClr val="FF9900"/>
              </a:solidFill>
            </a:endParaRPr>
          </a:p>
        </p:txBody>
      </p:sp>
      <p:sp>
        <p:nvSpPr>
          <p:cNvPr id="2" name="タイトル 1"/>
          <p:cNvSpPr>
            <a:spLocks noGrp="1"/>
          </p:cNvSpPr>
          <p:nvPr>
            <p:ph type="title"/>
          </p:nvPr>
        </p:nvSpPr>
        <p:spPr>
          <a:xfrm>
            <a:off x="250825" y="549275"/>
            <a:ext cx="8642350" cy="719138"/>
          </a:xfrm>
        </p:spPr>
        <p:txBody>
          <a:bodyPr>
            <a:noAutofit/>
          </a:bodyPr>
          <a:lstStyle>
            <a:lvl1pPr>
              <a:defRPr>
                <a:solidFill>
                  <a:srgbClr val="FF9900"/>
                </a:solidFill>
              </a:defRPr>
            </a:lvl1pPr>
          </a:lstStyle>
          <a:p>
            <a:r>
              <a:rPr lang="ja-JP" altLang="en-US" dirty="0"/>
              <a:t>マスター タイトルの書式設定</a:t>
            </a:r>
          </a:p>
        </p:txBody>
      </p:sp>
      <p:sp>
        <p:nvSpPr>
          <p:cNvPr id="6" name="テキスト プレースホルダー 2"/>
          <p:cNvSpPr>
            <a:spLocks noGrp="1"/>
          </p:cNvSpPr>
          <p:nvPr>
            <p:ph idx="1"/>
          </p:nvPr>
        </p:nvSpPr>
        <p:spPr>
          <a:xfrm>
            <a:off x="246036" y="1196752"/>
            <a:ext cx="8642350" cy="4878612"/>
          </a:xfrm>
          <a:prstGeom prst="rect">
            <a:avLst/>
          </a:prstGeom>
        </p:spPr>
        <p:txBody>
          <a:bodyPr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1" name="スライド番号プレースホルダー 2"/>
          <p:cNvSpPr>
            <a:spLocks noGrp="1"/>
          </p:cNvSpPr>
          <p:nvPr>
            <p:ph type="sldNum" sz="quarter" idx="10"/>
          </p:nvPr>
        </p:nvSpPr>
        <p:spPr/>
        <p:txBody>
          <a:bodyPr/>
          <a:lstStyle>
            <a:lvl1pPr>
              <a:defRPr/>
            </a:lvl1pPr>
          </a:lstStyle>
          <a:p>
            <a:pPr>
              <a:defRPr/>
            </a:pPr>
            <a:fld id="{E3A218EE-4E00-4DAF-A526-8EA200F03098}" type="slidenum">
              <a:rPr lang="ja-JP" altLang="en-US"/>
              <a:pPr>
                <a:defRPr/>
              </a:pPr>
              <a:t>‹#›</a:t>
            </a:fld>
            <a:endParaRPr lang="ja-JP" altLang="en-US"/>
          </a:p>
        </p:txBody>
      </p:sp>
    </p:spTree>
    <p:extLst>
      <p:ext uri="{BB962C8B-B14F-4D97-AF65-F5344CB8AC3E}">
        <p14:creationId xmlns:p14="http://schemas.microsoft.com/office/powerpoint/2010/main" val="2608692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4" name="テキスト ボックス 3"/>
          <p:cNvSpPr txBox="1">
            <a:spLocks noChangeArrowheads="1"/>
          </p:cNvSpPr>
          <p:nvPr userDrawn="1"/>
        </p:nvSpPr>
        <p:spPr bwMode="auto">
          <a:xfrm>
            <a:off x="3482975" y="0"/>
            <a:ext cx="2168525" cy="360363"/>
          </a:xfrm>
          <a:prstGeom prst="rect">
            <a:avLst/>
          </a:prstGeom>
          <a:noFill/>
          <a:ln>
            <a:noFill/>
          </a:ln>
        </p:spPr>
        <p:txBody>
          <a:bodyPr wrap="none"/>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algn="ctr" eaLnBrk="1" hangingPunct="1">
              <a:defRPr/>
            </a:pPr>
            <a:r>
              <a:rPr lang="ja-JP" altLang="en-US" sz="900" dirty="0">
                <a:solidFill>
                  <a:srgbClr val="FF9900"/>
                </a:solidFill>
                <a:latin typeface="Meiryo UI" pitchFamily="50" charset="-128"/>
                <a:ea typeface="Meiryo UI" pitchFamily="50" charset="-128"/>
                <a:cs typeface="Meiryo UI" pitchFamily="50" charset="-128"/>
              </a:rPr>
              <a:t>エントリーシートは</a:t>
            </a:r>
            <a:r>
              <a:rPr lang="en-US" altLang="ja-JP" sz="900" dirty="0">
                <a:solidFill>
                  <a:srgbClr val="FF9900"/>
                </a:solidFill>
                <a:latin typeface="Meiryo UI" pitchFamily="50" charset="-128"/>
                <a:ea typeface="Meiryo UI" pitchFamily="50" charset="-128"/>
                <a:cs typeface="Meiryo UI" pitchFamily="50" charset="-128"/>
              </a:rPr>
              <a:t>MCPC</a:t>
            </a:r>
            <a:r>
              <a:rPr lang="ja-JP" altLang="en-US" sz="900" dirty="0">
                <a:solidFill>
                  <a:srgbClr val="FF9900"/>
                </a:solidFill>
                <a:latin typeface="Meiryo UI" pitchFamily="50" charset="-128"/>
                <a:ea typeface="Meiryo UI" pitchFamily="50" charset="-128"/>
                <a:cs typeface="Meiryo UI" pitchFamily="50" charset="-128"/>
              </a:rPr>
              <a:t>の審査関係者だけが、限られた期間に限り閲覧します</a:t>
            </a:r>
            <a:br>
              <a:rPr lang="en-US" altLang="ja-JP" sz="900" dirty="0">
                <a:solidFill>
                  <a:srgbClr val="FF9900"/>
                </a:solidFill>
                <a:latin typeface="Meiryo UI" pitchFamily="50" charset="-128"/>
                <a:ea typeface="Meiryo UI" pitchFamily="50" charset="-128"/>
                <a:cs typeface="Meiryo UI" pitchFamily="50" charset="-128"/>
              </a:rPr>
            </a:br>
            <a:r>
              <a:rPr lang="ja-JP" altLang="en-US" sz="900" dirty="0">
                <a:solidFill>
                  <a:srgbClr val="FF9900"/>
                </a:solidFill>
                <a:latin typeface="Meiryo UI" pitchFamily="50" charset="-128"/>
                <a:ea typeface="Meiryo UI" pitchFamily="50" charset="-128"/>
                <a:cs typeface="Meiryo UI" pitchFamily="50" charset="-128"/>
              </a:rPr>
              <a:t>記載された情報を審査以外の目的で使用することはありません</a:t>
            </a:r>
          </a:p>
        </p:txBody>
      </p:sp>
      <p:sp>
        <p:nvSpPr>
          <p:cNvPr id="2" name="タイトル 1"/>
          <p:cNvSpPr>
            <a:spLocks noGrp="1"/>
          </p:cNvSpPr>
          <p:nvPr>
            <p:ph type="title"/>
          </p:nvPr>
        </p:nvSpPr>
        <p:spPr>
          <a:xfrm>
            <a:off x="250825" y="549275"/>
            <a:ext cx="8642350" cy="719138"/>
          </a:xfrm>
        </p:spPr>
        <p:txBody>
          <a:bodyPr>
            <a:noAutofit/>
          </a:bodyPr>
          <a:lstStyle>
            <a:lvl1pPr>
              <a:defRPr>
                <a:solidFill>
                  <a:srgbClr val="FF9900"/>
                </a:solidFill>
              </a:defRPr>
            </a:lvl1pPr>
          </a:lstStyle>
          <a:p>
            <a:r>
              <a:rPr lang="ja-JP" altLang="en-US" dirty="0"/>
              <a:t>マスター タイトルの書式設定</a:t>
            </a:r>
          </a:p>
        </p:txBody>
      </p:sp>
      <p:sp>
        <p:nvSpPr>
          <p:cNvPr id="6" name="テキスト プレースホルダー 2"/>
          <p:cNvSpPr>
            <a:spLocks noGrp="1"/>
          </p:cNvSpPr>
          <p:nvPr>
            <p:ph idx="1"/>
          </p:nvPr>
        </p:nvSpPr>
        <p:spPr>
          <a:xfrm>
            <a:off x="246036" y="1628775"/>
            <a:ext cx="8642350" cy="5040313"/>
          </a:xfrm>
          <a:prstGeom prst="rect">
            <a:avLst/>
          </a:prstGeom>
        </p:spPr>
        <p:txBody>
          <a:bodyPr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スライド番号プレースホルダー 2"/>
          <p:cNvSpPr>
            <a:spLocks noGrp="1"/>
          </p:cNvSpPr>
          <p:nvPr>
            <p:ph type="sldNum" sz="quarter" idx="10"/>
          </p:nvPr>
        </p:nvSpPr>
        <p:spPr/>
        <p:txBody>
          <a:bodyPr/>
          <a:lstStyle>
            <a:lvl1pPr>
              <a:defRPr/>
            </a:lvl1pPr>
          </a:lstStyle>
          <a:p>
            <a:pPr>
              <a:defRPr/>
            </a:pPr>
            <a:fld id="{67275FBC-8DC1-4143-B7FC-047EA54A617C}" type="slidenum">
              <a:rPr lang="ja-JP" altLang="en-US"/>
              <a:pPr>
                <a:defRPr/>
              </a:pPr>
              <a:t>‹#›</a:t>
            </a:fld>
            <a:endParaRPr lang="ja-JP" altLang="en-US"/>
          </a:p>
        </p:txBody>
      </p:sp>
    </p:spTree>
    <p:extLst>
      <p:ext uri="{BB962C8B-B14F-4D97-AF65-F5344CB8AC3E}">
        <p14:creationId xmlns:p14="http://schemas.microsoft.com/office/powerpoint/2010/main" val="5243449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971550" y="549275"/>
            <a:ext cx="72009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971550" y="1628775"/>
            <a:ext cx="7200900"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p:cNvSpPr>
            <a:spLocks noGrp="1"/>
          </p:cNvSpPr>
          <p:nvPr>
            <p:ph type="sldNum" sz="quarter" idx="4"/>
          </p:nvPr>
        </p:nvSpPr>
        <p:spPr>
          <a:xfrm>
            <a:off x="8459788" y="6492875"/>
            <a:ext cx="6667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9900"/>
                </a:solidFill>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CA992605-2DC6-483F-BBF4-6F1F30F4AA65}" type="slidenum">
              <a:rPr lang="ja-JP" altLang="en-US"/>
              <a:pPr>
                <a:defRPr/>
              </a:pPr>
              <a:t>‹#›</a:t>
            </a:fld>
            <a:endParaRPr lang="ja-JP" altLang="en-US" dirty="0"/>
          </a:p>
        </p:txBody>
      </p:sp>
      <p:sp>
        <p:nvSpPr>
          <p:cNvPr id="1029" name="テキスト ボックス 3"/>
          <p:cNvSpPr txBox="1">
            <a:spLocks noChangeArrowheads="1"/>
          </p:cNvSpPr>
          <p:nvPr userDrawn="1"/>
        </p:nvSpPr>
        <p:spPr bwMode="auto">
          <a:xfrm>
            <a:off x="0" y="6611938"/>
            <a:ext cx="2268538" cy="246062"/>
          </a:xfrm>
          <a:prstGeom prst="rect">
            <a:avLst/>
          </a:prstGeom>
          <a:noFill/>
          <a:ln>
            <a:noFill/>
          </a:ln>
        </p:spPr>
        <p:txBody>
          <a:bodyPr wrap="none" anchor="ct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en-US" altLang="ja-JP" sz="1100" dirty="0">
                <a:solidFill>
                  <a:srgbClr val="FF9900"/>
                </a:solidFill>
                <a:latin typeface="Meiryo UI" pitchFamily="50" charset="-128"/>
                <a:ea typeface="Meiryo UI" pitchFamily="50" charset="-128"/>
                <a:cs typeface="Meiryo UI" pitchFamily="50" charset="-128"/>
              </a:rPr>
              <a:t>MCPC award</a:t>
            </a:r>
            <a:r>
              <a:rPr lang="ja-JP" altLang="en-US" sz="1100" dirty="0">
                <a:solidFill>
                  <a:srgbClr val="FF9900"/>
                </a:solidFill>
                <a:latin typeface="Meiryo UI" pitchFamily="50" charset="-128"/>
                <a:ea typeface="Meiryo UI" pitchFamily="50" charset="-128"/>
                <a:cs typeface="Meiryo UI" pitchFamily="50" charset="-128"/>
              </a:rPr>
              <a:t> </a:t>
            </a:r>
            <a:r>
              <a:rPr lang="en-US" altLang="ja-JP" sz="1100" dirty="0">
                <a:solidFill>
                  <a:srgbClr val="FF9900"/>
                </a:solidFill>
                <a:latin typeface="Meiryo UI" pitchFamily="50" charset="-128"/>
                <a:ea typeface="Meiryo UI" pitchFamily="50" charset="-128"/>
                <a:cs typeface="Meiryo UI" pitchFamily="50" charset="-128"/>
              </a:rPr>
              <a:t>(</a:t>
            </a:r>
            <a:r>
              <a:rPr lang="ja-JP" altLang="en-US" sz="1100" dirty="0">
                <a:solidFill>
                  <a:srgbClr val="FF9900"/>
                </a:solidFill>
                <a:latin typeface="Meiryo UI" pitchFamily="50" charset="-128"/>
                <a:ea typeface="Meiryo UI" pitchFamily="50" charset="-128"/>
                <a:cs typeface="Meiryo UI" pitchFamily="50" charset="-128"/>
              </a:rPr>
              <a:t>サービス＆ソリューション部門</a:t>
            </a:r>
            <a:r>
              <a:rPr lang="en-US" altLang="ja-JP" sz="1100" dirty="0">
                <a:solidFill>
                  <a:srgbClr val="FF9900"/>
                </a:solidFill>
                <a:latin typeface="Meiryo UI" pitchFamily="50" charset="-128"/>
                <a:ea typeface="Meiryo UI" pitchFamily="50" charset="-128"/>
                <a:cs typeface="Meiryo UI" pitchFamily="50" charset="-128"/>
              </a:rPr>
              <a:t>) </a:t>
            </a:r>
            <a:r>
              <a:rPr lang="ja-JP" altLang="en-US" sz="1100" dirty="0">
                <a:solidFill>
                  <a:srgbClr val="FF9900"/>
                </a:solidFill>
                <a:latin typeface="Meiryo UI" pitchFamily="50" charset="-128"/>
                <a:ea typeface="Meiryo UI" pitchFamily="50" charset="-128"/>
                <a:cs typeface="Meiryo UI" pitchFamily="50" charset="-128"/>
              </a:rPr>
              <a:t>エントリーシート</a:t>
            </a:r>
          </a:p>
        </p:txBody>
      </p:sp>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Lst>
  <p:hf hdr="0" ftr="0" dt="0"/>
  <p:txStyles>
    <p:titleStyle>
      <a:lvl1pPr algn="ctr" rtl="0" eaLnBrk="0" fontAlgn="base" hangingPunct="0">
        <a:spcBef>
          <a:spcPct val="0"/>
        </a:spcBef>
        <a:spcAft>
          <a:spcPct val="0"/>
        </a:spcAft>
        <a:defRPr kumimoji="1" sz="2800" b="1" kern="1200">
          <a:solidFill>
            <a:srgbClr val="FF9900"/>
          </a:solidFill>
          <a:latin typeface="Meiryo UI" pitchFamily="50" charset="-128"/>
          <a:ea typeface="Meiryo UI" pitchFamily="50" charset="-128"/>
          <a:cs typeface="Meiryo UI" pitchFamily="50" charset="-128"/>
        </a:defRPr>
      </a:lvl1pPr>
      <a:lvl2pPr algn="ctr" rtl="0" eaLnBrk="0" fontAlgn="base" hangingPunct="0">
        <a:spcBef>
          <a:spcPct val="0"/>
        </a:spcBef>
        <a:spcAft>
          <a:spcPct val="0"/>
        </a:spcAft>
        <a:defRPr kumimoji="1" sz="2800" b="1">
          <a:solidFill>
            <a:srgbClr val="FF9900"/>
          </a:solidFill>
          <a:latin typeface="Meiryo UI" pitchFamily="50" charset="-128"/>
          <a:ea typeface="Meiryo UI" pitchFamily="50" charset="-128"/>
          <a:cs typeface="Meiryo UI" pitchFamily="50" charset="-128"/>
        </a:defRPr>
      </a:lvl2pPr>
      <a:lvl3pPr algn="ctr" rtl="0" eaLnBrk="0" fontAlgn="base" hangingPunct="0">
        <a:spcBef>
          <a:spcPct val="0"/>
        </a:spcBef>
        <a:spcAft>
          <a:spcPct val="0"/>
        </a:spcAft>
        <a:defRPr kumimoji="1" sz="2800" b="1">
          <a:solidFill>
            <a:srgbClr val="FF9900"/>
          </a:solidFill>
          <a:latin typeface="Meiryo UI" pitchFamily="50" charset="-128"/>
          <a:ea typeface="Meiryo UI" pitchFamily="50" charset="-128"/>
          <a:cs typeface="Meiryo UI" pitchFamily="50" charset="-128"/>
        </a:defRPr>
      </a:lvl3pPr>
      <a:lvl4pPr algn="ctr" rtl="0" eaLnBrk="0" fontAlgn="base" hangingPunct="0">
        <a:spcBef>
          <a:spcPct val="0"/>
        </a:spcBef>
        <a:spcAft>
          <a:spcPct val="0"/>
        </a:spcAft>
        <a:defRPr kumimoji="1" sz="2800" b="1">
          <a:solidFill>
            <a:srgbClr val="FF9900"/>
          </a:solidFill>
          <a:latin typeface="Meiryo UI" pitchFamily="50" charset="-128"/>
          <a:ea typeface="Meiryo UI" pitchFamily="50" charset="-128"/>
          <a:cs typeface="Meiryo UI" pitchFamily="50" charset="-128"/>
        </a:defRPr>
      </a:lvl4pPr>
      <a:lvl5pPr algn="ctr" rtl="0" eaLnBrk="0" fontAlgn="base" hangingPunct="0">
        <a:spcBef>
          <a:spcPct val="0"/>
        </a:spcBef>
        <a:spcAft>
          <a:spcPct val="0"/>
        </a:spcAft>
        <a:defRPr kumimoji="1" sz="2800" b="1">
          <a:solidFill>
            <a:srgbClr val="FF9900"/>
          </a:solidFill>
          <a:latin typeface="Meiryo UI" pitchFamily="50" charset="-128"/>
          <a:ea typeface="Meiryo UI" pitchFamily="50" charset="-128"/>
          <a:cs typeface="Meiryo UI" pitchFamily="50" charset="-128"/>
        </a:defRPr>
      </a:lvl5pPr>
      <a:lvl6pPr marL="457200" algn="ctr" rtl="0" fontAlgn="base">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6pPr>
      <a:lvl7pPr marL="914400" algn="ctr" rtl="0" fontAlgn="base">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7pPr>
      <a:lvl8pPr marL="1371600" algn="ctr" rtl="0" fontAlgn="base">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8pPr>
      <a:lvl9pPr marL="1828800" algn="ctr" rtl="0" fontAlgn="base">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eiryo UI" pitchFamily="50" charset="-128"/>
          <a:ea typeface="Meiryo UI" pitchFamily="50" charset="-128"/>
          <a:cs typeface="Meiryo UI" pitchFamily="50" charset="-128"/>
        </a:defRPr>
      </a:lvl1pPr>
      <a:lvl2pPr marL="742950" indent="-285750" algn="l" rtl="0" eaLnBrk="0" fontAlgn="base" hangingPunct="0">
        <a:spcBef>
          <a:spcPct val="20000"/>
        </a:spcBef>
        <a:spcAft>
          <a:spcPct val="0"/>
        </a:spcAft>
        <a:buFont typeface="Arial" panose="020B0604020202020204" pitchFamily="34" charset="0"/>
        <a:buChar char="–"/>
        <a:defRPr kumimoji="1" kern="1200">
          <a:solidFill>
            <a:schemeClr val="tx1"/>
          </a:solidFill>
          <a:latin typeface="Meiryo UI" pitchFamily="50" charset="-128"/>
          <a:ea typeface="Meiryo UI" pitchFamily="50" charset="-128"/>
          <a:cs typeface="Meiryo UI" pitchFamily="50" charset="-128"/>
        </a:defRPr>
      </a:lvl2pPr>
      <a:lvl3pPr marL="1143000" indent="-228600" algn="l" rtl="0" eaLnBrk="0" fontAlgn="base" hangingPunct="0">
        <a:spcBef>
          <a:spcPct val="20000"/>
        </a:spcBef>
        <a:spcAft>
          <a:spcPct val="0"/>
        </a:spcAft>
        <a:buFont typeface="Arial" panose="020B0604020202020204" pitchFamily="34" charset="0"/>
        <a:buChar char="•"/>
        <a:defRPr kumimoji="1" sz="1600" kern="1200">
          <a:solidFill>
            <a:schemeClr val="tx1"/>
          </a:solidFill>
          <a:latin typeface="Meiryo UI" pitchFamily="50" charset="-128"/>
          <a:ea typeface="Meiryo UI" pitchFamily="50" charset="-128"/>
          <a:cs typeface="Meiryo UI" pitchFamily="50" charset="-128"/>
        </a:defRPr>
      </a:lvl3pPr>
      <a:lvl4pPr marL="1600200" indent="-228600" algn="l" rtl="0" eaLnBrk="0" fontAlgn="base" hangingPunct="0">
        <a:spcBef>
          <a:spcPct val="20000"/>
        </a:spcBef>
        <a:spcAft>
          <a:spcPct val="0"/>
        </a:spcAft>
        <a:buFont typeface="Arial" panose="020B0604020202020204" pitchFamily="34" charset="0"/>
        <a:buChar char="–"/>
        <a:defRPr kumimoji="1" sz="1400" kern="1200">
          <a:solidFill>
            <a:schemeClr val="tx1"/>
          </a:solidFill>
          <a:latin typeface="Meiryo UI" pitchFamily="50" charset="-128"/>
          <a:ea typeface="Meiryo UI" pitchFamily="50" charset="-128"/>
          <a:cs typeface="Meiryo UI" pitchFamily="50" charset="-128"/>
        </a:defRPr>
      </a:lvl4pPr>
      <a:lvl5pPr marL="2057400" indent="-228600" algn="l" rtl="0" eaLnBrk="0" fontAlgn="base" hangingPunct="0">
        <a:spcBef>
          <a:spcPct val="20000"/>
        </a:spcBef>
        <a:spcAft>
          <a:spcPct val="0"/>
        </a:spcAft>
        <a:buFont typeface="Arial" panose="020B0604020202020204" pitchFamily="34" charset="0"/>
        <a:buChar char="»"/>
        <a:defRPr kumimoji="1" sz="1400" kern="1200">
          <a:solidFill>
            <a:schemeClr val="tx1"/>
          </a:solidFill>
          <a:latin typeface="Meiryo UI" pitchFamily="50" charset="-128"/>
          <a:ea typeface="Meiryo UI" pitchFamily="50" charset="-128"/>
          <a:cs typeface="Meiryo UI"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250825" y="434182"/>
            <a:ext cx="8642350" cy="719138"/>
          </a:xfrm>
        </p:spPr>
        <p:txBody>
          <a:bodyPr/>
          <a:lstStyle/>
          <a:p>
            <a:pPr eaLnBrk="1" hangingPunct="1"/>
            <a:r>
              <a:rPr lang="en-US" altLang="ja-JP" dirty="0">
                <a:solidFill>
                  <a:schemeClr val="tx1"/>
                </a:solidFill>
              </a:rPr>
              <a:t>MCPC award 2023 </a:t>
            </a:r>
            <a:r>
              <a:rPr lang="ja-JP" altLang="en-US" dirty="0">
                <a:solidFill>
                  <a:schemeClr val="tx1"/>
                </a:solidFill>
              </a:rPr>
              <a:t>応募要綱</a:t>
            </a:r>
            <a:br>
              <a:rPr lang="en-US" altLang="ja-JP" sz="2000" b="0" dirty="0">
                <a:solidFill>
                  <a:schemeClr val="tx1"/>
                </a:solidFill>
              </a:rPr>
            </a:br>
            <a:r>
              <a:rPr lang="ja-JP" altLang="en-US" sz="1600" dirty="0"/>
              <a:t>（サービス＆ソリューション部門）</a:t>
            </a:r>
            <a:endParaRPr lang="ja-JP" altLang="en-US" sz="1800" b="0" dirty="0"/>
          </a:p>
        </p:txBody>
      </p:sp>
      <p:sp>
        <p:nvSpPr>
          <p:cNvPr id="7171" name="コンテンツ プレースホルダー 3"/>
          <p:cNvSpPr>
            <a:spLocks noGrp="1"/>
          </p:cNvSpPr>
          <p:nvPr>
            <p:ph idx="1"/>
          </p:nvPr>
        </p:nvSpPr>
        <p:spPr>
          <a:xfrm>
            <a:off x="246063" y="1082675"/>
            <a:ext cx="8642350" cy="4878388"/>
          </a:xfrm>
        </p:spPr>
        <p:txBody>
          <a:bodyPr/>
          <a:lstStyle/>
          <a:p>
            <a:pPr marL="0" indent="0" eaLnBrk="1" hangingPunct="1">
              <a:buFont typeface="Arial" panose="020B0604020202020204" pitchFamily="34" charset="0"/>
              <a:buNone/>
            </a:pPr>
            <a:r>
              <a:rPr lang="en-US" altLang="ja-JP" sz="1100" dirty="0"/>
              <a:t>MCPC</a:t>
            </a:r>
            <a:r>
              <a:rPr lang="ja-JP" altLang="en-US" sz="1100" dirty="0"/>
              <a:t>は、モバイルコンピューティングの活用について、さまざまな分野・業界への普及促進に取り組んでいます。</a:t>
            </a:r>
            <a:endParaRPr lang="en-US" altLang="ja-JP" sz="1100" dirty="0"/>
          </a:p>
          <a:p>
            <a:pPr marL="0" indent="0" eaLnBrk="1" hangingPunct="1">
              <a:buFont typeface="Arial" panose="020B0604020202020204" pitchFamily="34" charset="0"/>
              <a:buNone/>
            </a:pPr>
            <a:r>
              <a:rPr lang="en-US" altLang="ja-JP" sz="1100" dirty="0"/>
              <a:t>MCPC award (</a:t>
            </a:r>
            <a:r>
              <a:rPr lang="ja-JP" altLang="en-US" sz="1100" dirty="0"/>
              <a:t>サービス＆ソリューション部門）は、ワイヤレス通信やモバイルデバイス、</a:t>
            </a:r>
            <a:r>
              <a:rPr lang="en-US" altLang="ja-JP" sz="1100" dirty="0" err="1"/>
              <a:t>IoT</a:t>
            </a:r>
            <a:r>
              <a:rPr lang="en-US" altLang="ja-JP" sz="1100" dirty="0"/>
              <a:t>, AI, Robot</a:t>
            </a:r>
            <a:r>
              <a:rPr lang="ja-JP" altLang="en-US" sz="1100" dirty="0"/>
              <a:t>などの先進技術を活用して開発・提供を担う気鋭の企業・団体による優れたモバイルサービス・ソリューションを表彰し、その取り組みを広く普及促進することを目的に設定されました。</a:t>
            </a:r>
          </a:p>
        </p:txBody>
      </p:sp>
      <p:sp>
        <p:nvSpPr>
          <p:cNvPr id="7172" name="正方形/長方形 4"/>
          <p:cNvSpPr>
            <a:spLocks noChangeArrowheads="1"/>
          </p:cNvSpPr>
          <p:nvPr/>
        </p:nvSpPr>
        <p:spPr bwMode="auto">
          <a:xfrm>
            <a:off x="250825" y="2197181"/>
            <a:ext cx="4331038" cy="712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buFont typeface="Arial" panose="020B0604020202020204" pitchFamily="34" charset="0"/>
              <a:buNone/>
            </a:pPr>
            <a:r>
              <a:rPr lang="ja-JP" altLang="en-US" sz="1000" dirty="0"/>
              <a:t>企業、団体（営利）が、その顧客に販売している</a:t>
            </a:r>
            <a:r>
              <a:rPr lang="en-US" altLang="ja-JP" sz="1000" dirty="0"/>
              <a:t>IT</a:t>
            </a:r>
            <a:r>
              <a:rPr lang="ja-JP" altLang="en-US" sz="1000" dirty="0"/>
              <a:t>サービスやソリューションであって、</a:t>
            </a:r>
            <a:r>
              <a:rPr lang="ja-JP" altLang="en-US" sz="1000" dirty="0">
                <a:solidFill>
                  <a:srgbClr val="FF0000"/>
                </a:solidFill>
              </a:rPr>
              <a:t>何らかのワイヤレス通信技術</a:t>
            </a:r>
            <a:r>
              <a:rPr lang="ja-JP" altLang="en-US" sz="1000" dirty="0"/>
              <a:t>を利用しており、実際の販売・導入実績を有するもの。</a:t>
            </a:r>
            <a:br>
              <a:rPr lang="en-US" altLang="ja-JP" sz="1000" dirty="0"/>
            </a:br>
            <a:r>
              <a:rPr lang="en-US" altLang="ja-JP" sz="1000" u="sng" dirty="0"/>
              <a:t>※</a:t>
            </a:r>
            <a:r>
              <a:rPr lang="ja-JP" altLang="en-US" sz="1000" u="sng" dirty="0"/>
              <a:t>コンテンツ、およびプロダクト単体については対象外といたします。また事例は単なる実証ではなく、商用化を前提としたものに限らせて頂きます。</a:t>
            </a:r>
          </a:p>
        </p:txBody>
      </p:sp>
      <p:sp>
        <p:nvSpPr>
          <p:cNvPr id="7173" name="テキスト ボックス 5"/>
          <p:cNvSpPr>
            <a:spLocks noChangeArrowheads="1"/>
          </p:cNvSpPr>
          <p:nvPr/>
        </p:nvSpPr>
        <p:spPr bwMode="auto">
          <a:xfrm>
            <a:off x="899592" y="1836371"/>
            <a:ext cx="2956445" cy="368300"/>
          </a:xfrm>
          <a:prstGeom prst="flowChartAlternateProcess">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dirty="0"/>
              <a:t>応募できるサービス＆ソリューション</a:t>
            </a:r>
          </a:p>
        </p:txBody>
      </p:sp>
      <p:sp>
        <p:nvSpPr>
          <p:cNvPr id="7174" name="テキスト ボックス 6"/>
          <p:cNvSpPr>
            <a:spLocks noChangeArrowheads="1"/>
          </p:cNvSpPr>
          <p:nvPr/>
        </p:nvSpPr>
        <p:spPr bwMode="auto">
          <a:xfrm>
            <a:off x="5651500" y="1836371"/>
            <a:ext cx="2160588" cy="360363"/>
          </a:xfrm>
          <a:prstGeom prst="flowChartAlternateProcess">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t>審査基準</a:t>
            </a:r>
          </a:p>
        </p:txBody>
      </p:sp>
      <p:sp>
        <p:nvSpPr>
          <p:cNvPr id="8" name="正方形/長方形 7"/>
          <p:cNvSpPr/>
          <p:nvPr/>
        </p:nvSpPr>
        <p:spPr>
          <a:xfrm>
            <a:off x="4865456" y="2188796"/>
            <a:ext cx="3960812" cy="2051417"/>
          </a:xfrm>
          <a:prstGeom prst="rect">
            <a:avLst/>
          </a:prstGeom>
        </p:spPr>
        <p:txBody>
          <a:bodyPr/>
          <a:lstStyle/>
          <a:p>
            <a:pPr eaLnBrk="1" fontAlgn="auto" hangingPunct="1">
              <a:spcBef>
                <a:spcPct val="20000"/>
              </a:spcBef>
              <a:spcAft>
                <a:spcPts val="0"/>
              </a:spcAft>
              <a:defRPr/>
            </a:pPr>
            <a:r>
              <a:rPr lang="ja-JP" altLang="en-US" sz="1000" dirty="0">
                <a:latin typeface="Meiryo UI" pitchFamily="50" charset="-128"/>
                <a:ea typeface="Meiryo UI" pitchFamily="50" charset="-128"/>
                <a:cs typeface="Meiryo UI" pitchFamily="50" charset="-128"/>
              </a:rPr>
              <a:t>「</a:t>
            </a:r>
            <a:r>
              <a:rPr lang="en-US" altLang="ja-JP" sz="1000" dirty="0">
                <a:latin typeface="Meiryo UI" pitchFamily="50" charset="-128"/>
                <a:ea typeface="Meiryo UI" pitchFamily="50" charset="-128"/>
                <a:cs typeface="Meiryo UI" pitchFamily="50" charset="-128"/>
              </a:rPr>
              <a:t>MCPC award 2022 (</a:t>
            </a:r>
            <a:r>
              <a:rPr lang="ja-JP" altLang="en-US" sz="1000" dirty="0">
                <a:latin typeface="Meiryo UI" pitchFamily="50" charset="-128"/>
                <a:ea typeface="Meiryo UI" pitchFamily="50" charset="-128"/>
                <a:cs typeface="Meiryo UI" pitchFamily="50" charset="-128"/>
              </a:rPr>
              <a:t>サービス</a:t>
            </a:r>
            <a:r>
              <a:rPr lang="en-US" altLang="ja-JP" sz="1000" dirty="0">
                <a:latin typeface="Meiryo UI" pitchFamily="50" charset="-128"/>
                <a:ea typeface="Meiryo UI" pitchFamily="50" charset="-128"/>
                <a:cs typeface="Meiryo UI" pitchFamily="50" charset="-128"/>
              </a:rPr>
              <a:t>&amp;</a:t>
            </a:r>
            <a:r>
              <a:rPr lang="ja-JP" altLang="en-US" sz="1000" dirty="0">
                <a:latin typeface="Meiryo UI" pitchFamily="50" charset="-128"/>
                <a:ea typeface="Meiryo UI" pitchFamily="50" charset="-128"/>
                <a:cs typeface="Meiryo UI" pitchFamily="50" charset="-128"/>
              </a:rPr>
              <a:t>ソリューション部門</a:t>
            </a:r>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」では、主として以下の観点から、総合的に審査します。</a:t>
            </a:r>
            <a:endParaRPr lang="en-US" altLang="ja-JP" sz="1000" dirty="0">
              <a:latin typeface="Meiryo UI" pitchFamily="50" charset="-128"/>
              <a:ea typeface="Meiryo UI" pitchFamily="50" charset="-128"/>
              <a:cs typeface="Meiryo UI" pitchFamily="50" charset="-128"/>
            </a:endParaRPr>
          </a:p>
          <a:p>
            <a:pPr marL="177800" indent="-177800" eaLnBrk="1" fontAlgn="auto" hangingPunct="1">
              <a:spcBef>
                <a:spcPct val="20000"/>
              </a:spcBef>
              <a:spcAft>
                <a:spcPts val="0"/>
              </a:spcAft>
              <a:buFont typeface="+mj-lt"/>
              <a:buAutoNum type="arabicPeriod"/>
              <a:defRPr/>
            </a:pPr>
            <a:r>
              <a:rPr lang="en-US" altLang="ja-JP" sz="1000" b="1" dirty="0">
                <a:latin typeface="Meiryo UI" pitchFamily="50" charset="-128"/>
                <a:ea typeface="Meiryo UI" pitchFamily="50" charset="-128"/>
                <a:cs typeface="Meiryo UI" pitchFamily="50" charset="-128"/>
              </a:rPr>
              <a:t>【</a:t>
            </a:r>
            <a:r>
              <a:rPr lang="ja-JP" altLang="en-US" sz="1000" b="1" dirty="0">
                <a:latin typeface="Meiryo UI" pitchFamily="50" charset="-128"/>
                <a:ea typeface="Meiryo UI" pitchFamily="50" charset="-128"/>
                <a:cs typeface="Meiryo UI" pitchFamily="50" charset="-128"/>
              </a:rPr>
              <a:t>技術</a:t>
            </a:r>
            <a:r>
              <a:rPr lang="en-US" altLang="ja-JP" sz="1000" b="1" dirty="0">
                <a:latin typeface="Meiryo UI" pitchFamily="50" charset="-128"/>
                <a:ea typeface="Meiryo UI" pitchFamily="50" charset="-128"/>
                <a:cs typeface="Meiryo UI" pitchFamily="50" charset="-128"/>
              </a:rPr>
              <a:t>】</a:t>
            </a:r>
            <a:br>
              <a:rPr lang="en-US" altLang="ja-JP" sz="1000" b="1" dirty="0">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最先端技術へのチャレンジ・先進性、または、独創的な工夫</a:t>
            </a:r>
            <a:br>
              <a:rPr lang="en-US" altLang="ja-JP" sz="1000" dirty="0">
                <a:solidFill>
                  <a:prstClr val="black"/>
                </a:solidFill>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既存技術の活用、組合せによる新たな価値の創出</a:t>
            </a:r>
          </a:p>
          <a:p>
            <a:pPr marL="177800" indent="-177800" eaLnBrk="1" fontAlgn="auto" hangingPunct="1">
              <a:spcBef>
                <a:spcPct val="20000"/>
              </a:spcBef>
              <a:spcAft>
                <a:spcPts val="0"/>
              </a:spcAft>
              <a:buFont typeface="+mj-lt"/>
              <a:buAutoNum type="arabicPeriod"/>
              <a:defRPr/>
            </a:pPr>
            <a:r>
              <a:rPr lang="en-US" altLang="ja-JP" sz="1000" b="1" dirty="0">
                <a:latin typeface="Meiryo UI" pitchFamily="50" charset="-128"/>
                <a:ea typeface="Meiryo UI" pitchFamily="50" charset="-128"/>
                <a:cs typeface="Meiryo UI" pitchFamily="50" charset="-128"/>
              </a:rPr>
              <a:t>【</a:t>
            </a:r>
            <a:r>
              <a:rPr lang="ja-JP" altLang="en-US" sz="1000" b="1" dirty="0">
                <a:latin typeface="Meiryo UI" pitchFamily="50" charset="-128"/>
                <a:ea typeface="Meiryo UI" pitchFamily="50" charset="-128"/>
                <a:cs typeface="Meiryo UI" pitchFamily="50" charset="-128"/>
              </a:rPr>
              <a:t>提供価値</a:t>
            </a:r>
            <a:r>
              <a:rPr lang="en-US" altLang="ja-JP" sz="1000" b="1" dirty="0">
                <a:latin typeface="Meiryo UI" pitchFamily="50" charset="-128"/>
                <a:ea typeface="Meiryo UI" pitchFamily="50" charset="-128"/>
                <a:cs typeface="Meiryo UI" pitchFamily="50" charset="-128"/>
              </a:rPr>
              <a:t>】</a:t>
            </a:r>
            <a:br>
              <a:rPr lang="en-US" altLang="ja-JP" sz="1000" b="1"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応募サービス・ソリューションが実現した新しいエクスペリエンスや価値など</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そして、それがどのように人々の「暮らし」をかえた（かえる）のか</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あるいは、それがどのように会社の「シゴト」をかえた（かえる）か</a:t>
            </a:r>
          </a:p>
          <a:p>
            <a:pPr marL="177800" indent="-177800" eaLnBrk="1" fontAlgn="auto" hangingPunct="1">
              <a:spcBef>
                <a:spcPct val="20000"/>
              </a:spcBef>
              <a:spcAft>
                <a:spcPts val="0"/>
              </a:spcAft>
              <a:buFont typeface="+mj-lt"/>
              <a:buAutoNum type="arabicPeriod"/>
              <a:defRPr/>
            </a:pPr>
            <a:r>
              <a:rPr lang="en-US" altLang="ja-JP" sz="1000" b="1" dirty="0">
                <a:latin typeface="Meiryo UI" pitchFamily="50" charset="-128"/>
                <a:ea typeface="Meiryo UI" pitchFamily="50" charset="-128"/>
                <a:cs typeface="Meiryo UI" pitchFamily="50" charset="-128"/>
              </a:rPr>
              <a:t>【</a:t>
            </a:r>
            <a:r>
              <a:rPr lang="ja-JP" altLang="en-US" sz="1000" b="1" dirty="0">
                <a:latin typeface="Meiryo UI" pitchFamily="50" charset="-128"/>
                <a:ea typeface="Meiryo UI" pitchFamily="50" charset="-128"/>
                <a:cs typeface="Meiryo UI" pitchFamily="50" charset="-128"/>
              </a:rPr>
              <a:t>ビジネス性</a:t>
            </a:r>
            <a:r>
              <a:rPr lang="en-US" altLang="ja-JP" sz="1000" b="1" dirty="0">
                <a:latin typeface="Meiryo UI" pitchFamily="50" charset="-128"/>
                <a:ea typeface="Meiryo UI" pitchFamily="50" charset="-128"/>
                <a:cs typeface="Meiryo UI" pitchFamily="50" charset="-128"/>
              </a:rPr>
              <a:t>】</a:t>
            </a:r>
            <a:br>
              <a:rPr lang="en-US" altLang="ja-JP" sz="1000" b="1"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応募サービス・ソリューションの事業性、市場性、競合優位性等</a:t>
            </a:r>
            <a:br>
              <a:rPr lang="en-US" altLang="ja-JP" sz="1000" dirty="0">
                <a:solidFill>
                  <a:prstClr val="black"/>
                </a:solidFill>
                <a:latin typeface="Meiryo UI" pitchFamily="50" charset="-128"/>
                <a:ea typeface="Meiryo UI" pitchFamily="50" charset="-128"/>
                <a:cs typeface="Meiryo UI" pitchFamily="50" charset="-128"/>
              </a:rPr>
            </a:br>
            <a:r>
              <a:rPr lang="ja-JP" altLang="en-US" sz="1000" dirty="0"/>
              <a:t>社会貢献的ソリューションについては必要性、普及性、持続性等</a:t>
            </a:r>
            <a:endParaRPr lang="ja-JP" altLang="en-US" sz="1000" dirty="0">
              <a:latin typeface="Meiryo UI" pitchFamily="50" charset="-128"/>
              <a:ea typeface="Meiryo UI" pitchFamily="50" charset="-128"/>
              <a:cs typeface="Meiryo UI" pitchFamily="50" charset="-128"/>
            </a:endParaRPr>
          </a:p>
        </p:txBody>
      </p:sp>
      <p:sp>
        <p:nvSpPr>
          <p:cNvPr id="7176" name="テキスト ボックス 8"/>
          <p:cNvSpPr>
            <a:spLocks noChangeArrowheads="1"/>
          </p:cNvSpPr>
          <p:nvPr/>
        </p:nvSpPr>
        <p:spPr bwMode="auto">
          <a:xfrm>
            <a:off x="1331913" y="2909440"/>
            <a:ext cx="2160587" cy="368300"/>
          </a:xfrm>
          <a:prstGeom prst="flowChartAlternateProcess">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t>応募方法</a:t>
            </a:r>
          </a:p>
        </p:txBody>
      </p:sp>
      <p:sp>
        <p:nvSpPr>
          <p:cNvPr id="11" name="正方形/長方形 10"/>
          <p:cNvSpPr/>
          <p:nvPr/>
        </p:nvSpPr>
        <p:spPr>
          <a:xfrm>
            <a:off x="250825" y="3261784"/>
            <a:ext cx="4176713" cy="1668463"/>
          </a:xfrm>
          <a:prstGeom prst="rect">
            <a:avLst/>
          </a:prstGeom>
        </p:spPr>
        <p:txBody>
          <a:bodyPr wrap="none">
            <a:normAutofit/>
          </a:bodyPr>
          <a:lstStyle/>
          <a:p>
            <a:pPr eaLnBrk="1" fontAlgn="auto" hangingPunct="1">
              <a:spcBef>
                <a:spcPct val="20000"/>
              </a:spcBef>
              <a:spcAft>
                <a:spcPts val="0"/>
              </a:spcAft>
              <a:defRPr/>
            </a:pPr>
            <a:r>
              <a:rPr lang="ja-JP" altLang="en-US" sz="1000" dirty="0">
                <a:latin typeface="Meiryo UI" pitchFamily="50" charset="-128"/>
                <a:ea typeface="Meiryo UI" pitchFamily="50" charset="-128"/>
                <a:cs typeface="Meiryo UI" pitchFamily="50" charset="-128"/>
              </a:rPr>
              <a:t>審査基準（右記）をご理解の上「</a:t>
            </a:r>
            <a:r>
              <a:rPr lang="en-US" altLang="ja-JP" sz="1000" dirty="0">
                <a:latin typeface="Meiryo UI" pitchFamily="50" charset="-128"/>
                <a:ea typeface="Meiryo UI" pitchFamily="50" charset="-128"/>
                <a:cs typeface="Meiryo UI" pitchFamily="50" charset="-128"/>
              </a:rPr>
              <a:t>MCPC award</a:t>
            </a:r>
            <a:r>
              <a:rPr lang="ja-JP" altLang="en-US" sz="1000" dirty="0">
                <a:latin typeface="Meiryo UI" pitchFamily="50" charset="-128"/>
                <a:ea typeface="Meiryo UI" pitchFamily="50" charset="-128"/>
                <a:cs typeface="Meiryo UI" pitchFamily="50" charset="-128"/>
              </a:rPr>
              <a:t>（サービス＆ソリューション部門）</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エントリーシート」（スライド４以降）の各項目に漏れなく記入し、</a:t>
            </a:r>
            <a:r>
              <a:rPr lang="en-US" altLang="ja-JP" sz="1000" dirty="0">
                <a:latin typeface="Meiryo UI" pitchFamily="50" charset="-128"/>
                <a:ea typeface="Meiryo UI" pitchFamily="50" charset="-128"/>
                <a:cs typeface="Meiryo UI" pitchFamily="50" charset="-128"/>
              </a:rPr>
              <a:t>E-mail</a:t>
            </a:r>
            <a:r>
              <a:rPr lang="ja-JP" altLang="en-US" sz="1000" dirty="0">
                <a:latin typeface="Meiryo UI" pitchFamily="50" charset="-128"/>
                <a:ea typeface="Meiryo UI" pitchFamily="50" charset="-128"/>
                <a:cs typeface="Meiryo UI" pitchFamily="50" charset="-128"/>
              </a:rPr>
              <a:t>または</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メディア郵送によりご提出下さい（</a:t>
            </a:r>
            <a:r>
              <a:rPr lang="en-US" altLang="ja-JP" sz="1000" dirty="0">
                <a:latin typeface="Meiryo UI" pitchFamily="50" charset="-128"/>
                <a:ea typeface="Meiryo UI" pitchFamily="50" charset="-128"/>
                <a:cs typeface="Meiryo UI" pitchFamily="50" charset="-128"/>
              </a:rPr>
              <a:t>PDF</a:t>
            </a:r>
            <a:r>
              <a:rPr lang="ja-JP" altLang="en-US" sz="1000" dirty="0">
                <a:latin typeface="Meiryo UI" pitchFamily="50" charset="-128"/>
                <a:ea typeface="Meiryo UI" pitchFamily="50" charset="-128"/>
                <a:cs typeface="Meiryo UI" pitchFamily="50" charset="-128"/>
              </a:rPr>
              <a:t>化せず</a:t>
            </a:r>
            <a:r>
              <a:rPr lang="en-US" altLang="ja-JP" sz="1000" dirty="0" err="1">
                <a:solidFill>
                  <a:srgbClr val="FF0000"/>
                </a:solidFill>
                <a:latin typeface="Meiryo UI" pitchFamily="50" charset="-128"/>
                <a:ea typeface="Meiryo UI" pitchFamily="50" charset="-128"/>
                <a:cs typeface="Meiryo UI" pitchFamily="50" charset="-128"/>
              </a:rPr>
              <a:t>Powerpoint</a:t>
            </a:r>
            <a:r>
              <a:rPr lang="ja-JP" altLang="en-US" sz="1000" dirty="0">
                <a:solidFill>
                  <a:srgbClr val="FF0000"/>
                </a:solidFill>
                <a:latin typeface="Meiryo UI" pitchFamily="50" charset="-128"/>
                <a:ea typeface="Meiryo UI" pitchFamily="50" charset="-128"/>
                <a:cs typeface="Meiryo UI" pitchFamily="50" charset="-128"/>
              </a:rPr>
              <a:t>形式</a:t>
            </a:r>
            <a:r>
              <a:rPr lang="ja-JP" altLang="en-US" sz="1000" dirty="0">
                <a:latin typeface="Meiryo UI" pitchFamily="50" charset="-128"/>
                <a:ea typeface="Meiryo UI" pitchFamily="50" charset="-128"/>
                <a:cs typeface="Meiryo UI" pitchFamily="50" charset="-128"/>
              </a:rPr>
              <a:t>で）。</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エントリーシート以外の情報は審査対象になりません。</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提出された書類（メディア）は返却いたしません。</a:t>
            </a:r>
            <a:endParaRPr lang="en-US" altLang="ja-JP" sz="1000" dirty="0">
              <a:latin typeface="Meiryo UI" pitchFamily="50" charset="-128"/>
              <a:ea typeface="Meiryo UI" pitchFamily="50" charset="-128"/>
              <a:cs typeface="Meiryo UI" pitchFamily="50" charset="-128"/>
            </a:endParaRPr>
          </a:p>
          <a:p>
            <a:pPr marL="627063" indent="-627063" eaLnBrk="1" fontAlgn="auto" hangingPunct="1">
              <a:spcBef>
                <a:spcPct val="20000"/>
              </a:spcBef>
              <a:spcAft>
                <a:spcPts val="0"/>
              </a:spcAft>
              <a:buFont typeface="Arial" pitchFamily="34" charset="0"/>
              <a:buNone/>
              <a:defRPr/>
            </a:pPr>
            <a:r>
              <a:rPr lang="ja-JP" altLang="en-US" sz="1000" dirty="0">
                <a:latin typeface="Meiryo UI" pitchFamily="50" charset="-128"/>
                <a:ea typeface="Meiryo UI" pitchFamily="50" charset="-128"/>
                <a:cs typeface="Meiryo UI" pitchFamily="50" charset="-128"/>
              </a:rPr>
              <a:t>提出先</a:t>
            </a:r>
            <a:r>
              <a:rPr lang="en-US" altLang="ja-JP" sz="1000" dirty="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モバイルコンピューティング推進コンソーシアム（</a:t>
            </a:r>
            <a:r>
              <a:rPr lang="en-US" altLang="ja-JP" sz="1000" dirty="0">
                <a:latin typeface="Meiryo UI" pitchFamily="50" charset="-128"/>
                <a:ea typeface="Meiryo UI" pitchFamily="50" charset="-128"/>
                <a:cs typeface="Meiryo UI" pitchFamily="50" charset="-128"/>
              </a:rPr>
              <a:t>MCPC</a:t>
            </a:r>
            <a:r>
              <a:rPr lang="ja-JP" altLang="en-US" sz="1000" dirty="0">
                <a:latin typeface="Meiryo UI" pitchFamily="50" charset="-128"/>
                <a:ea typeface="Meiryo UI" pitchFamily="50" charset="-128"/>
                <a:cs typeface="Meiryo UI" pitchFamily="50" charset="-128"/>
              </a:rPr>
              <a:t>）事務局</a:t>
            </a:r>
            <a:br>
              <a:rPr lang="en-US" altLang="ja-JP" sz="1000" dirty="0">
                <a:latin typeface="Meiryo UI" pitchFamily="50" charset="-128"/>
                <a:ea typeface="Meiryo UI" pitchFamily="50" charset="-128"/>
                <a:cs typeface="Meiryo UI" pitchFamily="50" charset="-128"/>
              </a:rPr>
            </a:b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105-0011 </a:t>
            </a:r>
            <a:r>
              <a:rPr lang="ja-JP" altLang="en-US" sz="800" dirty="0">
                <a:latin typeface="Meiryo UI" pitchFamily="50" charset="-128"/>
                <a:ea typeface="Meiryo UI" pitchFamily="50" charset="-128"/>
                <a:cs typeface="Meiryo UI" pitchFamily="50" charset="-128"/>
              </a:rPr>
              <a:t>東京都港区芝公園</a:t>
            </a:r>
            <a:r>
              <a:rPr lang="en-US" altLang="ja-JP" sz="800" dirty="0">
                <a:latin typeface="Meiryo UI" pitchFamily="50" charset="-128"/>
                <a:ea typeface="Meiryo UI" pitchFamily="50" charset="-128"/>
                <a:cs typeface="Meiryo UI" pitchFamily="50" charset="-128"/>
              </a:rPr>
              <a:t>3-5-12</a:t>
            </a:r>
            <a:r>
              <a:rPr lang="ja-JP" altLang="en-US" sz="800" dirty="0">
                <a:latin typeface="Meiryo UI" pitchFamily="50" charset="-128"/>
                <a:ea typeface="Meiryo UI" pitchFamily="50" charset="-128"/>
                <a:cs typeface="Meiryo UI" pitchFamily="50" charset="-128"/>
              </a:rPr>
              <a:t>　長谷川グリーンビル</a:t>
            </a:r>
            <a:r>
              <a:rPr lang="en-US" altLang="ja-JP" sz="800" dirty="0">
                <a:latin typeface="Meiryo UI" pitchFamily="50" charset="-128"/>
                <a:ea typeface="Meiryo UI" pitchFamily="50" charset="-128"/>
                <a:cs typeface="Meiryo UI" pitchFamily="50" charset="-128"/>
              </a:rPr>
              <a:t>2F</a:t>
            </a:r>
            <a:endParaRPr lang="ja-JP" altLang="en-US" sz="800" dirty="0">
              <a:latin typeface="Meiryo UI" pitchFamily="50" charset="-128"/>
              <a:ea typeface="Meiryo UI" pitchFamily="50" charset="-128"/>
              <a:cs typeface="Meiryo UI" pitchFamily="50" charset="-128"/>
            </a:endParaRPr>
          </a:p>
          <a:p>
            <a:pPr marL="627063" indent="-627063" eaLnBrk="1" fontAlgn="auto" hangingPunct="1">
              <a:spcBef>
                <a:spcPct val="20000"/>
              </a:spcBef>
              <a:spcAft>
                <a:spcPts val="0"/>
              </a:spcAft>
              <a:buFont typeface="Arial" pitchFamily="34" charset="0"/>
              <a:buNone/>
              <a:defRPr/>
            </a:pPr>
            <a:r>
              <a:rPr lang="en-US" altLang="ja-JP" sz="800" dirty="0">
                <a:latin typeface="Meiryo UI" pitchFamily="50" charset="-128"/>
                <a:ea typeface="Meiryo UI" pitchFamily="50" charset="-128"/>
                <a:cs typeface="Meiryo UI" pitchFamily="50" charset="-128"/>
              </a:rPr>
              <a:t>	</a:t>
            </a:r>
            <a:r>
              <a:rPr lang="ja-JP" altLang="en-US" sz="800" dirty="0">
                <a:latin typeface="Meiryo UI" pitchFamily="50" charset="-128"/>
                <a:ea typeface="Meiryo UI" pitchFamily="50" charset="-128"/>
                <a:cs typeface="Meiryo UI" pitchFamily="50" charset="-128"/>
              </a:rPr>
              <a:t>（電話）</a:t>
            </a:r>
            <a:r>
              <a:rPr lang="en-US" altLang="ja-JP" sz="800" dirty="0">
                <a:latin typeface="Meiryo UI" pitchFamily="50" charset="-128"/>
                <a:ea typeface="Meiryo UI" pitchFamily="50" charset="-128"/>
                <a:cs typeface="Meiryo UI" pitchFamily="50" charset="-128"/>
              </a:rPr>
              <a:t>03-5401-1935</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FAX</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03-5401-1937</a:t>
            </a:r>
            <a:br>
              <a:rPr lang="en-US" altLang="ja-JP" sz="800" dirty="0">
                <a:latin typeface="Meiryo UI" pitchFamily="50" charset="-128"/>
                <a:ea typeface="Meiryo UI" pitchFamily="50" charset="-128"/>
                <a:cs typeface="Meiryo UI" pitchFamily="50" charset="-128"/>
              </a:rPr>
            </a:b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E-mail</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office@mcpc-jp.org</a:t>
            </a:r>
          </a:p>
          <a:p>
            <a:pPr marL="627063" indent="-627063" eaLnBrk="1" fontAlgn="auto" hangingPunct="1">
              <a:spcBef>
                <a:spcPct val="20000"/>
              </a:spcBef>
              <a:spcAft>
                <a:spcPts val="0"/>
              </a:spcAft>
              <a:buFont typeface="Arial" pitchFamily="34" charset="0"/>
              <a:buNone/>
              <a:defRPr/>
            </a:pPr>
            <a:r>
              <a:rPr lang="ja-JP" altLang="en-US" sz="1000" dirty="0">
                <a:latin typeface="Meiryo UI" pitchFamily="50" charset="-128"/>
                <a:ea typeface="Meiryo UI" pitchFamily="50" charset="-128"/>
                <a:cs typeface="Meiryo UI" pitchFamily="50" charset="-128"/>
              </a:rPr>
              <a:t>締め切り	</a:t>
            </a:r>
            <a:r>
              <a:rPr lang="en-US" altLang="ja-JP" sz="1200" b="1" dirty="0">
                <a:solidFill>
                  <a:srgbClr val="FF0000"/>
                </a:solidFill>
                <a:latin typeface="Meiryo UI" pitchFamily="50" charset="-128"/>
                <a:ea typeface="Meiryo UI" pitchFamily="50" charset="-128"/>
                <a:cs typeface="Meiryo UI" pitchFamily="50" charset="-128"/>
              </a:rPr>
              <a:t>2023</a:t>
            </a:r>
            <a:r>
              <a:rPr lang="ja-JP" altLang="en-US" sz="1200" b="1" dirty="0">
                <a:solidFill>
                  <a:srgbClr val="FF0000"/>
                </a:solidFill>
                <a:latin typeface="Meiryo UI" pitchFamily="50" charset="-128"/>
                <a:ea typeface="Meiryo UI" pitchFamily="50" charset="-128"/>
                <a:cs typeface="Meiryo UI" pitchFamily="50" charset="-128"/>
              </a:rPr>
              <a:t>年</a:t>
            </a:r>
            <a:r>
              <a:rPr lang="en-US" altLang="ja-JP" sz="1200" b="1" dirty="0">
                <a:solidFill>
                  <a:srgbClr val="FF0000"/>
                </a:solidFill>
                <a:latin typeface="Meiryo UI" pitchFamily="50" charset="-128"/>
                <a:ea typeface="Meiryo UI" pitchFamily="50" charset="-128"/>
                <a:cs typeface="Meiryo UI" pitchFamily="50" charset="-128"/>
              </a:rPr>
              <a:t>8</a:t>
            </a:r>
            <a:r>
              <a:rPr lang="ja-JP" altLang="en-US" sz="1200" b="1" dirty="0">
                <a:solidFill>
                  <a:srgbClr val="FF0000"/>
                </a:solidFill>
                <a:latin typeface="Meiryo UI" pitchFamily="50" charset="-128"/>
                <a:ea typeface="Meiryo UI" pitchFamily="50" charset="-128"/>
                <a:cs typeface="Meiryo UI" pitchFamily="50" charset="-128"/>
              </a:rPr>
              <a:t>月</a:t>
            </a:r>
            <a:r>
              <a:rPr lang="en-US" altLang="ja-JP" sz="1200" b="1" dirty="0">
                <a:solidFill>
                  <a:srgbClr val="FF0000"/>
                </a:solidFill>
                <a:latin typeface="Meiryo UI" pitchFamily="50" charset="-128"/>
                <a:ea typeface="Meiryo UI" pitchFamily="50" charset="-128"/>
                <a:cs typeface="Meiryo UI" pitchFamily="50" charset="-128"/>
              </a:rPr>
              <a:t>31</a:t>
            </a:r>
            <a:r>
              <a:rPr lang="ja-JP" altLang="en-US" sz="1200" b="1" dirty="0">
                <a:solidFill>
                  <a:srgbClr val="FF0000"/>
                </a:solidFill>
                <a:latin typeface="Meiryo UI" pitchFamily="50" charset="-128"/>
                <a:ea typeface="Meiryo UI" pitchFamily="50" charset="-128"/>
                <a:cs typeface="Meiryo UI" pitchFamily="50" charset="-128"/>
              </a:rPr>
              <a:t>日（木）必着</a:t>
            </a:r>
            <a:endParaRPr lang="en-US" altLang="ja-JP" sz="1200" b="1" dirty="0">
              <a:solidFill>
                <a:srgbClr val="FF0000"/>
              </a:solidFill>
              <a:latin typeface="Meiryo UI" pitchFamily="50" charset="-128"/>
              <a:ea typeface="Meiryo UI" pitchFamily="50" charset="-128"/>
              <a:cs typeface="Meiryo UI" pitchFamily="50" charset="-128"/>
            </a:endParaRPr>
          </a:p>
        </p:txBody>
      </p:sp>
      <p:sp>
        <p:nvSpPr>
          <p:cNvPr id="12" name="正方形/長方形 11"/>
          <p:cNvSpPr/>
          <p:nvPr/>
        </p:nvSpPr>
        <p:spPr>
          <a:xfrm>
            <a:off x="250825" y="4848225"/>
            <a:ext cx="5761038" cy="1439863"/>
          </a:xfrm>
          <a:prstGeom prst="rect">
            <a:avLst/>
          </a:prstGeom>
        </p:spPr>
        <p:txBody>
          <a:bodyPr/>
          <a:lstStyle/>
          <a:p>
            <a:pPr eaLnBrk="1" fontAlgn="auto" hangingPunct="1">
              <a:spcBef>
                <a:spcPct val="20000"/>
              </a:spcBef>
              <a:spcAft>
                <a:spcPts val="0"/>
              </a:spcAft>
              <a:defRPr/>
            </a:pPr>
            <a:r>
              <a:rPr lang="ja-JP" altLang="en-US" sz="1000" b="1" u="sng" dirty="0">
                <a:latin typeface="Meiryo UI" pitchFamily="50" charset="-128"/>
                <a:ea typeface="Meiryo UI" pitchFamily="50" charset="-128"/>
                <a:cs typeface="Meiryo UI" pitchFamily="50" charset="-128"/>
              </a:rPr>
              <a:t>応募に際してご承知頂きたいこと</a:t>
            </a:r>
            <a:endParaRPr lang="en-US" altLang="ja-JP" sz="1000" b="1" u="sng"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審査段階で、追加資料のご提出をお願いすることやヒアリングへのご協力をお願いする場合があります。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受賞者には</a:t>
            </a:r>
            <a:r>
              <a:rPr lang="en-US" altLang="ja-JP" sz="950" dirty="0">
                <a:latin typeface="Meiryo UI" pitchFamily="50" charset="-128"/>
                <a:ea typeface="Meiryo UI" pitchFamily="50" charset="-128"/>
                <a:cs typeface="Meiryo UI" pitchFamily="50" charset="-128"/>
              </a:rPr>
              <a:t>10</a:t>
            </a:r>
            <a:r>
              <a:rPr lang="ja-JP" altLang="en-US" sz="950" dirty="0">
                <a:latin typeface="Meiryo UI" pitchFamily="50" charset="-128"/>
                <a:ea typeface="Meiryo UI" pitchFamily="50" charset="-128"/>
                <a:cs typeface="Meiryo UI" pitchFamily="50" charset="-128"/>
              </a:rPr>
              <a:t>月上旬頃事務局よりご連絡します。「優秀賞」受賞者には、</a:t>
            </a:r>
            <a:r>
              <a:rPr lang="en-US" altLang="ja-JP" sz="950" dirty="0">
                <a:latin typeface="Meiryo UI" pitchFamily="50" charset="-128"/>
                <a:ea typeface="Meiryo UI" pitchFamily="50" charset="-128"/>
                <a:cs typeface="Meiryo UI" pitchFamily="50" charset="-128"/>
              </a:rPr>
              <a:t>10</a:t>
            </a:r>
            <a:r>
              <a:rPr lang="ja-JP" altLang="en-US" sz="950" dirty="0">
                <a:latin typeface="Meiryo UI" pitchFamily="50" charset="-128"/>
                <a:ea typeface="Meiryo UI" pitchFamily="50" charset="-128"/>
                <a:cs typeface="Meiryo UI" pitchFamily="50" charset="-128"/>
              </a:rPr>
              <a:t>月</a:t>
            </a:r>
            <a:r>
              <a:rPr lang="en-US" altLang="ja-JP" sz="950" dirty="0">
                <a:latin typeface="Meiryo UI" pitchFamily="50" charset="-128"/>
                <a:ea typeface="Meiryo UI" pitchFamily="50" charset="-128"/>
                <a:cs typeface="Meiryo UI" pitchFamily="50" charset="-128"/>
              </a:rPr>
              <a:t>27</a:t>
            </a:r>
            <a:r>
              <a:rPr lang="ja-JP" altLang="en-US" sz="950" dirty="0">
                <a:latin typeface="Meiryo UI" pitchFamily="50" charset="-128"/>
                <a:ea typeface="Meiryo UI" pitchFamily="50" charset="-128"/>
                <a:cs typeface="Meiryo UI" pitchFamily="50" charset="-128"/>
              </a:rPr>
              <a:t>日の二次審査会に</a:t>
            </a:r>
            <a:br>
              <a:rPr lang="en-US" altLang="ja-JP" sz="950" dirty="0">
                <a:latin typeface="Meiryo UI" pitchFamily="50" charset="-128"/>
                <a:ea typeface="Meiryo UI" pitchFamily="50" charset="-128"/>
                <a:cs typeface="Meiryo UI" pitchFamily="50" charset="-128"/>
              </a:rPr>
            </a:br>
            <a:r>
              <a:rPr lang="ja-JP" altLang="en-US" sz="950" dirty="0">
                <a:latin typeface="Meiryo UI" pitchFamily="50" charset="-128"/>
                <a:ea typeface="Meiryo UI" pitchFamily="50" charset="-128"/>
                <a:cs typeface="Meiryo UI" pitchFamily="50" charset="-128"/>
              </a:rPr>
              <a:t>て、プレゼンテーション形式での内容紹介をお願いします。その審査結果にて、最優秀賞が決定されます。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en-US" altLang="ja-JP" sz="950" dirty="0">
                <a:latin typeface="Meiryo UI" pitchFamily="50" charset="-128"/>
                <a:ea typeface="Meiryo UI" pitchFamily="50" charset="-128"/>
                <a:cs typeface="Meiryo UI" pitchFamily="50" charset="-128"/>
              </a:rPr>
              <a:t>11</a:t>
            </a:r>
            <a:r>
              <a:rPr lang="ja-JP" altLang="en-US" sz="950" dirty="0">
                <a:latin typeface="Meiryo UI" pitchFamily="50" charset="-128"/>
                <a:ea typeface="Meiryo UI" pitchFamily="50" charset="-128"/>
                <a:cs typeface="Meiryo UI" pitchFamily="50" charset="-128"/>
              </a:rPr>
              <a:t>月</a:t>
            </a:r>
            <a:r>
              <a:rPr lang="en-US" altLang="ja-JP" sz="950" dirty="0">
                <a:latin typeface="Meiryo UI" pitchFamily="50" charset="-128"/>
                <a:ea typeface="Meiryo UI" pitchFamily="50" charset="-128"/>
                <a:cs typeface="Meiryo UI" pitchFamily="50" charset="-128"/>
              </a:rPr>
              <a:t>24</a:t>
            </a:r>
            <a:r>
              <a:rPr lang="ja-JP" altLang="en-US" sz="950" dirty="0">
                <a:latin typeface="Meiryo UI" pitchFamily="50" charset="-128"/>
                <a:ea typeface="Meiryo UI" pitchFamily="50" charset="-128"/>
                <a:cs typeface="Meiryo UI" pitchFamily="50" charset="-128"/>
              </a:rPr>
              <a:t>日開催の表彰式に代表の方の出席をお願いします。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応募されたサービス・ソリューションの事例は、</a:t>
            </a:r>
            <a:r>
              <a:rPr lang="en-US" altLang="ja-JP" sz="950" dirty="0">
                <a:latin typeface="Meiryo UI" pitchFamily="50" charset="-128"/>
                <a:ea typeface="Meiryo UI" pitchFamily="50" charset="-128"/>
                <a:cs typeface="Meiryo UI" pitchFamily="50" charset="-128"/>
              </a:rPr>
              <a:t>MCPC</a:t>
            </a:r>
            <a:r>
              <a:rPr lang="ja-JP" altLang="en-US" sz="950" dirty="0">
                <a:latin typeface="Meiryo UI" pitchFamily="50" charset="-128"/>
                <a:ea typeface="Meiryo UI" pitchFamily="50" charset="-128"/>
                <a:cs typeface="Meiryo UI" pitchFamily="50" charset="-128"/>
              </a:rPr>
              <a:t>が作成する事例集等に掲載することがあります。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受賞者には、</a:t>
            </a:r>
            <a:r>
              <a:rPr lang="en-US" altLang="ja-JP" sz="950" dirty="0">
                <a:latin typeface="Meiryo UI" pitchFamily="50" charset="-128"/>
                <a:ea typeface="Meiryo UI" pitchFamily="50" charset="-128"/>
                <a:cs typeface="Meiryo UI" pitchFamily="50" charset="-128"/>
              </a:rPr>
              <a:t>MCPC</a:t>
            </a:r>
            <a:r>
              <a:rPr lang="ja-JP" altLang="en-US" sz="950" dirty="0">
                <a:latin typeface="Meiryo UI" pitchFamily="50" charset="-128"/>
                <a:ea typeface="Meiryo UI" pitchFamily="50" charset="-128"/>
                <a:cs typeface="Meiryo UI" pitchFamily="50" charset="-128"/>
              </a:rPr>
              <a:t>または関係団体主催のセミナー・イベント等での講演をお願いすることがあります。</a:t>
            </a:r>
          </a:p>
        </p:txBody>
      </p:sp>
      <p:sp>
        <p:nvSpPr>
          <p:cNvPr id="14" name="正方形/長方形 13"/>
          <p:cNvSpPr/>
          <p:nvPr/>
        </p:nvSpPr>
        <p:spPr>
          <a:xfrm>
            <a:off x="5853113" y="4567238"/>
            <a:ext cx="3025775" cy="1144587"/>
          </a:xfrm>
          <a:prstGeom prst="rect">
            <a:avLst/>
          </a:prstGeom>
        </p:spPr>
        <p:txBody>
          <a:bodyPr/>
          <a:lstStyle/>
          <a:p>
            <a:pPr eaLnBrk="1" fontAlgn="auto" hangingPunct="1">
              <a:spcBef>
                <a:spcPct val="20000"/>
              </a:spcBef>
              <a:spcAft>
                <a:spcPts val="0"/>
              </a:spcAft>
              <a:defRPr/>
            </a:pPr>
            <a:r>
              <a:rPr lang="ja-JP" altLang="en-US" sz="1000" b="1" u="sng" dirty="0">
                <a:latin typeface="Meiryo UI" pitchFamily="50" charset="-128"/>
                <a:ea typeface="Meiryo UI" pitchFamily="50" charset="-128"/>
                <a:cs typeface="Meiryo UI" pitchFamily="50" charset="-128"/>
              </a:rPr>
              <a:t>情報の取り扱いについて</a:t>
            </a:r>
            <a:endParaRPr lang="en-US" altLang="ja-JP" sz="1000" b="1" u="sng"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エントリーシート記載の個人情報は、審査において必要な連絡、確認、入賞通知等に限定して使用します。</a:t>
            </a: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エントリーシート記載の業務やシステムに関連する情報は、審査に限定して使用します。ただし、既に公知である情報を除きます</a:t>
            </a:r>
            <a:r>
              <a:rPr lang="ja-JP" altLang="en-US" sz="1000" dirty="0">
                <a:latin typeface="Meiryo UI" pitchFamily="50" charset="-128"/>
                <a:ea typeface="Meiryo UI" pitchFamily="50" charset="-128"/>
                <a:cs typeface="Meiryo UI" pitchFamily="50" charset="-128"/>
              </a:rPr>
              <a:t>。</a:t>
            </a:r>
            <a:endParaRPr lang="en-US" altLang="ja-JP" sz="10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170467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pPr eaLnBrk="1" hangingPunct="1"/>
            <a:r>
              <a:rPr lang="ja-JP" altLang="en-US">
                <a:solidFill>
                  <a:schemeClr val="tx1"/>
                </a:solidFill>
              </a:rPr>
              <a:t>提供価値</a:t>
            </a:r>
            <a:br>
              <a:rPr lang="en-US" altLang="ja-JP"/>
            </a:br>
            <a:r>
              <a:rPr lang="ja-JP" altLang="en-US" sz="1400"/>
              <a:t>人々の「暮らし」をかえた（かえる）／会社の「シゴト」をかえた（かえる）</a:t>
            </a:r>
          </a:p>
        </p:txBody>
      </p:sp>
      <p:sp>
        <p:nvSpPr>
          <p:cNvPr id="19459" name="スライド番号プレースホルダー 2"/>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95E4C58E-59FC-4B01-8E58-3AA5B55E2815}" type="slidenum">
              <a:rPr lang="ja-JP" altLang="en-US" sz="1200" smtClean="0">
                <a:solidFill>
                  <a:srgbClr val="FF9900"/>
                </a:solidFill>
              </a:rPr>
              <a:pPr>
                <a:spcBef>
                  <a:spcPct val="0"/>
                </a:spcBef>
                <a:buFontTx/>
                <a:buNone/>
              </a:pPr>
              <a:t>10</a:t>
            </a:fld>
            <a:endParaRPr lang="ja-JP" altLang="en-US" sz="1200">
              <a:solidFill>
                <a:srgbClr val="FF9900"/>
              </a:solidFill>
            </a:endParaRPr>
          </a:p>
        </p:txBody>
      </p:sp>
      <p:sp>
        <p:nvSpPr>
          <p:cNvPr id="19460" name="コンテンツ プレースホルダー 3"/>
          <p:cNvSpPr>
            <a:spLocks noGrp="1"/>
          </p:cNvSpPr>
          <p:nvPr>
            <p:ph idx="1"/>
          </p:nvPr>
        </p:nvSpPr>
        <p:spPr>
          <a:xfrm>
            <a:off x="246063" y="1628775"/>
            <a:ext cx="8642350" cy="5040313"/>
          </a:xfrm>
        </p:spPr>
        <p:txBody>
          <a:bodyPr/>
          <a:lstStyle/>
          <a:p>
            <a:pPr eaLnBrk="1" hangingPunct="1"/>
            <a:r>
              <a:rPr lang="ja-JP" altLang="en-US" sz="1400" dirty="0"/>
              <a:t>応募サービス・ソリューションは、人々の「暮らし」をどのようにかえた（かえる）のか</a:t>
            </a:r>
            <a:endParaRPr lang="en-US" altLang="ja-JP" sz="1400" dirty="0"/>
          </a:p>
          <a:p>
            <a:pPr eaLnBrk="1" hangingPunct="1"/>
            <a:r>
              <a:rPr lang="ja-JP" altLang="en-US" sz="1400" dirty="0"/>
              <a:t>応募サービス・ソリューションは、会社の「シゴト」をどのようにかえた（かえる）のか</a:t>
            </a:r>
            <a:endParaRPr lang="en-US" altLang="ja-JP" sz="1400" dirty="0"/>
          </a:p>
          <a:p>
            <a:pPr eaLnBrk="1" hangingPunct="1"/>
            <a:r>
              <a:rPr lang="ja-JP" altLang="en-US" sz="1400" dirty="0"/>
              <a:t>応募サービス・ソリューションによって、貴社がお客様に提供できるようになった新しいユーザー・エクスペリエンスや</a:t>
            </a:r>
            <a:endParaRPr lang="en-US" altLang="ja-JP" sz="1400" dirty="0"/>
          </a:p>
          <a:p>
            <a:pPr eaLnBrk="1" hangingPunct="1">
              <a:buFont typeface="Arial" panose="020B0604020202020204" pitchFamily="34" charset="0"/>
              <a:buNone/>
            </a:pPr>
            <a:r>
              <a:rPr lang="ja-JP" altLang="en-US" sz="1400" dirty="0"/>
              <a:t>　　　価値は何か</a:t>
            </a:r>
            <a:endParaRPr lang="en-US" altLang="ja-JP" sz="1400" dirty="0"/>
          </a:p>
          <a:p>
            <a:pPr eaLnBrk="1" hangingPunct="1"/>
            <a:r>
              <a:rPr lang="ja-JP" altLang="en-US" sz="1400" dirty="0"/>
              <a:t>応募サービス・ソリューションに対するお客様の満足度</a:t>
            </a:r>
            <a:endParaRPr lang="en-US" altLang="ja-JP" sz="1400" dirty="0"/>
          </a:p>
          <a:p>
            <a:pPr eaLnBrk="1" hangingPunct="1"/>
            <a:r>
              <a:rPr lang="ja-JP" altLang="en-US" sz="1400" dirty="0"/>
              <a:t>応募サービス・ソリューションに関するユーザーの声</a:t>
            </a:r>
            <a:endParaRPr lang="en-US" altLang="ja-JP" sz="1400" dirty="0"/>
          </a:p>
          <a:p>
            <a:pPr eaLnBrk="1" hangingPunct="1"/>
            <a:r>
              <a:rPr lang="ja-JP" altLang="en-US" sz="1400" dirty="0"/>
              <a:t>応募サービス・ソリューションが、よりよい社会の実現、公共、環境問題などに貢献した（できる）こと</a:t>
            </a:r>
          </a:p>
        </p:txBody>
      </p:sp>
      <p:sp>
        <p:nvSpPr>
          <p:cNvPr id="5" name="正方形/長方形 4"/>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B</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19462"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pPr eaLnBrk="1" hangingPunct="1"/>
            <a:r>
              <a:rPr lang="ja-JP" altLang="en-US" dirty="0">
                <a:solidFill>
                  <a:schemeClr val="tx1"/>
                </a:solidFill>
              </a:rPr>
              <a:t>ビジネス性</a:t>
            </a:r>
            <a:br>
              <a:rPr lang="en-US" altLang="ja-JP" dirty="0"/>
            </a:br>
            <a:r>
              <a:rPr lang="ja-JP" altLang="en-US" sz="1400" dirty="0"/>
              <a:t>応募サービス・ソリューションの事業性</a:t>
            </a:r>
          </a:p>
        </p:txBody>
      </p:sp>
      <p:sp>
        <p:nvSpPr>
          <p:cNvPr id="101" name="正方形/長方形 100"/>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C</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20500" name="テキスト ボックス 18"/>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sp>
        <p:nvSpPr>
          <p:cNvPr id="20559" name="スライド番号プレースホルダ 11"/>
          <p:cNvSpPr>
            <a:spLocks noGrp="1"/>
          </p:cNvSpPr>
          <p:nvPr>
            <p:ph type="sldNum" sz="quarter" idx="10"/>
          </p:nvPr>
        </p:nvSpPr>
        <p:spPr bwMode="auto">
          <a:xfrm>
            <a:off x="8764588" y="6492875"/>
            <a:ext cx="3794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87E54F29-476F-4464-8559-86B5533EB608}" type="slidenum">
              <a:rPr lang="ja-JP" altLang="en-US" sz="1200" smtClean="0">
                <a:solidFill>
                  <a:srgbClr val="FF9900"/>
                </a:solidFill>
              </a:rPr>
              <a:pPr>
                <a:spcBef>
                  <a:spcPct val="0"/>
                </a:spcBef>
                <a:buFontTx/>
                <a:buNone/>
              </a:pPr>
              <a:t>11</a:t>
            </a:fld>
            <a:endParaRPr lang="ja-JP" altLang="en-US" sz="1200">
              <a:solidFill>
                <a:srgbClr val="FF9900"/>
              </a:solidFill>
            </a:endParaRPr>
          </a:p>
        </p:txBody>
      </p:sp>
      <p:graphicFrame>
        <p:nvGraphicFramePr>
          <p:cNvPr id="13" name="表 12"/>
          <p:cNvGraphicFramePr>
            <a:graphicFrameLocks noGrp="1"/>
          </p:cNvGraphicFramePr>
          <p:nvPr>
            <p:extLst>
              <p:ext uri="{D42A27DB-BD31-4B8C-83A1-F6EECF244321}">
                <p14:modId xmlns:p14="http://schemas.microsoft.com/office/powerpoint/2010/main" val="1577572709"/>
              </p:ext>
            </p:extLst>
          </p:nvPr>
        </p:nvGraphicFramePr>
        <p:xfrm>
          <a:off x="971550" y="2324098"/>
          <a:ext cx="7344866" cy="1896990"/>
        </p:xfrm>
        <a:graphic>
          <a:graphicData uri="http://schemas.openxmlformats.org/drawingml/2006/table">
            <a:tbl>
              <a:tblPr firstRow="1" bandRow="1">
                <a:tableStyleId>{93296810-A885-4BE3-A3E7-6D5BEEA58F35}</a:tableStyleId>
              </a:tblPr>
              <a:tblGrid>
                <a:gridCol w="7344866">
                  <a:extLst>
                    <a:ext uri="{9D8B030D-6E8A-4147-A177-3AD203B41FA5}">
                      <a16:colId xmlns:a16="http://schemas.microsoft.com/office/drawing/2014/main" val="20000"/>
                    </a:ext>
                  </a:extLst>
                </a:gridCol>
              </a:tblGrid>
              <a:tr h="325325">
                <a:tc>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定量的観点</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1431" marR="91431" marT="45773" marB="45773"/>
                </a:tc>
                <a:extLst>
                  <a:ext uri="{0D108BD9-81ED-4DB2-BD59-A6C34878D82A}">
                    <a16:rowId xmlns:a16="http://schemas.microsoft.com/office/drawing/2014/main" val="10000"/>
                  </a:ext>
                </a:extLst>
              </a:tr>
              <a:tr h="1571665">
                <a:tc>
                  <a:txBody>
                    <a:bodyPr/>
                    <a:lstStyle/>
                    <a:p>
                      <a:pPr algn="ct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73" marB="45773"/>
                </a:tc>
                <a:extLst>
                  <a:ext uri="{0D108BD9-81ED-4DB2-BD59-A6C34878D82A}">
                    <a16:rowId xmlns:a16="http://schemas.microsoft.com/office/drawing/2014/main" val="1000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1116367847"/>
              </p:ext>
            </p:extLst>
          </p:nvPr>
        </p:nvGraphicFramePr>
        <p:xfrm>
          <a:off x="971550" y="4436993"/>
          <a:ext cx="7344866" cy="1728311"/>
        </p:xfrm>
        <a:graphic>
          <a:graphicData uri="http://schemas.openxmlformats.org/drawingml/2006/table">
            <a:tbl>
              <a:tblPr firstRow="1" bandRow="1">
                <a:tableStyleId>{93296810-A885-4BE3-A3E7-6D5BEEA58F35}</a:tableStyleId>
              </a:tblPr>
              <a:tblGrid>
                <a:gridCol w="7344866">
                  <a:extLst>
                    <a:ext uri="{9D8B030D-6E8A-4147-A177-3AD203B41FA5}">
                      <a16:colId xmlns:a16="http://schemas.microsoft.com/office/drawing/2014/main" val="20000"/>
                    </a:ext>
                  </a:extLst>
                </a:gridCol>
              </a:tblGrid>
              <a:tr h="306619">
                <a:tc>
                  <a:txBody>
                    <a:bodyPr/>
                    <a:lstStyle/>
                    <a:p>
                      <a:pPr algn="ctr"/>
                      <a:r>
                        <a:rPr kumimoji="1" lang="ja-JP" altLang="en-US" sz="1200" dirty="0">
                          <a:solidFill>
                            <a:schemeClr val="lt1"/>
                          </a:solidFill>
                          <a:latin typeface="Meiryo UI" panose="020B0604030504040204" pitchFamily="50" charset="-128"/>
                          <a:ea typeface="Meiryo UI" panose="020B0604030504040204" pitchFamily="50" charset="-128"/>
                          <a:cs typeface="Meiryo UI" pitchFamily="50" charset="-128"/>
                        </a:rPr>
                        <a:t>定性的観点</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1431" marR="91431" marT="45773" marB="45773"/>
                </a:tc>
                <a:extLst>
                  <a:ext uri="{0D108BD9-81ED-4DB2-BD59-A6C34878D82A}">
                    <a16:rowId xmlns:a16="http://schemas.microsoft.com/office/drawing/2014/main" val="10000"/>
                  </a:ext>
                </a:extLst>
              </a:tr>
              <a:tr h="1421692">
                <a:tc>
                  <a:txBody>
                    <a:bodyPr/>
                    <a:lstStyle/>
                    <a:p>
                      <a:pPr algn="ct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73" marB="45773"/>
                </a:tc>
                <a:extLst>
                  <a:ext uri="{0D108BD9-81ED-4DB2-BD59-A6C34878D82A}">
                    <a16:rowId xmlns:a16="http://schemas.microsoft.com/office/drawing/2014/main" val="10001"/>
                  </a:ext>
                </a:extLst>
              </a:tr>
            </a:tbl>
          </a:graphicData>
        </a:graphic>
      </p:graphicFrame>
      <p:sp>
        <p:nvSpPr>
          <p:cNvPr id="16" name="テキスト ボックス 61"/>
          <p:cNvSpPr txBox="1">
            <a:spLocks noChangeArrowheads="1"/>
          </p:cNvSpPr>
          <p:nvPr/>
        </p:nvSpPr>
        <p:spPr bwMode="auto">
          <a:xfrm>
            <a:off x="893241" y="1514059"/>
            <a:ext cx="7279159" cy="594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200" dirty="0"/>
              <a:t>応募サービス・ソリューションの初期投資、実績値、目標値（売上数、契約社数、</a:t>
            </a:r>
            <a:r>
              <a:rPr lang="en-US" altLang="ja-JP" sz="1200" dirty="0"/>
              <a:t>ID</a:t>
            </a:r>
            <a:r>
              <a:rPr lang="ja-JP" altLang="en-US" sz="1200" dirty="0"/>
              <a:t>数等）、市場性、競合優位性、事業展開等について、定量的観点、定性的観点から、支障のない範囲でご記入ください。</a:t>
            </a:r>
            <a:endParaRPr lang="en-US" altLang="ja-JP" sz="1200" dirty="0"/>
          </a:p>
          <a:p>
            <a:pPr algn="ctr" eaLnBrk="1" hangingPunct="1">
              <a:spcBef>
                <a:spcPct val="0"/>
              </a:spcBef>
              <a:buFontTx/>
              <a:buNone/>
            </a:pPr>
            <a:r>
              <a:rPr lang="ja-JP" altLang="en-US" sz="1200" dirty="0"/>
              <a:t>社会貢献的ソリューションについては、必要性、普及性、持続性等の観点からもご記入ください。</a:t>
            </a:r>
            <a:endParaRPr lang="en-US" altLang="ja-JP" sz="1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アピールポイントのまとめ</a:t>
            </a:r>
          </a:p>
        </p:txBody>
      </p:sp>
      <p:sp>
        <p:nvSpPr>
          <p:cNvPr id="21507" name="テキスト ボックス 15"/>
          <p:cNvSpPr txBox="1">
            <a:spLocks noChangeArrowheads="1"/>
          </p:cNvSpPr>
          <p:nvPr/>
        </p:nvSpPr>
        <p:spPr bwMode="auto">
          <a:xfrm>
            <a:off x="2411413" y="6234113"/>
            <a:ext cx="21605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200"/>
              <a:t>A.</a:t>
            </a:r>
            <a:r>
              <a:rPr lang="ja-JP" altLang="en-US" sz="1200"/>
              <a:t>～</a:t>
            </a:r>
            <a:r>
              <a:rPr lang="en-US" altLang="ja-JP" sz="1200"/>
              <a:t>C.</a:t>
            </a:r>
            <a:r>
              <a:rPr lang="ja-JP" altLang="en-US" sz="1200"/>
              <a:t>の中でとくに強調したいポイント</a:t>
            </a:r>
            <a:endParaRPr lang="en-US" altLang="ja-JP" sz="1200">
              <a:solidFill>
                <a:srgbClr val="FF0000"/>
              </a:solidFill>
            </a:endParaRPr>
          </a:p>
        </p:txBody>
      </p:sp>
      <p:sp>
        <p:nvSpPr>
          <p:cNvPr id="3" name="角丸四角形 2"/>
          <p:cNvSpPr/>
          <p:nvPr/>
        </p:nvSpPr>
        <p:spPr>
          <a:xfrm>
            <a:off x="4572000" y="6165850"/>
            <a:ext cx="1079500" cy="498475"/>
          </a:xfrm>
          <a:prstGeom prst="round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0" bIns="0" anchor="ctr"/>
          <a:lstStyle/>
          <a:p>
            <a:pPr algn="ctr" eaLnBrk="1" fontAlgn="auto" hangingPunct="1">
              <a:spcBef>
                <a:spcPts val="0"/>
              </a:spcBef>
              <a:spcAft>
                <a:spcPts val="0"/>
              </a:spcAft>
              <a:defRPr/>
            </a:pPr>
            <a:endParaRPr lang="ja-JP" altLang="en-US" sz="4000" b="1" dirty="0">
              <a:solidFill>
                <a:srgbClr val="FF0000"/>
              </a:solidFill>
            </a:endParaRPr>
          </a:p>
        </p:txBody>
      </p:sp>
      <p:sp>
        <p:nvSpPr>
          <p:cNvPr id="21509" name="スライド番号プレースホルダー 1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E5EB2F9-202E-45FA-8E02-6CD4C40308A3}" type="slidenum">
              <a:rPr lang="ja-JP" altLang="en-US" sz="1200" smtClean="0">
                <a:solidFill>
                  <a:srgbClr val="FF9900"/>
                </a:solidFill>
              </a:rPr>
              <a:pPr>
                <a:spcBef>
                  <a:spcPct val="0"/>
                </a:spcBef>
                <a:buFontTx/>
                <a:buNone/>
              </a:pPr>
              <a:t>12</a:t>
            </a:fld>
            <a:endParaRPr lang="ja-JP" altLang="en-US" sz="1200">
              <a:solidFill>
                <a:srgbClr val="FF9900"/>
              </a:solidFill>
            </a:endParaRPr>
          </a:p>
        </p:txBody>
      </p:sp>
      <p:sp>
        <p:nvSpPr>
          <p:cNvPr id="12" name="正方形/長方形 11"/>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⑤</a:t>
            </a:r>
          </a:p>
        </p:txBody>
      </p:sp>
      <p:sp>
        <p:nvSpPr>
          <p:cNvPr id="21511" name="テキスト ボックス 1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まとめ</a:t>
            </a:r>
          </a:p>
        </p:txBody>
      </p:sp>
      <p:graphicFrame>
        <p:nvGraphicFramePr>
          <p:cNvPr id="9" name="表 8"/>
          <p:cNvGraphicFramePr>
            <a:graphicFrameLocks noGrp="1"/>
          </p:cNvGraphicFramePr>
          <p:nvPr>
            <p:extLst>
              <p:ext uri="{D42A27DB-BD31-4B8C-83A1-F6EECF244321}">
                <p14:modId xmlns:p14="http://schemas.microsoft.com/office/powerpoint/2010/main" val="1141221703"/>
              </p:ext>
            </p:extLst>
          </p:nvPr>
        </p:nvGraphicFramePr>
        <p:xfrm>
          <a:off x="611188" y="1628775"/>
          <a:ext cx="7921625" cy="3986214"/>
        </p:xfrm>
        <a:graphic>
          <a:graphicData uri="http://schemas.openxmlformats.org/drawingml/2006/table">
            <a:tbl>
              <a:tblPr bandRow="1">
                <a:tableStyleId>{93296810-A885-4BE3-A3E7-6D5BEEA58F35}</a:tableStyleId>
              </a:tblPr>
              <a:tblGrid>
                <a:gridCol w="7921625">
                  <a:extLst>
                    <a:ext uri="{9D8B030D-6E8A-4147-A177-3AD203B41FA5}">
                      <a16:colId xmlns:a16="http://schemas.microsoft.com/office/drawing/2014/main" val="20000"/>
                    </a:ext>
                  </a:extLst>
                </a:gridCol>
              </a:tblGrid>
              <a:tr h="274326">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技術</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3" marB="45723" anchor="ctr"/>
                </a:tc>
                <a:extLst>
                  <a:ext uri="{0D108BD9-81ED-4DB2-BD59-A6C34878D82A}">
                    <a16:rowId xmlns:a16="http://schemas.microsoft.com/office/drawing/2014/main" val="10000"/>
                  </a:ext>
                </a:extLst>
              </a:tr>
              <a:tr h="1054436">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3" marB="45723" anchor="ctr"/>
                </a:tc>
                <a:extLst>
                  <a:ext uri="{0D108BD9-81ED-4DB2-BD59-A6C34878D82A}">
                    <a16:rowId xmlns:a16="http://schemas.microsoft.com/office/drawing/2014/main" val="10001"/>
                  </a:ext>
                </a:extLst>
              </a:tr>
              <a:tr h="274326">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B.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提供価値</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3" marB="45723" anchor="ctr"/>
                </a:tc>
                <a:extLst>
                  <a:ext uri="{0D108BD9-81ED-4DB2-BD59-A6C34878D82A}">
                    <a16:rowId xmlns:a16="http://schemas.microsoft.com/office/drawing/2014/main" val="10002"/>
                  </a:ext>
                </a:extLst>
              </a:tr>
              <a:tr h="10544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3" marB="45723" anchor="ctr"/>
                </a:tc>
                <a:extLst>
                  <a:ext uri="{0D108BD9-81ED-4DB2-BD59-A6C34878D82A}">
                    <a16:rowId xmlns:a16="http://schemas.microsoft.com/office/drawing/2014/main" val="10003"/>
                  </a:ext>
                </a:extLst>
              </a:tr>
              <a:tr h="274326">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C.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ビジネス性</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3" marB="45723" anchor="ctr"/>
                </a:tc>
                <a:extLst>
                  <a:ext uri="{0D108BD9-81ED-4DB2-BD59-A6C34878D82A}">
                    <a16:rowId xmlns:a16="http://schemas.microsoft.com/office/drawing/2014/main" val="10004"/>
                  </a:ext>
                </a:extLst>
              </a:tr>
              <a:tr h="1054400">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3" marB="45723"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323850" y="549275"/>
            <a:ext cx="8496300" cy="719138"/>
          </a:xfrm>
        </p:spPr>
        <p:txBody>
          <a:bodyPr/>
          <a:lstStyle/>
          <a:p>
            <a:pPr eaLnBrk="1" hangingPunct="1"/>
            <a:r>
              <a:rPr lang="ja-JP" altLang="en-US">
                <a:solidFill>
                  <a:schemeClr val="tx1"/>
                </a:solidFill>
              </a:rPr>
              <a:t>審査者及び</a:t>
            </a:r>
            <a:r>
              <a:rPr lang="en-US" altLang="ja-JP">
                <a:solidFill>
                  <a:schemeClr val="tx1"/>
                </a:solidFill>
              </a:rPr>
              <a:t>MCPC</a:t>
            </a:r>
            <a:r>
              <a:rPr lang="ja-JP" altLang="en-US">
                <a:solidFill>
                  <a:schemeClr val="tx1"/>
                </a:solidFill>
              </a:rPr>
              <a:t>に対する希望・注意事項</a:t>
            </a:r>
            <a:endParaRPr lang="ja-JP" altLang="en-US" b="0">
              <a:solidFill>
                <a:schemeClr val="tx1"/>
              </a:solidFill>
            </a:endParaRPr>
          </a:p>
        </p:txBody>
      </p:sp>
      <p:sp>
        <p:nvSpPr>
          <p:cNvPr id="22531"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44E54189-18B9-4C0D-B1BD-5D458F8F3D3E}" type="slidenum">
              <a:rPr lang="ja-JP" altLang="en-US" sz="1200" smtClean="0">
                <a:solidFill>
                  <a:srgbClr val="FF9900"/>
                </a:solidFill>
              </a:rPr>
              <a:pPr>
                <a:spcBef>
                  <a:spcPct val="0"/>
                </a:spcBef>
                <a:buFontTx/>
                <a:buNone/>
              </a:pPr>
              <a:t>13</a:t>
            </a:fld>
            <a:endParaRPr lang="ja-JP" altLang="en-US" sz="1200">
              <a:solidFill>
                <a:srgbClr val="FF9900"/>
              </a:solidFill>
            </a:endParaRPr>
          </a:p>
        </p:txBody>
      </p:sp>
      <p:sp>
        <p:nvSpPr>
          <p:cNvPr id="22532" name="コンテンツ プレースホルダー 3"/>
          <p:cNvSpPr>
            <a:spLocks noGrp="1"/>
          </p:cNvSpPr>
          <p:nvPr>
            <p:ph idx="1"/>
          </p:nvPr>
        </p:nvSpPr>
        <p:spPr>
          <a:xfrm>
            <a:off x="971550" y="1628775"/>
            <a:ext cx="7191375" cy="5040313"/>
          </a:xfrm>
        </p:spPr>
        <p:txBody>
          <a:bodyPr/>
          <a:lstStyle/>
          <a:p>
            <a:pPr eaLnBrk="1" hangingPunct="1"/>
            <a:r>
              <a:rPr lang="ja-JP" altLang="en-US" sz="1400"/>
              <a:t>取り扱いに特段の注意を要する情報などがあればここでご指定下さい</a:t>
            </a:r>
            <a:endParaRPr lang="en-US" altLang="ja-JP" sz="1400"/>
          </a:p>
          <a:p>
            <a:pPr eaLnBrk="1" hangingPunct="1"/>
            <a:r>
              <a:rPr lang="ja-JP" altLang="en-US" sz="1400"/>
              <a:t>第三者による評価、受賞・表彰履歴、報道での取り扱いなどもあればご記入ください。</a:t>
            </a:r>
            <a:endParaRPr lang="en-US" altLang="ja-JP" sz="1400"/>
          </a:p>
        </p:txBody>
      </p:sp>
      <p:sp>
        <p:nvSpPr>
          <p:cNvPr id="5" name="正方形/長方形 4"/>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⑥</a:t>
            </a:r>
          </a:p>
        </p:txBody>
      </p:sp>
      <p:sp>
        <p:nvSpPr>
          <p:cNvPr id="22534" name="テキスト ボックス 1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その他</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コンテンツ プレースホルダー 2"/>
          <p:cNvSpPr txBox="1">
            <a:spLocks/>
          </p:cNvSpPr>
          <p:nvPr/>
        </p:nvSpPr>
        <p:spPr>
          <a:xfrm>
            <a:off x="4583113" y="3190875"/>
            <a:ext cx="3876675" cy="2606675"/>
          </a:xfrm>
          <a:prstGeom prst="rect">
            <a:avLst/>
          </a:prstGeom>
        </p:spPr>
        <p:txBody>
          <a:bodyPr wrap="none"/>
          <a:lstStyle>
            <a:lvl1pPr marL="274320" indent="-274320" algn="l" rtl="0" eaLnBrk="1" latinLnBrk="0" hangingPunct="1">
              <a:spcBef>
                <a:spcPts val="580"/>
              </a:spcBef>
              <a:buClr>
                <a:schemeClr val="accent1"/>
              </a:buClr>
              <a:buSzPct val="85000"/>
              <a:buFont typeface="Wingdings 2"/>
              <a:buChar char=""/>
              <a:defRPr kumimoji="1" sz="1600" kern="1200">
                <a:solidFill>
                  <a:schemeClr val="tx1"/>
                </a:solidFill>
                <a:latin typeface="メイリオ" pitchFamily="50" charset="-128"/>
                <a:ea typeface="メイリオ" pitchFamily="50" charset="-128"/>
                <a:cs typeface="メイリオ" pitchFamily="50" charset="-128"/>
              </a:defRPr>
            </a:lvl1pPr>
            <a:lvl2pPr marL="548640" indent="-228600" algn="l" rtl="0" eaLnBrk="1" latinLnBrk="0" hangingPunct="1">
              <a:spcBef>
                <a:spcPts val="370"/>
              </a:spcBef>
              <a:buClr>
                <a:schemeClr val="accent2"/>
              </a:buClr>
              <a:buSzPct val="85000"/>
              <a:buFont typeface="Wingdings 2"/>
              <a:buChar char=""/>
              <a:defRPr kumimoji="1" sz="1400" kern="1200">
                <a:solidFill>
                  <a:schemeClr val="tx1"/>
                </a:solidFill>
                <a:latin typeface="メイリオ" pitchFamily="50" charset="-128"/>
                <a:ea typeface="メイリオ" pitchFamily="50" charset="-128"/>
                <a:cs typeface="メイリオ" pitchFamily="50" charset="-128"/>
              </a:defRPr>
            </a:lvl2pPr>
            <a:lvl3pPr marL="822960" indent="-228600" algn="l" rtl="0" eaLnBrk="1" latinLnBrk="0" hangingPunct="1">
              <a:spcBef>
                <a:spcPts val="370"/>
              </a:spcBef>
              <a:buClr>
                <a:schemeClr val="accent1">
                  <a:tint val="60000"/>
                </a:schemeClr>
              </a:buClr>
              <a:buSzPct val="85000"/>
              <a:buFont typeface="Wingdings 2"/>
              <a:buChar char=""/>
              <a:defRPr kumimoji="1" sz="1200" kern="1200">
                <a:solidFill>
                  <a:schemeClr val="tx1"/>
                </a:solidFill>
                <a:latin typeface="メイリオ" pitchFamily="50" charset="-128"/>
                <a:ea typeface="メイリオ" pitchFamily="50" charset="-128"/>
                <a:cs typeface="メイリオ" pitchFamily="50" charset="-128"/>
              </a:defRPr>
            </a:lvl3pPr>
            <a:lvl4pPr marL="1097280" indent="-228600" algn="l" rtl="0" eaLnBrk="1" latinLnBrk="0" hangingPunct="1">
              <a:spcBef>
                <a:spcPts val="370"/>
              </a:spcBef>
              <a:buClr>
                <a:schemeClr val="accent3"/>
              </a:buClr>
              <a:buSzPct val="80000"/>
              <a:buFont typeface="Wingdings 2"/>
              <a:buChar char=""/>
              <a:defRPr kumimoji="1" sz="1200" kern="1200">
                <a:solidFill>
                  <a:schemeClr val="tx1"/>
                </a:solidFill>
                <a:latin typeface="メイリオ" pitchFamily="50" charset="-128"/>
                <a:ea typeface="メイリオ" pitchFamily="50" charset="-128"/>
                <a:cs typeface="メイリオ" pitchFamily="50" charset="-128"/>
              </a:defRPr>
            </a:lvl4pPr>
            <a:lvl5pPr marL="1371600" indent="-228600" algn="l" rtl="0" eaLnBrk="1" latinLnBrk="0" hangingPunct="1">
              <a:spcBef>
                <a:spcPts val="370"/>
              </a:spcBef>
              <a:buClr>
                <a:schemeClr val="accent3"/>
              </a:buClr>
              <a:buFontTx/>
              <a:buChar char="o"/>
              <a:defRPr kumimoji="1" sz="1200" kern="1200">
                <a:solidFill>
                  <a:schemeClr val="tx1"/>
                </a:solidFill>
                <a:latin typeface="メイリオ" pitchFamily="50" charset="-128"/>
                <a:ea typeface="メイリオ" pitchFamily="50" charset="-128"/>
                <a:cs typeface="メイリオ" pitchFamily="50" charset="-128"/>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marL="0" indent="0" fontAlgn="auto">
              <a:spcAft>
                <a:spcPts val="0"/>
              </a:spcAft>
              <a:buFont typeface="Wingdings 2"/>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＜審査委員長＞</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0" indent="0" fontAlgn="auto">
              <a:spcAft>
                <a:spcPts val="0"/>
              </a:spcAft>
              <a:buFont typeface="Wingdings 2"/>
              <a:buNone/>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安田　靖彦</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MCPC</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会長・早稲田大学名誉教授・東京大学名誉教授）</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0" indent="0" fontAlgn="auto">
              <a:spcAft>
                <a:spcPts val="0"/>
              </a:spcAft>
              <a:buFont typeface="Wingdings 2"/>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＜審査委員　所属組織＞</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予定</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br>
              <a:rPr lang="en-US" altLang="ja-JP" sz="1200" b="1"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総務省　総合通信基盤局　電波部　移動通信課　</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電子情報技術産業協会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CIAJ)</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情報通信ネットワーク産業協会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(JEITA)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特定非営利活動法人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コーディネータ協会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(ITCA)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組込みシステム技術協会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(JASA)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日本商工会議所 他</a:t>
            </a:r>
          </a:p>
        </p:txBody>
      </p:sp>
      <p:sp>
        <p:nvSpPr>
          <p:cNvPr id="67" name="角丸四角形 66"/>
          <p:cNvSpPr/>
          <p:nvPr/>
        </p:nvSpPr>
        <p:spPr>
          <a:xfrm>
            <a:off x="717550" y="1628775"/>
            <a:ext cx="2600325" cy="720725"/>
          </a:xfrm>
          <a:prstGeom prst="roundRect">
            <a:avLst/>
          </a:prstGeom>
          <a:solidFill>
            <a:srgbClr val="FF99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最優秀賞</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角丸四角形 68"/>
          <p:cNvSpPr/>
          <p:nvPr/>
        </p:nvSpPr>
        <p:spPr>
          <a:xfrm>
            <a:off x="1558925" y="3086100"/>
            <a:ext cx="925513" cy="560388"/>
          </a:xfrm>
          <a:prstGeom prst="roundRect">
            <a:avLst/>
          </a:prstGeom>
          <a:solidFill>
            <a:schemeClr val="bg1"/>
          </a:solid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優秀賞</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3" name="角丸四角形 122"/>
          <p:cNvSpPr/>
          <p:nvPr/>
        </p:nvSpPr>
        <p:spPr>
          <a:xfrm>
            <a:off x="180975" y="2957513"/>
            <a:ext cx="3671888" cy="919162"/>
          </a:xfrm>
          <a:prstGeom prst="roundRect">
            <a:avLst/>
          </a:prstGeom>
          <a:noFill/>
          <a:ln w="571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4" name="直線コネクタ 31"/>
          <p:cNvCxnSpPr>
            <a:stCxn id="123" idx="0"/>
            <a:endCxn id="67" idx="2"/>
          </p:cNvCxnSpPr>
          <p:nvPr/>
        </p:nvCxnSpPr>
        <p:spPr>
          <a:xfrm flipV="1">
            <a:off x="2017713" y="2349500"/>
            <a:ext cx="0" cy="608013"/>
          </a:xfrm>
          <a:prstGeom prst="straightConnector1">
            <a:avLst/>
          </a:prstGeom>
          <a:solidFill>
            <a:schemeClr val="bg1"/>
          </a:solidFill>
          <a:ln w="57150">
            <a:solidFill>
              <a:srgbClr val="FF9900"/>
            </a:solidFill>
            <a:prstDash val="solid"/>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sp>
        <p:nvSpPr>
          <p:cNvPr id="9223" name="テキスト ボックス 126"/>
          <p:cNvSpPr txBox="1">
            <a:spLocks noChangeArrowheads="1"/>
          </p:cNvSpPr>
          <p:nvPr/>
        </p:nvSpPr>
        <p:spPr bwMode="auto">
          <a:xfrm>
            <a:off x="1266825" y="4902200"/>
            <a:ext cx="258603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55600" indent="-355600">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（注）</a:t>
            </a:r>
            <a:r>
              <a:rPr lang="en-US" altLang="ja-JP" sz="900"/>
              <a:t>	</a:t>
            </a:r>
            <a:r>
              <a:rPr lang="ja-JP" altLang="en-US" sz="900"/>
              <a:t>ひとつの事例が、重複して複数の賞を受賞することはできません（「最優秀賞」を除く）。</a:t>
            </a:r>
          </a:p>
        </p:txBody>
      </p:sp>
      <p:sp>
        <p:nvSpPr>
          <p:cNvPr id="9224" name="テキスト ボックス 127"/>
          <p:cNvSpPr txBox="1">
            <a:spLocks noChangeArrowheads="1"/>
          </p:cNvSpPr>
          <p:nvPr/>
        </p:nvSpPr>
        <p:spPr bwMode="auto">
          <a:xfrm>
            <a:off x="2436813" y="2352675"/>
            <a:ext cx="9144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800"/>
              <a:t>「優秀賞」から</a:t>
            </a:r>
            <a:endParaRPr lang="en-US" altLang="ja-JP" sz="800"/>
          </a:p>
          <a:p>
            <a:pPr eaLnBrk="1" hangingPunct="1">
              <a:spcBef>
                <a:spcPct val="0"/>
              </a:spcBef>
              <a:buFontTx/>
              <a:buNone/>
            </a:pPr>
            <a:r>
              <a:rPr lang="ja-JP" altLang="en-US" sz="800"/>
              <a:t>　</a:t>
            </a:r>
            <a:r>
              <a:rPr lang="en-US" altLang="ja-JP" sz="800"/>
              <a:t>1</a:t>
            </a:r>
            <a:r>
              <a:rPr lang="ja-JP" altLang="en-US" sz="800"/>
              <a:t>事例を選定</a:t>
            </a:r>
          </a:p>
        </p:txBody>
      </p:sp>
      <p:cxnSp>
        <p:nvCxnSpPr>
          <p:cNvPr id="22" name="直線矢印コネクタ 21"/>
          <p:cNvCxnSpPr>
            <a:stCxn id="26" idx="6"/>
            <a:endCxn id="64" idx="2"/>
          </p:cNvCxnSpPr>
          <p:nvPr/>
        </p:nvCxnSpPr>
        <p:spPr>
          <a:xfrm flipV="1">
            <a:off x="5297488" y="1981200"/>
            <a:ext cx="146050" cy="7938"/>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円/楕円 25"/>
          <p:cNvSpPr/>
          <p:nvPr/>
        </p:nvSpPr>
        <p:spPr>
          <a:xfrm>
            <a:off x="4576763" y="1628775"/>
            <a:ext cx="720725" cy="720725"/>
          </a:xfrm>
          <a:prstGeom prst="ellips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応募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〆切</a:t>
            </a:r>
          </a:p>
        </p:txBody>
      </p:sp>
      <p:sp>
        <p:nvSpPr>
          <p:cNvPr id="9227" name="テキスト ボックス 53"/>
          <p:cNvSpPr>
            <a:spLocks noChangeArrowheads="1"/>
          </p:cNvSpPr>
          <p:nvPr/>
        </p:nvSpPr>
        <p:spPr bwMode="auto">
          <a:xfrm>
            <a:off x="6011863" y="900113"/>
            <a:ext cx="1397000" cy="368300"/>
          </a:xfrm>
          <a:prstGeom prst="flowChartAlternateProcess">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t>審査日程</a:t>
            </a:r>
          </a:p>
        </p:txBody>
      </p:sp>
      <p:sp>
        <p:nvSpPr>
          <p:cNvPr id="9228" name="テキスト ボックス 54"/>
          <p:cNvSpPr>
            <a:spLocks noChangeArrowheads="1"/>
          </p:cNvSpPr>
          <p:nvPr/>
        </p:nvSpPr>
        <p:spPr bwMode="auto">
          <a:xfrm>
            <a:off x="6011863" y="2708275"/>
            <a:ext cx="1397000" cy="368300"/>
          </a:xfrm>
          <a:prstGeom prst="flowChartAlternateProcess">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t>審査委員</a:t>
            </a:r>
          </a:p>
        </p:txBody>
      </p:sp>
      <p:sp>
        <p:nvSpPr>
          <p:cNvPr id="9229" name="テキスト ボックス 55"/>
          <p:cNvSpPr>
            <a:spLocks noChangeArrowheads="1"/>
          </p:cNvSpPr>
          <p:nvPr/>
        </p:nvSpPr>
        <p:spPr bwMode="auto">
          <a:xfrm>
            <a:off x="1354138" y="900113"/>
            <a:ext cx="1397000" cy="368300"/>
          </a:xfrm>
          <a:prstGeom prst="flowChartAlternateProcess">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t>賞の構成</a:t>
            </a:r>
          </a:p>
        </p:txBody>
      </p:sp>
      <p:sp>
        <p:nvSpPr>
          <p:cNvPr id="64" name="円/楕円 63"/>
          <p:cNvSpPr/>
          <p:nvPr/>
        </p:nvSpPr>
        <p:spPr>
          <a:xfrm>
            <a:off x="5443538" y="1620838"/>
            <a:ext cx="720725" cy="720725"/>
          </a:xfrm>
          <a:prstGeom prst="ellips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一次</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審査</a:t>
            </a:r>
          </a:p>
        </p:txBody>
      </p:sp>
      <p:sp>
        <p:nvSpPr>
          <p:cNvPr id="75" name="円/楕円 74"/>
          <p:cNvSpPr/>
          <p:nvPr/>
        </p:nvSpPr>
        <p:spPr>
          <a:xfrm>
            <a:off x="6380163" y="1628775"/>
            <a:ext cx="720725" cy="720725"/>
          </a:xfrm>
          <a:prstGeom prst="ellips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二次</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審査</a:t>
            </a:r>
          </a:p>
        </p:txBody>
      </p:sp>
      <p:cxnSp>
        <p:nvCxnSpPr>
          <p:cNvPr id="78" name="直線矢印コネクタ 77"/>
          <p:cNvCxnSpPr>
            <a:stCxn id="64" idx="6"/>
            <a:endCxn id="75" idx="2"/>
          </p:cNvCxnSpPr>
          <p:nvPr/>
        </p:nvCxnSpPr>
        <p:spPr>
          <a:xfrm>
            <a:off x="6164263" y="1981200"/>
            <a:ext cx="215900" cy="7938"/>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p:nvPr/>
        </p:nvCxnSpPr>
        <p:spPr>
          <a:xfrm>
            <a:off x="7165975" y="1989138"/>
            <a:ext cx="142875" cy="0"/>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円/楕円 31"/>
          <p:cNvSpPr/>
          <p:nvPr/>
        </p:nvSpPr>
        <p:spPr>
          <a:xfrm>
            <a:off x="7308850" y="1628775"/>
            <a:ext cx="720725" cy="720725"/>
          </a:xfrm>
          <a:prstGeom prst="ellips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表彰式</a:t>
            </a:r>
          </a:p>
        </p:txBody>
      </p:sp>
      <p:sp>
        <p:nvSpPr>
          <p:cNvPr id="9235" name="テキスト ボックス 73"/>
          <p:cNvSpPr txBox="1">
            <a:spLocks noChangeArrowheads="1"/>
          </p:cNvSpPr>
          <p:nvPr/>
        </p:nvSpPr>
        <p:spPr bwMode="auto">
          <a:xfrm>
            <a:off x="2699792" y="3665538"/>
            <a:ext cx="900112"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800" dirty="0"/>
              <a:t>優秀賞 計</a:t>
            </a:r>
            <a:r>
              <a:rPr lang="en-US" altLang="ja-JP" sz="800" dirty="0"/>
              <a:t>3</a:t>
            </a:r>
            <a:r>
              <a:rPr lang="ja-JP" altLang="en-US" sz="800" dirty="0"/>
              <a:t>～</a:t>
            </a:r>
            <a:r>
              <a:rPr lang="en-US" altLang="ja-JP" sz="800" dirty="0"/>
              <a:t>4</a:t>
            </a:r>
            <a:r>
              <a:rPr lang="ja-JP" altLang="en-US" sz="800" dirty="0"/>
              <a:t>事例</a:t>
            </a:r>
          </a:p>
        </p:txBody>
      </p:sp>
      <p:sp>
        <p:nvSpPr>
          <p:cNvPr id="33" name="角丸四角形 32"/>
          <p:cNvSpPr/>
          <p:nvPr/>
        </p:nvSpPr>
        <p:spPr>
          <a:xfrm>
            <a:off x="250825" y="4095750"/>
            <a:ext cx="1054100" cy="434975"/>
          </a:xfrm>
          <a:prstGeom prst="roundRect">
            <a:avLst/>
          </a:prstGeom>
          <a:solidFill>
            <a:schemeClr val="bg1"/>
          </a:solidFill>
          <a:ln w="190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AI&amp;</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ロボット</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委員会特別賞</a:t>
            </a:r>
          </a:p>
        </p:txBody>
      </p:sp>
      <p:sp>
        <p:nvSpPr>
          <p:cNvPr id="34" name="角丸四角形 33"/>
          <p:cNvSpPr/>
          <p:nvPr/>
        </p:nvSpPr>
        <p:spPr>
          <a:xfrm>
            <a:off x="1506538" y="4095750"/>
            <a:ext cx="1054100" cy="434975"/>
          </a:xfrm>
          <a:prstGeom prst="roundRect">
            <a:avLst/>
          </a:prstGeom>
          <a:solidFill>
            <a:schemeClr val="bg1"/>
          </a:solidFill>
          <a:ln w="190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セキュリティ</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委員会特別賞</a:t>
            </a:r>
          </a:p>
        </p:txBody>
      </p:sp>
      <p:sp>
        <p:nvSpPr>
          <p:cNvPr id="35" name="角丸四角形 34"/>
          <p:cNvSpPr/>
          <p:nvPr/>
        </p:nvSpPr>
        <p:spPr>
          <a:xfrm>
            <a:off x="2762250" y="4095750"/>
            <a:ext cx="1449710" cy="434975"/>
          </a:xfrm>
          <a:prstGeom prst="roundRect">
            <a:avLst/>
          </a:prstGeom>
          <a:solidFill>
            <a:schemeClr val="bg1"/>
          </a:solidFill>
          <a:ln w="190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altLang="zh-TW"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5G/IoT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a:t>
            </a:r>
            <a:r>
              <a:rPr lang="zh-TW"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委員会</a:t>
            </a:r>
            <a:br>
              <a:rPr lang="en-US" altLang="zh-TW"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zh-TW"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特別賞</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239" name="テキスト ボックス 28"/>
          <p:cNvSpPr txBox="1">
            <a:spLocks noChangeArrowheads="1"/>
          </p:cNvSpPr>
          <p:nvPr/>
        </p:nvSpPr>
        <p:spPr bwMode="auto">
          <a:xfrm>
            <a:off x="4576763" y="1341438"/>
            <a:ext cx="693737"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a:t>8</a:t>
            </a:r>
            <a:r>
              <a:rPr lang="ja-JP" altLang="en-US" sz="900"/>
              <a:t>月</a:t>
            </a:r>
            <a:r>
              <a:rPr lang="en-US" altLang="ja-JP" sz="900"/>
              <a:t>31</a:t>
            </a:r>
            <a:r>
              <a:rPr lang="ja-JP" altLang="en-US" sz="900"/>
              <a:t>日</a:t>
            </a:r>
          </a:p>
        </p:txBody>
      </p:sp>
      <p:sp>
        <p:nvSpPr>
          <p:cNvPr id="9240" name="テキスト ボックス 29"/>
          <p:cNvSpPr txBox="1">
            <a:spLocks noChangeArrowheads="1"/>
          </p:cNvSpPr>
          <p:nvPr/>
        </p:nvSpPr>
        <p:spPr bwMode="auto">
          <a:xfrm>
            <a:off x="5462438" y="1343621"/>
            <a:ext cx="6937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9</a:t>
            </a:r>
            <a:r>
              <a:rPr lang="ja-JP" altLang="en-US" sz="900" dirty="0"/>
              <a:t>月</a:t>
            </a:r>
            <a:r>
              <a:rPr lang="en-US" altLang="ja-JP" sz="900" dirty="0"/>
              <a:t>28</a:t>
            </a:r>
            <a:r>
              <a:rPr lang="ja-JP" altLang="en-US" sz="900" dirty="0"/>
              <a:t>日</a:t>
            </a:r>
          </a:p>
        </p:txBody>
      </p:sp>
      <p:sp>
        <p:nvSpPr>
          <p:cNvPr id="9241" name="テキスト ボックス 31"/>
          <p:cNvSpPr txBox="1">
            <a:spLocks noChangeArrowheads="1"/>
          </p:cNvSpPr>
          <p:nvPr/>
        </p:nvSpPr>
        <p:spPr bwMode="auto">
          <a:xfrm>
            <a:off x="6405563" y="1341438"/>
            <a:ext cx="69532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10</a:t>
            </a:r>
            <a:r>
              <a:rPr lang="ja-JP" altLang="en-US" sz="900" dirty="0"/>
              <a:t>月</a:t>
            </a:r>
            <a:r>
              <a:rPr lang="en-US" altLang="ja-JP" sz="900" dirty="0"/>
              <a:t>27</a:t>
            </a:r>
            <a:r>
              <a:rPr lang="ja-JP" altLang="en-US" sz="900" dirty="0"/>
              <a:t>日</a:t>
            </a:r>
          </a:p>
        </p:txBody>
      </p:sp>
      <p:sp>
        <p:nvSpPr>
          <p:cNvPr id="9242" name="テキスト ボックス 32"/>
          <p:cNvSpPr txBox="1">
            <a:spLocks noChangeArrowheads="1"/>
          </p:cNvSpPr>
          <p:nvPr/>
        </p:nvSpPr>
        <p:spPr bwMode="auto">
          <a:xfrm>
            <a:off x="7275513" y="1341438"/>
            <a:ext cx="69532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11</a:t>
            </a:r>
            <a:r>
              <a:rPr lang="ja-JP" altLang="en-US" sz="900" dirty="0"/>
              <a:t>月</a:t>
            </a:r>
            <a:r>
              <a:rPr lang="en-US" altLang="ja-JP" sz="900" dirty="0"/>
              <a:t>24</a:t>
            </a:r>
            <a:r>
              <a:rPr lang="ja-JP" altLang="en-US" sz="900" dirty="0"/>
              <a:t>日</a:t>
            </a:r>
          </a:p>
        </p:txBody>
      </p:sp>
      <p:sp>
        <p:nvSpPr>
          <p:cNvPr id="47" name="角丸四角形 46"/>
          <p:cNvSpPr/>
          <p:nvPr/>
        </p:nvSpPr>
        <p:spPr>
          <a:xfrm>
            <a:off x="501650" y="3086100"/>
            <a:ext cx="925513" cy="560388"/>
          </a:xfrm>
          <a:prstGeom prst="roundRect">
            <a:avLst/>
          </a:prstGeom>
          <a:solidFill>
            <a:schemeClr val="bg1"/>
          </a:solid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優秀賞</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2646363" y="3086100"/>
            <a:ext cx="925512" cy="560388"/>
          </a:xfrm>
          <a:prstGeom prst="roundRect">
            <a:avLst/>
          </a:prstGeom>
          <a:solidFill>
            <a:schemeClr val="bg1"/>
          </a:solid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優秀賞</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245" name="テキスト ボックス 127"/>
          <p:cNvSpPr txBox="1">
            <a:spLocks noChangeArrowheads="1"/>
          </p:cNvSpPr>
          <p:nvPr/>
        </p:nvSpPr>
        <p:spPr bwMode="auto">
          <a:xfrm>
            <a:off x="854075" y="4557713"/>
            <a:ext cx="487363"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800"/>
              <a:t>1</a:t>
            </a:r>
            <a:r>
              <a:rPr lang="ja-JP" altLang="en-US" sz="800"/>
              <a:t>事例</a:t>
            </a:r>
          </a:p>
        </p:txBody>
      </p:sp>
      <p:sp>
        <p:nvSpPr>
          <p:cNvPr id="9246" name="テキスト ボックス 127"/>
          <p:cNvSpPr txBox="1">
            <a:spLocks noChangeArrowheads="1"/>
          </p:cNvSpPr>
          <p:nvPr/>
        </p:nvSpPr>
        <p:spPr bwMode="auto">
          <a:xfrm>
            <a:off x="2127250" y="4557713"/>
            <a:ext cx="485775"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800"/>
              <a:t>1</a:t>
            </a:r>
            <a:r>
              <a:rPr lang="ja-JP" altLang="en-US" sz="800"/>
              <a:t>事例</a:t>
            </a:r>
          </a:p>
        </p:txBody>
      </p:sp>
      <p:sp>
        <p:nvSpPr>
          <p:cNvPr id="9247" name="テキスト ボックス 127"/>
          <p:cNvSpPr txBox="1">
            <a:spLocks noChangeArrowheads="1"/>
          </p:cNvSpPr>
          <p:nvPr/>
        </p:nvSpPr>
        <p:spPr bwMode="auto">
          <a:xfrm>
            <a:off x="3394075" y="4557713"/>
            <a:ext cx="487363"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800"/>
              <a:t>1</a:t>
            </a:r>
            <a:r>
              <a:rPr lang="ja-JP" altLang="en-US" sz="800"/>
              <a:t>事例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エントリーシート記入上のガイド</a:t>
            </a:r>
          </a:p>
        </p:txBody>
      </p:sp>
      <p:sp>
        <p:nvSpPr>
          <p:cNvPr id="6147" name="コンテンツ プレースホルダー 2"/>
          <p:cNvSpPr>
            <a:spLocks noGrp="1"/>
          </p:cNvSpPr>
          <p:nvPr>
            <p:ph idx="1"/>
          </p:nvPr>
        </p:nvSpPr>
        <p:spPr>
          <a:xfrm>
            <a:off x="971550" y="1268413"/>
            <a:ext cx="7191375" cy="1295400"/>
          </a:xfrm>
        </p:spPr>
        <p:txBody>
          <a:bodyPr>
            <a:normAutofit fontScale="70000" lnSpcReduction="20000"/>
          </a:bodyPr>
          <a:lstStyle/>
          <a:p>
            <a:pPr marL="0" indent="0" eaLnBrk="1" hangingPunct="1">
              <a:buFont typeface="Arial" panose="020B0604020202020204" pitchFamily="34" charset="0"/>
              <a:buNone/>
              <a:defRPr/>
            </a:pPr>
            <a:r>
              <a:rPr lang="ja-JP" altLang="en-US" sz="1900" dirty="0"/>
              <a:t>次ページ以降が</a:t>
            </a:r>
            <a:r>
              <a:rPr lang="en-US" altLang="ja-JP" sz="1900" dirty="0"/>
              <a:t>MCPC award</a:t>
            </a:r>
            <a:r>
              <a:rPr lang="ja-JP" altLang="en-US" sz="1900" dirty="0"/>
              <a:t>（サービス＆ソリューション部門）のエントリーシート（応募書式）です。</a:t>
            </a:r>
            <a:endParaRPr lang="en-US" altLang="ja-JP" sz="1900" dirty="0"/>
          </a:p>
          <a:p>
            <a:pPr marL="0" indent="0" eaLnBrk="1" hangingPunct="1">
              <a:buFont typeface="Arial" panose="020B0604020202020204" pitchFamily="34" charset="0"/>
              <a:buNone/>
              <a:defRPr/>
            </a:pPr>
            <a:r>
              <a:rPr lang="ja-JP" altLang="en-US" sz="1900" dirty="0"/>
              <a:t>以下のガイドを参考に、わかりやすく、正確に、かつ、可能な範囲で漏れのないよう記入下さい。</a:t>
            </a:r>
            <a:br>
              <a:rPr lang="en-US" altLang="ja-JP" sz="1900" dirty="0"/>
            </a:br>
            <a:r>
              <a:rPr lang="ja-JP" altLang="en-US" sz="1900" dirty="0"/>
              <a:t>提出時には、</a:t>
            </a:r>
            <a:r>
              <a:rPr lang="ja-JP" altLang="en-US" sz="1900" dirty="0">
                <a:solidFill>
                  <a:srgbClr val="FF0000"/>
                </a:solidFill>
              </a:rPr>
              <a:t>スライド</a:t>
            </a:r>
            <a:r>
              <a:rPr lang="en-US" altLang="ja-JP" sz="1900" dirty="0">
                <a:solidFill>
                  <a:srgbClr val="FF0000"/>
                </a:solidFill>
              </a:rPr>
              <a:t>P.1</a:t>
            </a:r>
            <a:r>
              <a:rPr lang="ja-JP" altLang="en-US" sz="1900" dirty="0">
                <a:solidFill>
                  <a:srgbClr val="FF0000"/>
                </a:solidFill>
              </a:rPr>
              <a:t>～</a:t>
            </a:r>
            <a:r>
              <a:rPr lang="en-US" altLang="ja-JP" sz="1900" dirty="0">
                <a:solidFill>
                  <a:srgbClr val="FF0000"/>
                </a:solidFill>
              </a:rPr>
              <a:t>P.3</a:t>
            </a:r>
            <a:r>
              <a:rPr lang="ja-JP" altLang="en-US" sz="1900" dirty="0" err="1">
                <a:solidFill>
                  <a:srgbClr val="FF0000"/>
                </a:solidFill>
              </a:rPr>
              <a:t>を削</a:t>
            </a:r>
            <a:r>
              <a:rPr lang="ja-JP" altLang="en-US" sz="1900" dirty="0">
                <a:solidFill>
                  <a:srgbClr val="FF0000"/>
                </a:solidFill>
              </a:rPr>
              <a:t>除</a:t>
            </a:r>
            <a:r>
              <a:rPr lang="ja-JP" altLang="en-US" sz="1900" dirty="0"/>
              <a:t>して下さい。</a:t>
            </a:r>
          </a:p>
          <a:p>
            <a:pPr marL="0" indent="0" eaLnBrk="1" hangingPunct="1">
              <a:buFont typeface="Arial" panose="020B0604020202020204" pitchFamily="34" charset="0"/>
              <a:buNone/>
              <a:defRPr/>
            </a:pPr>
            <a:r>
              <a:rPr lang="ja-JP" altLang="en-US" sz="1900" dirty="0"/>
              <a:t>エントリーシートの</a:t>
            </a:r>
            <a:r>
              <a:rPr lang="ja-JP" altLang="en-US" sz="1900" dirty="0">
                <a:solidFill>
                  <a:srgbClr val="FF0000"/>
                </a:solidFill>
              </a:rPr>
              <a:t>総スライド数は原則</a:t>
            </a:r>
            <a:r>
              <a:rPr lang="en-US" altLang="ja-JP" sz="1900" dirty="0">
                <a:solidFill>
                  <a:srgbClr val="FF0000"/>
                </a:solidFill>
              </a:rPr>
              <a:t>10</a:t>
            </a:r>
            <a:r>
              <a:rPr lang="ja-JP" altLang="en-US" sz="1900" dirty="0">
                <a:solidFill>
                  <a:srgbClr val="FF0000"/>
                </a:solidFill>
              </a:rPr>
              <a:t>枚</a:t>
            </a:r>
            <a:r>
              <a:rPr lang="ja-JP" altLang="en-US" sz="1900" dirty="0"/>
              <a:t>（表紙、①～④、</a:t>
            </a:r>
            <a:r>
              <a:rPr lang="en-US" altLang="ja-JP" sz="1900" dirty="0"/>
              <a:t>A</a:t>
            </a:r>
            <a:r>
              <a:rPr lang="ja-JP" altLang="en-US" sz="1900" dirty="0"/>
              <a:t>～</a:t>
            </a:r>
            <a:r>
              <a:rPr lang="en-US" altLang="ja-JP" sz="1900" dirty="0"/>
              <a:t>C</a:t>
            </a:r>
            <a:r>
              <a:rPr lang="ja-JP" altLang="en-US" sz="1900" dirty="0" err="1"/>
              <a:t>、</a:t>
            </a:r>
            <a:r>
              <a:rPr lang="ja-JP" altLang="en-US" sz="1900" dirty="0"/>
              <a:t>⑤～⑥）ですが、③、</a:t>
            </a:r>
            <a:r>
              <a:rPr lang="en-US" altLang="ja-JP" sz="1900" dirty="0"/>
              <a:t>A</a:t>
            </a:r>
            <a:r>
              <a:rPr lang="ja-JP" altLang="en-US" sz="1900" dirty="0" err="1"/>
              <a:t>、</a:t>
            </a:r>
            <a:r>
              <a:rPr lang="en-US" altLang="ja-JP" sz="1900" dirty="0"/>
              <a:t>B</a:t>
            </a:r>
            <a:r>
              <a:rPr lang="ja-JP" altLang="en-US" sz="1900" dirty="0"/>
              <a:t>の項目は、下表に指定の枚数までスライドを増やして頂いてかまいません。ただし、</a:t>
            </a:r>
            <a:r>
              <a:rPr lang="ja-JP" altLang="en-US" sz="1900" dirty="0">
                <a:solidFill>
                  <a:srgbClr val="FF0000"/>
                </a:solidFill>
              </a:rPr>
              <a:t>いかなる場合も、項目の追加（新設）、削除、順番の変更、は行わない</a:t>
            </a:r>
            <a:r>
              <a:rPr lang="ja-JP" altLang="en-US" sz="1900" dirty="0"/>
              <a:t>で下さい。</a:t>
            </a:r>
          </a:p>
          <a:p>
            <a:pPr marL="0" indent="0" eaLnBrk="1" hangingPunct="1">
              <a:buFont typeface="Arial" panose="020B0604020202020204" pitchFamily="34" charset="0"/>
              <a:buNone/>
              <a:defRPr/>
            </a:pPr>
            <a:endParaRPr lang="en-US" altLang="ja-JP" sz="1400" dirty="0"/>
          </a:p>
        </p:txBody>
      </p:sp>
      <p:sp>
        <p:nvSpPr>
          <p:cNvPr id="10244" name="スライド番号プレースホルダー 4"/>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9A60C117-8D90-47CC-8C04-8B35FC04AA2A}" type="slidenum">
              <a:rPr lang="ja-JP" altLang="en-US" sz="1200" smtClean="0">
                <a:solidFill>
                  <a:srgbClr val="FF9900"/>
                </a:solidFill>
              </a:rPr>
              <a:pPr>
                <a:spcBef>
                  <a:spcPct val="0"/>
                </a:spcBef>
                <a:buFontTx/>
                <a:buNone/>
              </a:pPr>
              <a:t>3</a:t>
            </a:fld>
            <a:endParaRPr lang="ja-JP" altLang="en-US" sz="1200">
              <a:solidFill>
                <a:srgbClr val="FF9900"/>
              </a:solidFill>
            </a:endParaRPr>
          </a:p>
        </p:txBody>
      </p:sp>
      <p:graphicFrame>
        <p:nvGraphicFramePr>
          <p:cNvPr id="6" name="表 5"/>
          <p:cNvGraphicFramePr>
            <a:graphicFrameLocks noGrp="1"/>
          </p:cNvGraphicFramePr>
          <p:nvPr>
            <p:extLst>
              <p:ext uri="{D42A27DB-BD31-4B8C-83A1-F6EECF244321}">
                <p14:modId xmlns:p14="http://schemas.microsoft.com/office/powerpoint/2010/main" val="3858986251"/>
              </p:ext>
            </p:extLst>
          </p:nvPr>
        </p:nvGraphicFramePr>
        <p:xfrm>
          <a:off x="611188" y="2492375"/>
          <a:ext cx="7921624" cy="4037273"/>
        </p:xfrm>
        <a:graphic>
          <a:graphicData uri="http://schemas.openxmlformats.org/drawingml/2006/table">
            <a:tbl>
              <a:tblPr firstRow="1" bandRow="1">
                <a:tableStyleId>{93296810-A885-4BE3-A3E7-6D5BEEA58F35}</a:tableStyleId>
              </a:tblPr>
              <a:tblGrid>
                <a:gridCol w="792497">
                  <a:extLst>
                    <a:ext uri="{9D8B030D-6E8A-4147-A177-3AD203B41FA5}">
                      <a16:colId xmlns:a16="http://schemas.microsoft.com/office/drawing/2014/main" val="20000"/>
                    </a:ext>
                  </a:extLst>
                </a:gridCol>
                <a:gridCol w="3168501">
                  <a:extLst>
                    <a:ext uri="{9D8B030D-6E8A-4147-A177-3AD203B41FA5}">
                      <a16:colId xmlns:a16="http://schemas.microsoft.com/office/drawing/2014/main" val="20001"/>
                    </a:ext>
                  </a:extLst>
                </a:gridCol>
                <a:gridCol w="3960626">
                  <a:extLst>
                    <a:ext uri="{9D8B030D-6E8A-4147-A177-3AD203B41FA5}">
                      <a16:colId xmlns:a16="http://schemas.microsoft.com/office/drawing/2014/main" val="20002"/>
                    </a:ext>
                  </a:extLst>
                </a:gridCol>
              </a:tblGrid>
              <a:tr h="3110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パート</a:t>
                      </a:r>
                      <a:endParaRPr kumimoji="1" lang="ja-JP" altLang="en-US" sz="13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0" indent="0" algn="ctr">
                        <a:buFont typeface="Arial" pitchFamily="34" charset="0"/>
                        <a:buNone/>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項目</a:t>
                      </a:r>
                      <a:endParaRPr kumimoji="1" lang="ja-JP" altLang="en-US" sz="13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0" indent="0" algn="ctr">
                        <a:buFont typeface="Arial" pitchFamily="34" charset="0"/>
                        <a:buNone/>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記入上のガイド</a:t>
                      </a:r>
                      <a:endParaRPr kumimoji="1" lang="ja-JP" altLang="en-US" sz="13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extLst>
                  <a:ext uri="{0D108BD9-81ED-4DB2-BD59-A6C34878D82A}">
                    <a16:rowId xmlns:a16="http://schemas.microsoft.com/office/drawing/2014/main" val="10000"/>
                  </a:ext>
                </a:extLst>
              </a:tr>
              <a:tr h="31621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表紙</a:t>
                      </a:r>
                    </a:p>
                  </a:txBody>
                  <a:tcPr marL="91433" marR="91433" marT="48076" marB="48076"/>
                </a:tc>
                <a:tc>
                  <a:txBody>
                    <a:bodyPr/>
                    <a:lstStyle/>
                    <a:p>
                      <a:pPr marL="0" indent="0" algn="l">
                        <a:buFont typeface="+mj-ea"/>
                        <a:buNone/>
                      </a:pPr>
                      <a:r>
                        <a:rPr kumimoji="1" lang="ja-JP" altLang="en-US" sz="1300" dirty="0">
                          <a:solidFill>
                            <a:schemeClr val="tx1"/>
                          </a:solidFill>
                          <a:latin typeface="Meiryo UI" pitchFamily="50" charset="-128"/>
                          <a:ea typeface="Meiryo UI" pitchFamily="50" charset="-128"/>
                          <a:cs typeface="Meiryo UI" pitchFamily="50" charset="-128"/>
                        </a:rPr>
                        <a:t>エントリーシート表紙</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100" dirty="0">
                        <a:solidFill>
                          <a:schemeClr val="tx1"/>
                        </a:solidFill>
                        <a:latin typeface="Meiryo UI" pitchFamily="50" charset="-128"/>
                        <a:ea typeface="Meiryo UI" pitchFamily="50" charset="-128"/>
                        <a:cs typeface="Meiryo UI" pitchFamily="50" charset="-128"/>
                      </a:endParaRPr>
                    </a:p>
                  </a:txBody>
                  <a:tcPr marL="91433" marR="91433" marT="48076" marB="48076"/>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そのままお使いください。</a:t>
                      </a:r>
                      <a:endParaRPr kumimoji="1" lang="en-US" altLang="ja-JP" sz="1300" dirty="0">
                        <a:solidFill>
                          <a:schemeClr val="tx1"/>
                        </a:solidFill>
                        <a:latin typeface="Meiryo UI" pitchFamily="50" charset="-128"/>
                        <a:ea typeface="Meiryo UI" pitchFamily="50" charset="-128"/>
                        <a:cs typeface="Meiryo UI" pitchFamily="50" charset="-128"/>
                      </a:endParaRPr>
                    </a:p>
                  </a:txBody>
                  <a:tcPr marL="91433" marR="91433" marT="48076" marB="48076"/>
                </a:tc>
                <a:extLst>
                  <a:ext uri="{0D108BD9-81ED-4DB2-BD59-A6C34878D82A}">
                    <a16:rowId xmlns:a16="http://schemas.microsoft.com/office/drawing/2014/main" val="10001"/>
                  </a:ext>
                </a:extLst>
              </a:tr>
              <a:tr h="13894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基礎</a:t>
                      </a:r>
                      <a:br>
                        <a:rPr kumimoji="1" lang="en-US" altLang="ja-JP" sz="13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情報</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177800" indent="-177800" algn="l">
                        <a:buFont typeface="+mj-ea"/>
                        <a:buAutoNum type="circleNumDbPlain"/>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応募者名・応募サービス・ソリューション名称等</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枚）</a:t>
                      </a:r>
                      <a:endParaRPr kumimoji="1"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l">
                        <a:buFont typeface="+mj-ea"/>
                        <a:buAutoNum type="circleNumDbPlain"/>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応募者情報</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枚）</a:t>
                      </a:r>
                      <a:endParaRPr kumimoji="1"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l">
                        <a:buFont typeface="+mj-ea"/>
                        <a:buAutoNum type="circleNumDbPlain"/>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応募サービス・ソリューションのサービスイメージ</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枚）</a:t>
                      </a:r>
                      <a:endParaRPr kumimoji="1"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l">
                        <a:buFont typeface="+mj-ea"/>
                        <a:buAutoNum type="circleNumDbPlain"/>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応募サービス・ソリューションのユーザー像・ユーザー数</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枚）</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95250" indent="-95250" algn="l">
                        <a:buFont typeface="Arial" pitchFamily="34" charset="0"/>
                        <a:buChar char="•"/>
                      </a:pPr>
                      <a:r>
                        <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正確に、かつ、可能な範囲で漏れのないように記入して下さい。</a:t>
                      </a:r>
                      <a:endParaRPr kumimoji="1"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lgn="l">
                        <a:buFont typeface="Arial" pitchFamily="34" charset="0"/>
                        <a:buChar char="•"/>
                      </a:pPr>
                      <a:r>
                        <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③④は応募サービス＆ソリューションを審査委員が理解する上で最も重要です。必要な情報を網羅し、かつ、できる限り簡明に記入して下さい。</a:t>
                      </a:r>
                    </a:p>
                  </a:txBody>
                  <a:tcPr marL="91444" marR="91444" marT="45684" marB="45684"/>
                </a:tc>
                <a:extLst>
                  <a:ext uri="{0D108BD9-81ED-4DB2-BD59-A6C34878D82A}">
                    <a16:rowId xmlns:a16="http://schemas.microsoft.com/office/drawing/2014/main" val="10002"/>
                  </a:ext>
                </a:extLst>
              </a:tr>
              <a:tr h="7368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アピール</a:t>
                      </a:r>
                      <a:endParaRPr kumimoji="1"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228600" indent="-228600" algn="l">
                        <a:buFont typeface="+mj-lt"/>
                        <a:buAutoNum type="alphaUcParen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技術</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枚）</a:t>
                      </a:r>
                      <a:endParaRPr kumimoji="1"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228600" marR="0" indent="-228600" algn="l" defTabSz="914400" rtl="0" eaLnBrk="1" fontAlgn="auto" latinLnBrk="0" hangingPunct="1">
                        <a:lnSpc>
                          <a:spcPct val="100000"/>
                        </a:lnSpc>
                        <a:spcBef>
                          <a:spcPts val="0"/>
                        </a:spcBef>
                        <a:spcAft>
                          <a:spcPts val="0"/>
                        </a:spcAft>
                        <a:buClrTx/>
                        <a:buSzTx/>
                        <a:buFont typeface="+mj-lt"/>
                        <a:buAutoNum type="alphaUcParenR"/>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提供価値</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枚）</a:t>
                      </a:r>
                      <a:endParaRPr kumimoji="1"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228600" marR="0" indent="-228600" algn="l" defTabSz="914400" rtl="0" eaLnBrk="1" fontAlgn="auto" latinLnBrk="0" hangingPunct="1">
                        <a:lnSpc>
                          <a:spcPct val="100000"/>
                        </a:lnSpc>
                        <a:spcBef>
                          <a:spcPts val="0"/>
                        </a:spcBef>
                        <a:spcAft>
                          <a:spcPts val="0"/>
                        </a:spcAft>
                        <a:buClrTx/>
                        <a:buSzTx/>
                        <a:buFont typeface="+mj-lt"/>
                        <a:buAutoNum type="alphaUcParenR"/>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ビジネス性</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枚）</a:t>
                      </a:r>
                      <a:endParaRPr kumimoji="1" lang="en-US" altLang="ja-JP" sz="1300" dirty="0">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95250" marR="0" indent="-952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300" dirty="0">
                          <a:solidFill>
                            <a:schemeClr val="tx1"/>
                          </a:solidFill>
                          <a:latin typeface="Meiryo UI" pitchFamily="50" charset="-128"/>
                          <a:ea typeface="Meiryo UI" pitchFamily="50" charset="-128"/>
                          <a:cs typeface="Meiryo UI" pitchFamily="50" charset="-128"/>
                        </a:rPr>
                        <a:t>技術</a:t>
                      </a:r>
                      <a:r>
                        <a:rPr kumimoji="1" lang="en-US" altLang="ja-JP" sz="1300" dirty="0">
                          <a:solidFill>
                            <a:schemeClr val="tx1"/>
                          </a:solidFill>
                          <a:latin typeface="Meiryo UI" pitchFamily="50" charset="-128"/>
                          <a:ea typeface="Meiryo UI" pitchFamily="50" charset="-128"/>
                          <a:cs typeface="Meiryo UI" pitchFamily="50" charset="-128"/>
                        </a:rPr>
                        <a:t>/</a:t>
                      </a:r>
                      <a:r>
                        <a:rPr kumimoji="1" lang="ja-JP" altLang="en-US" sz="1300" dirty="0">
                          <a:solidFill>
                            <a:schemeClr val="tx1"/>
                          </a:solidFill>
                          <a:latin typeface="Meiryo UI" pitchFamily="50" charset="-128"/>
                          <a:ea typeface="Meiryo UI" pitchFamily="50" charset="-128"/>
                          <a:cs typeface="Meiryo UI" pitchFamily="50" charset="-128"/>
                        </a:rPr>
                        <a:t>提供価値</a:t>
                      </a:r>
                      <a:r>
                        <a:rPr kumimoji="1" lang="en-US" altLang="ja-JP" sz="1300" dirty="0">
                          <a:solidFill>
                            <a:schemeClr val="tx1"/>
                          </a:solidFill>
                          <a:latin typeface="Meiryo UI" pitchFamily="50" charset="-128"/>
                          <a:ea typeface="Meiryo UI" pitchFamily="50" charset="-128"/>
                          <a:cs typeface="Meiryo UI" pitchFamily="50" charset="-128"/>
                        </a:rPr>
                        <a:t>/</a:t>
                      </a:r>
                      <a:r>
                        <a:rPr kumimoji="1" lang="ja-JP" altLang="en-US" sz="1300" dirty="0">
                          <a:solidFill>
                            <a:schemeClr val="tx1"/>
                          </a:solidFill>
                          <a:latin typeface="Meiryo UI" pitchFamily="50" charset="-128"/>
                          <a:ea typeface="Meiryo UI" pitchFamily="50" charset="-128"/>
                          <a:cs typeface="Meiryo UI" pitchFamily="50" charset="-128"/>
                        </a:rPr>
                        <a:t>ビジネス性の各側面で審査しますので、アピールポイントが明確に伝わるよう、できるだけ定量的な数値の記載、図やグラフの利用など、わかりやすい説明をお願いします。</a:t>
                      </a:r>
                    </a:p>
                  </a:txBody>
                  <a:tcPr marL="91444" marR="91444" marT="45684" marB="45684"/>
                </a:tc>
                <a:extLst>
                  <a:ext uri="{0D108BD9-81ED-4DB2-BD59-A6C34878D82A}">
                    <a16:rowId xmlns:a16="http://schemas.microsoft.com/office/drawing/2014/main" val="10003"/>
                  </a:ext>
                </a:extLst>
              </a:tr>
              <a:tr h="5239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まとめ</a:t>
                      </a:r>
                      <a:endParaRPr kumimoji="1" lang="en-US" altLang="ja-JP" sz="1300" dirty="0">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⑤ アピールポイントのまとめ</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枚）</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95250" indent="-95250" algn="l">
                        <a:buFont typeface="Arial" pitchFamily="34" charset="0"/>
                        <a:buChar cha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⑤ には、審査基準の各評価項目ごとに、応募サービス＆ソリューションのよいところをサマリーして下さい。</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extLst>
                  <a:ext uri="{0D108BD9-81ED-4DB2-BD59-A6C34878D82A}">
                    <a16:rowId xmlns:a16="http://schemas.microsoft.com/office/drawing/2014/main" val="10004"/>
                  </a:ext>
                </a:extLst>
              </a:tr>
              <a:tr h="5239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その他</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⑥ 審査者及び</a:t>
                      </a:r>
                      <a:r>
                        <a:rPr kumimoji="1" lang="en-US" altLang="ja-JP" sz="1300" dirty="0">
                          <a:latin typeface="Meiryo UI" panose="020B0604030504040204" pitchFamily="50" charset="-128"/>
                          <a:ea typeface="Meiryo UI" panose="020B0604030504040204" pitchFamily="50" charset="-128"/>
                          <a:cs typeface="Meiryo UI" panose="020B0604030504040204" pitchFamily="50" charset="-128"/>
                        </a:rPr>
                        <a:t>MCPC</a:t>
                      </a: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に対する希望・注意事項</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枚）</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95250" marR="0" lvl="0" indent="-952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⑥ には、情報の取り扱いに</a:t>
                      </a:r>
                      <a:r>
                        <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関する指定事項など、</a:t>
                      </a:r>
                      <a:r>
                        <a:rPr kumimoji="1"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MCPC</a:t>
                      </a:r>
                      <a:r>
                        <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に対する希望・注意事項を記載して下さい</a:t>
                      </a: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720038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rtlCol="0">
            <a:normAutofit/>
          </a:bodyPr>
          <a:lstStyle/>
          <a:p>
            <a:pPr eaLnBrk="1" fontAlgn="auto" hangingPunct="1">
              <a:spcAft>
                <a:spcPts val="0"/>
              </a:spcAft>
              <a:defRPr/>
            </a:pPr>
            <a:r>
              <a:rPr lang="en-US" altLang="ja-JP" dirty="0">
                <a:solidFill>
                  <a:schemeClr val="tx1"/>
                </a:solidFill>
              </a:rPr>
              <a:t>MCPC award</a:t>
            </a:r>
            <a:r>
              <a:rPr lang="ja-JP" altLang="en-US" dirty="0">
                <a:solidFill>
                  <a:schemeClr val="tx1"/>
                </a:solidFill>
              </a:rPr>
              <a:t>（サービス＆ソリューション部門）</a:t>
            </a:r>
            <a:br>
              <a:rPr lang="en-US" altLang="ja-JP" dirty="0">
                <a:solidFill>
                  <a:schemeClr val="tx1"/>
                </a:solidFill>
              </a:rPr>
            </a:br>
            <a:r>
              <a:rPr lang="ja-JP" altLang="en-US" sz="5400" dirty="0">
                <a:effectLst>
                  <a:outerShdw blurRad="38100" dist="38100" dir="2700000" algn="tl">
                    <a:srgbClr val="000000">
                      <a:alpha val="43137"/>
                    </a:srgbClr>
                  </a:outerShdw>
                </a:effectLst>
              </a:rPr>
              <a:t>エントリーシート</a:t>
            </a:r>
          </a:p>
        </p:txBody>
      </p:sp>
      <p:sp>
        <p:nvSpPr>
          <p:cNvPr id="12291"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FDE24008-5525-4C33-8BC1-6C253D75B8B9}" type="slidenum">
              <a:rPr lang="ja-JP" altLang="en-US" sz="1200" smtClean="0">
                <a:solidFill>
                  <a:srgbClr val="FF9900"/>
                </a:solidFill>
              </a:rPr>
              <a:pPr>
                <a:spcBef>
                  <a:spcPct val="0"/>
                </a:spcBef>
                <a:buFontTx/>
                <a:buNone/>
              </a:pPr>
              <a:t>4</a:t>
            </a:fld>
            <a:endParaRPr lang="ja-JP" altLang="en-US" sz="1200">
              <a:solidFill>
                <a:srgbClr val="FF9900"/>
              </a:solidFill>
            </a:endParaRPr>
          </a:p>
        </p:txBody>
      </p:sp>
      <p:pic>
        <p:nvPicPr>
          <p:cNvPr id="5" name="図 4">
            <a:extLst>
              <a:ext uri="{FF2B5EF4-FFF2-40B4-BE49-F238E27FC236}">
                <a16:creationId xmlns:a16="http://schemas.microsoft.com/office/drawing/2014/main" id="{FD1C5DC8-F0CB-6736-DAE4-CE28728450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0664" y="377841"/>
            <a:ext cx="2111136" cy="186113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①</a:t>
            </a:r>
          </a:p>
        </p:txBody>
      </p:sp>
      <p:sp>
        <p:nvSpPr>
          <p:cNvPr id="14339" name="テキスト ボックス 8"/>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4340" name="タイトル 1"/>
          <p:cNvSpPr>
            <a:spLocks noGrp="1"/>
          </p:cNvSpPr>
          <p:nvPr>
            <p:ph type="title"/>
          </p:nvPr>
        </p:nvSpPr>
        <p:spPr/>
        <p:txBody>
          <a:bodyPr/>
          <a:lstStyle/>
          <a:p>
            <a:pPr eaLnBrk="1" hangingPunct="1"/>
            <a:r>
              <a:rPr lang="ja-JP" altLang="en-US">
                <a:solidFill>
                  <a:schemeClr val="tx1"/>
                </a:solidFill>
              </a:rPr>
              <a:t>応募者名・応募サービス＆ソリューション名称等</a:t>
            </a:r>
          </a:p>
        </p:txBody>
      </p:sp>
      <p:graphicFrame>
        <p:nvGraphicFramePr>
          <p:cNvPr id="7" name="表 6"/>
          <p:cNvGraphicFramePr>
            <a:graphicFrameLocks noGrp="1"/>
          </p:cNvGraphicFramePr>
          <p:nvPr>
            <p:extLst>
              <p:ext uri="{D42A27DB-BD31-4B8C-83A1-F6EECF244321}">
                <p14:modId xmlns:p14="http://schemas.microsoft.com/office/powerpoint/2010/main" val="251559378"/>
              </p:ext>
            </p:extLst>
          </p:nvPr>
        </p:nvGraphicFramePr>
        <p:xfrm>
          <a:off x="604838" y="1628775"/>
          <a:ext cx="7921626" cy="4955541"/>
        </p:xfrm>
        <a:graphic>
          <a:graphicData uri="http://schemas.openxmlformats.org/drawingml/2006/table">
            <a:tbl>
              <a:tblPr>
                <a:tableStyleId>{E8B1032C-EA38-4F05-BA0D-38AFFFC7BED3}</a:tableStyleId>
              </a:tblPr>
              <a:tblGrid>
                <a:gridCol w="1800572">
                  <a:extLst>
                    <a:ext uri="{9D8B030D-6E8A-4147-A177-3AD203B41FA5}">
                      <a16:colId xmlns:a16="http://schemas.microsoft.com/office/drawing/2014/main" val="20000"/>
                    </a:ext>
                  </a:extLst>
                </a:gridCol>
                <a:gridCol w="6121054">
                  <a:extLst>
                    <a:ext uri="{9D8B030D-6E8A-4147-A177-3AD203B41FA5}">
                      <a16:colId xmlns:a16="http://schemas.microsoft.com/office/drawing/2014/main" val="20001"/>
                    </a:ext>
                  </a:extLst>
                </a:gridCol>
              </a:tblGrid>
              <a:tr h="719599">
                <a:tc>
                  <a:txBody>
                    <a:bodyPr/>
                    <a:lstStyle/>
                    <a:p>
                      <a:pPr algn="r"/>
                      <a:r>
                        <a:rPr kumimoji="1" lang="ja-JP" altLang="en-US" sz="1200" b="1"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a:latin typeface="Meiryo UI" panose="020B0604030504040204" pitchFamily="50" charset="-128"/>
                          <a:ea typeface="Meiryo UI" panose="020B0604030504040204" pitchFamily="50" charset="-128"/>
                          <a:cs typeface="Meiryo UI" panose="020B0604030504040204" pitchFamily="50" charset="-128"/>
                        </a:rPr>
                        <a:t>　応募者</a:t>
                      </a:r>
                      <a:endParaRPr kumimoji="1" lang="ja-JP" altLang="en-US" sz="1200" b="1"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tc>
                <a:tc>
                  <a:txBody>
                    <a:bodyPr/>
                    <a:lstStyle/>
                    <a:p>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0"/>
                  </a:ext>
                </a:extLst>
              </a:tr>
              <a:tr h="137187">
                <a:tc>
                  <a:txBody>
                    <a:bodyPr/>
                    <a:lstStyle/>
                    <a:p>
                      <a:pPr algn="r"/>
                      <a:r>
                        <a:rPr kumimoji="1" lang="ja-JP" altLang="en-US" sz="1200" kern="1200" dirty="0">
                          <a:latin typeface="Meiryo UI" panose="020B0604030504040204" pitchFamily="50" charset="-128"/>
                          <a:ea typeface="Meiryo UI" panose="020B0604030504040204" pitchFamily="50" charset="-128"/>
                          <a:cs typeface="Meiryo UI" panose="020B0604030504040204" pitchFamily="50" charset="-128"/>
                        </a:rPr>
                        <a:t>住所</a:t>
                      </a:r>
                      <a:endParaRPr kumimoji="1" lang="ja-JP" altLang="en-US" sz="1200" kern="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tc>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1"/>
                  </a:ext>
                </a:extLst>
              </a:tr>
              <a:tr h="137187">
                <a:tc>
                  <a:txBody>
                    <a:bodyPr/>
                    <a:lstStyle/>
                    <a:p>
                      <a:pPr algn="ctr"/>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応募企業またはサービスの</a:t>
                      </a: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URL</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tc>
                <a:tc>
                  <a:txBody>
                    <a:bodyPr/>
                    <a:lstStyle/>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URL:</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854579459"/>
                  </a:ext>
                </a:extLst>
              </a:tr>
              <a:tr h="719599">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応募サービス・</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ソリューションの呼称</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000" dirty="0">
                          <a:latin typeface="Meiryo UI" panose="020B0604030504040204" pitchFamily="50" charset="-128"/>
                          <a:ea typeface="Meiryo UI" panose="020B0604030504040204" pitchFamily="50" charset="-128"/>
                          <a:cs typeface="Meiryo UI" panose="020B0604030504040204" pitchFamily="50" charset="-128"/>
                        </a:rPr>
                        <a:t>通常使われている呼称</a:t>
                      </a:r>
                      <a:endParaRPr kumimoji="1" lang="ja-JP" altLang="en-US" sz="1200" dirty="0">
                        <a:solidFill>
                          <a:schemeClr val="tx1">
                            <a:lumMod val="50000"/>
                            <a:lumOff val="50000"/>
                          </a:schemeClr>
                        </a:solidFill>
                        <a:latin typeface="Meiryo UI" pitchFamily="50" charset="-128"/>
                        <a:ea typeface="Meiryo UI" pitchFamily="50" charset="-128"/>
                        <a:cs typeface="Meiryo UI" pitchFamily="50" charset="-128"/>
                      </a:endParaRPr>
                    </a:p>
                  </a:txBody>
                  <a:tcPr marT="45729" marB="45729" anchor="ctr"/>
                </a:tc>
                <a:tc>
                  <a:txBody>
                    <a:bodyPr/>
                    <a:lstStyle/>
                    <a:p>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2"/>
                  </a:ext>
                </a:extLst>
              </a:tr>
              <a:tr h="180399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応募サービス・</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ソリューションの概要</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サービス・ソリューションの</a:t>
                      </a:r>
                      <a:b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簡潔な説明とアピールポイント</a:t>
                      </a:r>
                      <a:b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字程度）</a:t>
                      </a:r>
                    </a:p>
                    <a:p>
                      <a:pPr algn="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3"/>
                  </a:ext>
                </a:extLst>
              </a:tr>
              <a:tr h="4321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応募カテゴリ</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「サービス＆ソリューション部門」と「ユーザー部門」</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の適格性を確認しましたか？</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はい　　・　　いいえ</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4"/>
                  </a:ext>
                </a:extLst>
              </a:tr>
              <a:tr h="432132">
                <a:tc>
                  <a:txBody>
                    <a:bodyPr/>
                    <a:lstStyle/>
                    <a:p>
                      <a:pPr algn="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提出日</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2023</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　　月　　日</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5"/>
                  </a:ext>
                </a:extLst>
              </a:tr>
            </a:tbl>
          </a:graphicData>
        </a:graphic>
      </p:graphicFrame>
      <p:sp>
        <p:nvSpPr>
          <p:cNvPr id="14361" name="スライド番号プレースホルダ 5"/>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E67C91EA-810C-4686-A484-517942BF319D}" type="slidenum">
              <a:rPr lang="ja-JP" altLang="en-US" sz="1200" smtClean="0">
                <a:solidFill>
                  <a:srgbClr val="FF9900"/>
                </a:solidFill>
              </a:rPr>
              <a:pPr>
                <a:spcBef>
                  <a:spcPct val="0"/>
                </a:spcBef>
                <a:buFontTx/>
                <a:buNone/>
              </a:pPr>
              <a:t>5</a:t>
            </a:fld>
            <a:endParaRPr lang="ja-JP" altLang="en-US" sz="1200">
              <a:solidFill>
                <a:srgbClr val="FF99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pPr eaLnBrk="1" hangingPunct="1"/>
            <a:r>
              <a:rPr lang="ja-JP" altLang="en-US">
                <a:solidFill>
                  <a:schemeClr val="tx1"/>
                </a:solidFill>
              </a:rPr>
              <a:t>応募者情報</a:t>
            </a:r>
          </a:p>
        </p:txBody>
      </p:sp>
      <p:graphicFrame>
        <p:nvGraphicFramePr>
          <p:cNvPr id="5" name="表 4"/>
          <p:cNvGraphicFramePr>
            <a:graphicFrameLocks noGrp="1"/>
          </p:cNvGraphicFramePr>
          <p:nvPr/>
        </p:nvGraphicFramePr>
        <p:xfrm>
          <a:off x="611188" y="2774950"/>
          <a:ext cx="3886200" cy="1371600"/>
        </p:xfrm>
        <a:graphic>
          <a:graphicData uri="http://schemas.openxmlformats.org/drawingml/2006/table">
            <a:tbl>
              <a:tblPr bandRow="1">
                <a:tableStyleId>{93296810-A885-4BE3-A3E7-6D5BEEA58F35}</a:tableStyleId>
              </a:tblPr>
              <a:tblGrid>
                <a:gridCol w="1800698">
                  <a:extLst>
                    <a:ext uri="{9D8B030D-6E8A-4147-A177-3AD203B41FA5}">
                      <a16:colId xmlns:a16="http://schemas.microsoft.com/office/drawing/2014/main" val="20000"/>
                    </a:ext>
                  </a:extLst>
                </a:gridCol>
                <a:gridCol w="2085502">
                  <a:extLst>
                    <a:ext uri="{9D8B030D-6E8A-4147-A177-3AD203B41FA5}">
                      <a16:colId xmlns:a16="http://schemas.microsoft.com/office/drawing/2014/main" val="20001"/>
                    </a:ext>
                  </a:extLst>
                </a:gridCol>
              </a:tblGrid>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ご担当者名</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0"/>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ご担当者所属</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1"/>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ご担当者役職</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2"/>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ご担当者電話</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3"/>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ご担当者電子メール</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4"/>
                  </a:ext>
                </a:extLst>
              </a:tr>
            </a:tbl>
          </a:graphicData>
        </a:graphic>
      </p:graphicFrame>
      <p:graphicFrame>
        <p:nvGraphicFramePr>
          <p:cNvPr id="8" name="表 7"/>
          <p:cNvGraphicFramePr>
            <a:graphicFrameLocks noGrp="1"/>
          </p:cNvGraphicFramePr>
          <p:nvPr/>
        </p:nvGraphicFramePr>
        <p:xfrm>
          <a:off x="4643438" y="1627188"/>
          <a:ext cx="3889375" cy="4297506"/>
        </p:xfrm>
        <a:graphic>
          <a:graphicData uri="http://schemas.openxmlformats.org/drawingml/2006/table">
            <a:tbl>
              <a:tblPr bandRow="1">
                <a:tableStyleId>{93296810-A885-4BE3-A3E7-6D5BEEA58F35}</a:tableStyleId>
              </a:tblPr>
              <a:tblGrid>
                <a:gridCol w="1440532">
                  <a:extLst>
                    <a:ext uri="{9D8B030D-6E8A-4147-A177-3AD203B41FA5}">
                      <a16:colId xmlns:a16="http://schemas.microsoft.com/office/drawing/2014/main" val="20000"/>
                    </a:ext>
                  </a:extLst>
                </a:gridCol>
                <a:gridCol w="2448843">
                  <a:extLst>
                    <a:ext uri="{9D8B030D-6E8A-4147-A177-3AD203B41FA5}">
                      <a16:colId xmlns:a16="http://schemas.microsoft.com/office/drawing/2014/main" val="20001"/>
                    </a:ext>
                  </a:extLst>
                </a:gridCol>
              </a:tblGrid>
              <a:tr h="457129">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タイプ</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691" marB="45691"/>
                </a:tc>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甲</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営利組織</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乙</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非営利組織</a:t>
                      </a:r>
                    </a:p>
                  </a:txBody>
                  <a:tcPr marT="45691" marB="45691"/>
                </a:tc>
                <a:extLst>
                  <a:ext uri="{0D108BD9-81ED-4DB2-BD59-A6C34878D82A}">
                    <a16:rowId xmlns:a16="http://schemas.microsoft.com/office/drawing/2014/main" val="10000"/>
                  </a:ext>
                </a:extLst>
              </a:tr>
              <a:tr h="3383103">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業種</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帝国データバンク産業分類に基づく</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691" marB="45691"/>
                </a:tc>
                <a:tc>
                  <a:txBody>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農業・林業・漁業・鉱業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建設業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3.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製造業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4.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電気・ガス・熱・水道</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5.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情報通信業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6.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情報サービス業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7.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運輸業・倉庫業	</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8.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流通業（卸）</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9.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流通業（小売）	</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10.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金融・保険業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11.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不動産業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12.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飲食店・宿泊業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13.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医療・福祉・教育・学習支援</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14.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調査・広告</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15.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サービス業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16.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公務</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17.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個人事業主</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18.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その他</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691" marB="45691"/>
                </a:tc>
                <a:extLst>
                  <a:ext uri="{0D108BD9-81ED-4DB2-BD59-A6C34878D82A}">
                    <a16:rowId xmlns:a16="http://schemas.microsoft.com/office/drawing/2014/main" val="10001"/>
                  </a:ext>
                </a:extLst>
              </a:tr>
              <a:tr h="457129">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規模区分</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691" marB="45691"/>
                </a:tc>
                <a:tc>
                  <a:txBody>
                    <a:bodyPr/>
                    <a:lstStyle/>
                    <a:p>
                      <a:pPr marL="0" indent="0">
                        <a:buNone/>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中小企業 </a:t>
                      </a:r>
                      <a:r>
                        <a:rPr kumimoji="1" lang="ja-JP" altLang="en-US" sz="1200" baseline="30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☞注</a:t>
                      </a:r>
                      <a:endParaRPr kumimoji="1" lang="en-US" altLang="ja-JP" sz="1200" baseline="30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B.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その他</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691" marB="45691"/>
                </a:tc>
                <a:extLst>
                  <a:ext uri="{0D108BD9-81ED-4DB2-BD59-A6C34878D82A}">
                    <a16:rowId xmlns:a16="http://schemas.microsoft.com/office/drawing/2014/main" val="10002"/>
                  </a:ext>
                </a:extLst>
              </a:tr>
            </a:tbl>
          </a:graphicData>
        </a:graphic>
      </p:graphicFrame>
      <p:graphicFrame>
        <p:nvGraphicFramePr>
          <p:cNvPr id="9" name="表 8"/>
          <p:cNvGraphicFramePr>
            <a:graphicFrameLocks noGrp="1"/>
          </p:cNvGraphicFramePr>
          <p:nvPr/>
        </p:nvGraphicFramePr>
        <p:xfrm>
          <a:off x="611188" y="1628775"/>
          <a:ext cx="3889375" cy="974730"/>
        </p:xfrm>
        <a:graphic>
          <a:graphicData uri="http://schemas.openxmlformats.org/drawingml/2006/table">
            <a:tbl>
              <a:tblPr bandRow="1">
                <a:tableStyleId>{93296810-A885-4BE3-A3E7-6D5BEEA58F35}</a:tableStyleId>
              </a:tblPr>
              <a:tblGrid>
                <a:gridCol w="1800721">
                  <a:extLst>
                    <a:ext uri="{9D8B030D-6E8A-4147-A177-3AD203B41FA5}">
                      <a16:colId xmlns:a16="http://schemas.microsoft.com/office/drawing/2014/main" val="20000"/>
                    </a:ext>
                  </a:extLst>
                </a:gridCol>
                <a:gridCol w="2088654">
                  <a:extLst>
                    <a:ext uri="{9D8B030D-6E8A-4147-A177-3AD203B41FA5}">
                      <a16:colId xmlns:a16="http://schemas.microsoft.com/office/drawing/2014/main" val="20001"/>
                    </a:ext>
                  </a:extLst>
                </a:gridCol>
              </a:tblGrid>
              <a:tr h="274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従業員数</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extLst>
                  <a:ext uri="{0D108BD9-81ED-4DB2-BD59-A6C34878D82A}">
                    <a16:rowId xmlns:a16="http://schemas.microsoft.com/office/drawing/2014/main" val="10000"/>
                  </a:ext>
                </a:extLst>
              </a:tr>
              <a:tr h="4265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直近会計年度売上</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またはそれに相当するもの</a:t>
                      </a:r>
                      <a:endParaRPr kumimoji="1" lang="ja-JP" altLang="en-US" sz="11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extLst>
                  <a:ext uri="{0D108BD9-81ED-4DB2-BD59-A6C34878D82A}">
                    <a16:rowId xmlns:a16="http://schemas.microsoft.com/office/drawing/2014/main" val="10001"/>
                  </a:ext>
                </a:extLst>
              </a:tr>
              <a:tr h="274109">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資本金</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extLst>
                  <a:ext uri="{0D108BD9-81ED-4DB2-BD59-A6C34878D82A}">
                    <a16:rowId xmlns:a16="http://schemas.microsoft.com/office/drawing/2014/main" val="10002"/>
                  </a:ext>
                </a:extLst>
              </a:tr>
            </a:tbl>
          </a:graphicData>
        </a:graphic>
      </p:graphicFrame>
      <p:sp>
        <p:nvSpPr>
          <p:cNvPr id="15411" name="テキスト ボックス 9"/>
          <p:cNvSpPr>
            <a:spLocks noChangeArrowheads="1"/>
          </p:cNvSpPr>
          <p:nvPr/>
        </p:nvSpPr>
        <p:spPr bwMode="auto">
          <a:xfrm>
            <a:off x="4643438" y="1373188"/>
            <a:ext cx="3889375" cy="252412"/>
          </a:xfrm>
          <a:prstGeom prst="bracketPair">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900">
                <a:solidFill>
                  <a:srgbClr val="FF0000"/>
                </a:solidFill>
              </a:rPr>
              <a:t>該当するものを残して他を削除して下さい</a:t>
            </a:r>
          </a:p>
        </p:txBody>
      </p:sp>
      <p:sp>
        <p:nvSpPr>
          <p:cNvPr id="15412" name="正方形/長方形 10"/>
          <p:cNvSpPr>
            <a:spLocks noChangeArrowheads="1"/>
          </p:cNvSpPr>
          <p:nvPr/>
        </p:nvSpPr>
        <p:spPr bwMode="auto">
          <a:xfrm>
            <a:off x="322263" y="4219575"/>
            <a:ext cx="43942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6213" indent="-176213">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solidFill>
                  <a:srgbClr val="FF0000"/>
                </a:solidFill>
              </a:rPr>
              <a:t>（注）</a:t>
            </a:r>
            <a:r>
              <a:rPr lang="ja-JP" altLang="en-US" sz="900"/>
              <a:t>「中小企業」とは次の何れかに該当するものをいいます（中小企業基本法）</a:t>
            </a:r>
            <a:endParaRPr lang="en-US" altLang="ja-JP" sz="900"/>
          </a:p>
          <a:p>
            <a:pPr eaLnBrk="1" hangingPunct="1">
              <a:spcBef>
                <a:spcPct val="0"/>
              </a:spcBef>
              <a:buFontTx/>
              <a:buNone/>
            </a:pPr>
            <a:r>
              <a:rPr lang="ja-JP" altLang="en-US" sz="900"/>
              <a:t>一 </a:t>
            </a:r>
            <a:r>
              <a:rPr lang="en-US" altLang="ja-JP" sz="900"/>
              <a:t>	</a:t>
            </a:r>
            <a:r>
              <a:rPr lang="ja-JP" altLang="en-US" sz="900"/>
              <a:t>資本金の額又は出資の総額が三億円以下の会社並びに常時使用する従業員の数が三百人以下の会社及び個人であつて、製造業、建設業、運輸業その他の業種（次号から第四号までに掲げる業種を除く。）に属する事業を主たる事業として営むもの</a:t>
            </a:r>
          </a:p>
          <a:p>
            <a:pPr eaLnBrk="1" hangingPunct="1">
              <a:spcBef>
                <a:spcPct val="0"/>
              </a:spcBef>
              <a:buFontTx/>
              <a:buNone/>
            </a:pPr>
            <a:r>
              <a:rPr lang="ja-JP" altLang="en-US" sz="900"/>
              <a:t>二 </a:t>
            </a:r>
            <a:r>
              <a:rPr lang="en-US" altLang="ja-JP" sz="900"/>
              <a:t>	</a:t>
            </a:r>
            <a:r>
              <a:rPr lang="ja-JP" altLang="en-US" sz="900"/>
              <a:t>資本金の額又は出資の総額が一億円以下の会社並びに常時使用する従業員の数が百人以下の会社及び個人であつて、卸売業に属する事業を主たる事業として営むもの</a:t>
            </a:r>
          </a:p>
          <a:p>
            <a:pPr eaLnBrk="1" hangingPunct="1">
              <a:spcBef>
                <a:spcPct val="0"/>
              </a:spcBef>
              <a:buFontTx/>
              <a:buNone/>
            </a:pPr>
            <a:r>
              <a:rPr lang="ja-JP" altLang="en-US" sz="900"/>
              <a:t>三 </a:t>
            </a:r>
            <a:r>
              <a:rPr lang="en-US" altLang="ja-JP" sz="900"/>
              <a:t>	</a:t>
            </a:r>
            <a:r>
              <a:rPr lang="ja-JP" altLang="en-US" sz="900"/>
              <a:t>資本金の額又は出資の総額が五千万円以下の会社並びに常時使用する従業員の数が百人以下の会社及び個人であつて、サービス業に属する事業を主たる事業として営むもの</a:t>
            </a:r>
          </a:p>
          <a:p>
            <a:pPr eaLnBrk="1" hangingPunct="1">
              <a:spcBef>
                <a:spcPct val="0"/>
              </a:spcBef>
              <a:buFontTx/>
              <a:buNone/>
            </a:pPr>
            <a:r>
              <a:rPr lang="ja-JP" altLang="en-US" sz="900"/>
              <a:t>四 </a:t>
            </a:r>
            <a:r>
              <a:rPr lang="en-US" altLang="ja-JP" sz="900"/>
              <a:t>	</a:t>
            </a:r>
            <a:r>
              <a:rPr lang="ja-JP" altLang="en-US" sz="900"/>
              <a:t>資本金の額又は出資の総額が五千万円以下の会社並びに常時使用する従業員の数が五十人以下の会社及び個人であつて、小売業に属する事業を主たる事業として営むもの </a:t>
            </a:r>
          </a:p>
        </p:txBody>
      </p:sp>
      <p:sp>
        <p:nvSpPr>
          <p:cNvPr id="15413" name="スライド番号プレースホルダー 12"/>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35927AC-BB74-4EAE-940E-53D1526141EF}" type="slidenum">
              <a:rPr lang="ja-JP" altLang="en-US" sz="1200" smtClean="0">
                <a:solidFill>
                  <a:srgbClr val="FF9900"/>
                </a:solidFill>
              </a:rPr>
              <a:pPr>
                <a:spcBef>
                  <a:spcPct val="0"/>
                </a:spcBef>
                <a:buFontTx/>
                <a:buNone/>
              </a:pPr>
              <a:t>6</a:t>
            </a:fld>
            <a:endParaRPr lang="ja-JP" altLang="en-US" sz="1200">
              <a:solidFill>
                <a:srgbClr val="FF9900"/>
              </a:solidFill>
            </a:endParaRPr>
          </a:p>
        </p:txBody>
      </p:sp>
      <p:sp>
        <p:nvSpPr>
          <p:cNvPr id="12" name="正方形/長方形 11"/>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②</a:t>
            </a:r>
          </a:p>
        </p:txBody>
      </p:sp>
      <p:sp>
        <p:nvSpPr>
          <p:cNvPr id="15415" name="テキスト ボックス 13"/>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pPr eaLnBrk="1" hangingPunct="1"/>
            <a:r>
              <a:rPr lang="ja-JP" altLang="en-US">
                <a:solidFill>
                  <a:schemeClr val="tx1"/>
                </a:solidFill>
              </a:rPr>
              <a:t>応募サービス・ソリューションのサービス・イメージ</a:t>
            </a:r>
          </a:p>
        </p:txBody>
      </p:sp>
      <p:sp>
        <p:nvSpPr>
          <p:cNvPr id="16387" name="テキスト ボックス 13"/>
          <p:cNvSpPr txBox="1">
            <a:spLocks noChangeArrowheads="1"/>
          </p:cNvSpPr>
          <p:nvPr/>
        </p:nvSpPr>
        <p:spPr bwMode="auto">
          <a:xfrm>
            <a:off x="2411413" y="1052513"/>
            <a:ext cx="4306887"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solidFill>
                  <a:srgbClr val="FF9900"/>
                </a:solidFill>
              </a:rPr>
              <a:t>各要素のつながりを全体像（図）にまとめて下さい</a:t>
            </a:r>
          </a:p>
        </p:txBody>
      </p:sp>
      <p:sp>
        <p:nvSpPr>
          <p:cNvPr id="15" name="正方形/長方形 14"/>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③</a:t>
            </a:r>
          </a:p>
        </p:txBody>
      </p:sp>
      <p:sp>
        <p:nvSpPr>
          <p:cNvPr id="16389" name="テキスト ボックス 1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6390" name="スライド番号プレースホルダー 2"/>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120380D0-8DC9-4EF8-BB1B-82ABA77CCAB3}" type="slidenum">
              <a:rPr lang="ja-JP" altLang="en-US" sz="1200" smtClean="0">
                <a:solidFill>
                  <a:srgbClr val="FF9900"/>
                </a:solidFill>
              </a:rPr>
              <a:pPr>
                <a:spcBef>
                  <a:spcPct val="0"/>
                </a:spcBef>
                <a:buFontTx/>
                <a:buNone/>
              </a:pPr>
              <a:t>7</a:t>
            </a:fld>
            <a:endParaRPr lang="ja-JP" altLang="en-US" sz="1200">
              <a:solidFill>
                <a:srgbClr val="FF99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pPr eaLnBrk="1" hangingPunct="1"/>
            <a:r>
              <a:rPr lang="ja-JP" altLang="en-US">
                <a:solidFill>
                  <a:schemeClr val="tx1"/>
                </a:solidFill>
              </a:rPr>
              <a:t>応募サービス・ソリューションのユーザー像・ユーザー数</a:t>
            </a:r>
          </a:p>
        </p:txBody>
      </p:sp>
      <p:cxnSp>
        <p:nvCxnSpPr>
          <p:cNvPr id="43" name="直線コネクタ 42"/>
          <p:cNvCxnSpPr>
            <a:stCxn id="38" idx="6"/>
            <a:endCxn id="60" idx="2"/>
          </p:cNvCxnSpPr>
          <p:nvPr/>
        </p:nvCxnSpPr>
        <p:spPr>
          <a:xfrm>
            <a:off x="1628775" y="2349500"/>
            <a:ext cx="360363"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24" idx="2"/>
            <a:endCxn id="78" idx="6"/>
          </p:cNvCxnSpPr>
          <p:nvPr/>
        </p:nvCxnSpPr>
        <p:spPr>
          <a:xfrm>
            <a:off x="933450" y="4379913"/>
            <a:ext cx="1741488"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78" name="円/楕円 77"/>
          <p:cNvSpPr/>
          <p:nvPr/>
        </p:nvSpPr>
        <p:spPr>
          <a:xfrm>
            <a:off x="1954213" y="4019550"/>
            <a:ext cx="720725" cy="720725"/>
          </a:xfrm>
          <a:prstGeom prst="ellipse">
            <a:avLst/>
          </a:prstGeom>
          <a:solidFill>
            <a:srgbClr val="FF9900"/>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（消費者）</a:t>
            </a:r>
          </a:p>
        </p:txBody>
      </p:sp>
      <p:pic>
        <p:nvPicPr>
          <p:cNvPr id="17414" name="図 82"/>
          <p:cNvPicPr>
            <a:picLocks noChangeAspect="1"/>
          </p:cNvPicPr>
          <p:nvPr/>
        </p:nvPicPr>
        <p:blipFill>
          <a:blip r:embed="rId2">
            <a:extLst>
              <a:ext uri="{28A0092B-C50C-407E-A947-70E740481C1C}">
                <a14:useLocalDpi xmlns:a14="http://schemas.microsoft.com/office/drawing/2010/main" val="0"/>
              </a:ext>
            </a:extLst>
          </a:blip>
          <a:srcRect l="36142" t="19733" r="29213" b="34866"/>
          <a:stretch>
            <a:fillRect/>
          </a:stretch>
        </p:blipFill>
        <p:spPr bwMode="auto">
          <a:xfrm>
            <a:off x="1476375" y="2016125"/>
            <a:ext cx="577850"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テキスト ボックス 85"/>
          <p:cNvSpPr txBox="1">
            <a:spLocks noChangeArrowheads="1"/>
          </p:cNvSpPr>
          <p:nvPr/>
        </p:nvSpPr>
        <p:spPr bwMode="auto">
          <a:xfrm>
            <a:off x="915988" y="1628775"/>
            <a:ext cx="71278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60" name="円/楕円 59"/>
          <p:cNvSpPr/>
          <p:nvPr/>
        </p:nvSpPr>
        <p:spPr>
          <a:xfrm>
            <a:off x="1989138" y="1989138"/>
            <a:ext cx="720725" cy="720725"/>
          </a:xfrm>
          <a:prstGeom prst="ellipse">
            <a:avLst/>
          </a:prstGeom>
          <a:solidFill>
            <a:srgbClr val="FF9900"/>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（企業）</a:t>
            </a:r>
          </a:p>
        </p:txBody>
      </p:sp>
      <p:sp>
        <p:nvSpPr>
          <p:cNvPr id="17417" name="テキスト ボックス 92"/>
          <p:cNvSpPr txBox="1">
            <a:spLocks noChangeArrowheads="1"/>
          </p:cNvSpPr>
          <p:nvPr/>
        </p:nvSpPr>
        <p:spPr bwMode="auto">
          <a:xfrm>
            <a:off x="889000" y="3667125"/>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B2C</a:t>
            </a:r>
            <a:endParaRPr lang="ja-JP" altLang="en-US" sz="1100" b="1"/>
          </a:p>
        </p:txBody>
      </p:sp>
      <p:graphicFrame>
        <p:nvGraphicFramePr>
          <p:cNvPr id="99" name="表 98"/>
          <p:cNvGraphicFramePr>
            <a:graphicFrameLocks noGrp="1"/>
          </p:cNvGraphicFramePr>
          <p:nvPr/>
        </p:nvGraphicFramePr>
        <p:xfrm>
          <a:off x="4211638" y="1990725"/>
          <a:ext cx="4321175" cy="609600"/>
        </p:xfrm>
        <a:graphic>
          <a:graphicData uri="http://schemas.openxmlformats.org/drawingml/2006/table">
            <a:tbl>
              <a:tblPr firstRow="1" bandRow="1">
                <a:tableStyleId>{93296810-A885-4BE3-A3E7-6D5BEEA58F35}</a:tableStyleId>
              </a:tblPr>
              <a:tblGrid>
                <a:gridCol w="2160429">
                  <a:extLst>
                    <a:ext uri="{9D8B030D-6E8A-4147-A177-3AD203B41FA5}">
                      <a16:colId xmlns:a16="http://schemas.microsoft.com/office/drawing/2014/main" val="20000"/>
                    </a:ext>
                  </a:extLst>
                </a:gridCol>
                <a:gridCol w="1080253">
                  <a:extLst>
                    <a:ext uri="{9D8B030D-6E8A-4147-A177-3AD203B41FA5}">
                      <a16:colId xmlns:a16="http://schemas.microsoft.com/office/drawing/2014/main" val="20001"/>
                    </a:ext>
                  </a:extLst>
                </a:gridCol>
                <a:gridCol w="1080493">
                  <a:extLst>
                    <a:ext uri="{9D8B030D-6E8A-4147-A177-3AD203B41FA5}">
                      <a16:colId xmlns:a16="http://schemas.microsoft.com/office/drawing/2014/main" val="20002"/>
                    </a:ext>
                  </a:extLst>
                </a:gridCol>
              </a:tblGrid>
              <a:tr h="182343">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ユーザー像</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企業数</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ユーザー数</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0"/>
                  </a:ext>
                </a:extLst>
              </a:tr>
              <a:tr h="182343">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貴社の顧客企業</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graphicFrame>
        <p:nvGraphicFramePr>
          <p:cNvPr id="100" name="表 99"/>
          <p:cNvGraphicFramePr>
            <a:graphicFrameLocks noGrp="1"/>
          </p:cNvGraphicFramePr>
          <p:nvPr/>
        </p:nvGraphicFramePr>
        <p:xfrm>
          <a:off x="4211638" y="3792538"/>
          <a:ext cx="4321175" cy="609600"/>
        </p:xfrm>
        <a:graphic>
          <a:graphicData uri="http://schemas.openxmlformats.org/drawingml/2006/table">
            <a:tbl>
              <a:tblPr firstRow="1" bandRow="1">
                <a:tableStyleId>{93296810-A885-4BE3-A3E7-6D5BEEA58F35}</a:tableStyleId>
              </a:tblPr>
              <a:tblGrid>
                <a:gridCol w="2880642">
                  <a:extLst>
                    <a:ext uri="{9D8B030D-6E8A-4147-A177-3AD203B41FA5}">
                      <a16:colId xmlns:a16="http://schemas.microsoft.com/office/drawing/2014/main" val="20000"/>
                    </a:ext>
                  </a:extLst>
                </a:gridCol>
                <a:gridCol w="1440533">
                  <a:extLst>
                    <a:ext uri="{9D8B030D-6E8A-4147-A177-3AD203B41FA5}">
                      <a16:colId xmlns:a16="http://schemas.microsoft.com/office/drawing/2014/main" val="20001"/>
                    </a:ext>
                  </a:extLst>
                </a:gridCol>
              </a:tblGrid>
              <a:tr h="182343">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ユーザー像</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ユーザー数</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0"/>
                  </a:ext>
                </a:extLst>
              </a:tr>
              <a:tr h="182343">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貴社の顧客（コンシューマ）</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101" name="正方形/長方形 100"/>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④</a:t>
            </a:r>
          </a:p>
        </p:txBody>
      </p:sp>
      <p:sp>
        <p:nvSpPr>
          <p:cNvPr id="17444" name="テキスト ボックス 10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7445" name="テキスト ボックス 104"/>
          <p:cNvSpPr txBox="1">
            <a:spLocks noChangeArrowheads="1"/>
          </p:cNvSpPr>
          <p:nvPr/>
        </p:nvSpPr>
        <p:spPr bwMode="auto">
          <a:xfrm>
            <a:off x="4211638" y="1628775"/>
            <a:ext cx="71278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17446" name="テキスト ボックス 105"/>
          <p:cNvSpPr txBox="1">
            <a:spLocks noChangeArrowheads="1"/>
          </p:cNvSpPr>
          <p:nvPr/>
        </p:nvSpPr>
        <p:spPr bwMode="auto">
          <a:xfrm>
            <a:off x="4211638" y="3443288"/>
            <a:ext cx="765175"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sp>
        <p:nvSpPr>
          <p:cNvPr id="17447" name="テキスト ボックス 107"/>
          <p:cNvSpPr txBox="1">
            <a:spLocks noChangeArrowheads="1"/>
          </p:cNvSpPr>
          <p:nvPr/>
        </p:nvSpPr>
        <p:spPr bwMode="auto">
          <a:xfrm>
            <a:off x="6732588" y="1628775"/>
            <a:ext cx="18002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申請時点の実績値を記入下さい</a:t>
            </a:r>
            <a:br>
              <a:rPr lang="en-US" altLang="ja-JP" sz="900"/>
            </a:br>
            <a:r>
              <a:rPr lang="ja-JP" altLang="en-US" sz="900"/>
              <a:t>該当のない場合は空欄で結構です</a:t>
            </a:r>
          </a:p>
        </p:txBody>
      </p:sp>
      <p:sp>
        <p:nvSpPr>
          <p:cNvPr id="17448" name="テキスト ボックス 108"/>
          <p:cNvSpPr txBox="1">
            <a:spLocks noChangeArrowheads="1"/>
          </p:cNvSpPr>
          <p:nvPr/>
        </p:nvSpPr>
        <p:spPr bwMode="auto">
          <a:xfrm>
            <a:off x="6804025" y="3440113"/>
            <a:ext cx="17287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申請時点の実績値を記入下さい</a:t>
            </a:r>
            <a:br>
              <a:rPr lang="en-US" altLang="ja-JP" sz="900"/>
            </a:br>
            <a:r>
              <a:rPr lang="ja-JP" altLang="en-US" sz="900"/>
              <a:t>該当のない場合は空欄で結構です</a:t>
            </a:r>
          </a:p>
        </p:txBody>
      </p:sp>
      <p:sp>
        <p:nvSpPr>
          <p:cNvPr id="17449" name="スライド番号プレースホルダー 109"/>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81BF180C-35EF-4F46-B3A4-62F95E3FB36D}" type="slidenum">
              <a:rPr lang="ja-JP" altLang="en-US" sz="1200" smtClean="0">
                <a:solidFill>
                  <a:srgbClr val="FF9900"/>
                </a:solidFill>
              </a:rPr>
              <a:pPr>
                <a:spcBef>
                  <a:spcPct val="0"/>
                </a:spcBef>
                <a:buFontTx/>
                <a:buNone/>
              </a:pPr>
              <a:t>8</a:t>
            </a:fld>
            <a:endParaRPr lang="ja-JP" altLang="en-US" sz="1200">
              <a:solidFill>
                <a:srgbClr val="FF9900"/>
              </a:solidFill>
            </a:endParaRPr>
          </a:p>
        </p:txBody>
      </p:sp>
      <p:sp>
        <p:nvSpPr>
          <p:cNvPr id="17450" name="テキスト ボックス 40"/>
          <p:cNvSpPr txBox="1">
            <a:spLocks noChangeArrowheads="1"/>
          </p:cNvSpPr>
          <p:nvPr/>
        </p:nvSpPr>
        <p:spPr bwMode="auto">
          <a:xfrm>
            <a:off x="1908175" y="1700213"/>
            <a:ext cx="8620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7451" name="テキスト ボックス 43"/>
          <p:cNvSpPr txBox="1">
            <a:spLocks noChangeArrowheads="1"/>
          </p:cNvSpPr>
          <p:nvPr/>
        </p:nvSpPr>
        <p:spPr bwMode="auto">
          <a:xfrm>
            <a:off x="1908175" y="3716338"/>
            <a:ext cx="8080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38" name="円/楕円 37"/>
          <p:cNvSpPr/>
          <p:nvPr/>
        </p:nvSpPr>
        <p:spPr>
          <a:xfrm>
            <a:off x="908050" y="1989138"/>
            <a:ext cx="720725" cy="720725"/>
          </a:xfrm>
          <a:prstGeom prst="ellipse">
            <a:avLst/>
          </a:prstGeom>
          <a:solidFill>
            <a:srgbClr val="FF9900"/>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24" name="円/楕円 23"/>
          <p:cNvSpPr/>
          <p:nvPr/>
        </p:nvSpPr>
        <p:spPr>
          <a:xfrm>
            <a:off x="933450" y="4019550"/>
            <a:ext cx="720725" cy="720725"/>
          </a:xfrm>
          <a:prstGeom prst="ellipse">
            <a:avLst/>
          </a:prstGeom>
          <a:solidFill>
            <a:srgbClr val="FF9900"/>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48" name="円/楕円 47"/>
          <p:cNvSpPr/>
          <p:nvPr/>
        </p:nvSpPr>
        <p:spPr>
          <a:xfrm>
            <a:off x="3082925" y="1989138"/>
            <a:ext cx="720725" cy="720725"/>
          </a:xfrm>
          <a:prstGeom prst="ellipse">
            <a:avLst/>
          </a:prstGeom>
          <a:solidFill>
            <a:srgbClr val="FF9900"/>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000" b="1" dirty="0">
                <a:solidFill>
                  <a:schemeClr val="bg1"/>
                </a:solidFill>
                <a:latin typeface="Meiryo UI" pitchFamily="50" charset="-128"/>
                <a:ea typeface="Meiryo UI" pitchFamily="50" charset="-128"/>
                <a:cs typeface="Meiryo UI" pitchFamily="50" charset="-128"/>
              </a:rPr>
              <a:t>（顧客企業の）</a:t>
            </a:r>
            <a:br>
              <a:rPr lang="en-US" altLang="ja-JP" sz="1400" b="1" dirty="0">
                <a:solidFill>
                  <a:schemeClr val="bg1"/>
                </a:solidFill>
                <a:latin typeface="Meiryo UI" pitchFamily="50" charset="-128"/>
                <a:ea typeface="Meiryo UI" pitchFamily="50" charset="-128"/>
                <a:cs typeface="Meiryo UI" pitchFamily="50" charset="-128"/>
              </a:rPr>
            </a:br>
            <a:r>
              <a:rPr lang="ja-JP" altLang="en-US" sz="1100" b="1" dirty="0">
                <a:solidFill>
                  <a:schemeClr val="bg1"/>
                </a:solidFill>
                <a:latin typeface="Meiryo UI" pitchFamily="50" charset="-128"/>
                <a:ea typeface="Meiryo UI" pitchFamily="50" charset="-128"/>
                <a:cs typeface="Meiryo UI" pitchFamily="50" charset="-128"/>
              </a:rPr>
              <a:t>社員・委託先</a:t>
            </a:r>
            <a:br>
              <a:rPr lang="en-US" altLang="ja-JP" sz="1100" b="1" dirty="0">
                <a:solidFill>
                  <a:schemeClr val="bg1"/>
                </a:solidFill>
                <a:latin typeface="Meiryo UI" pitchFamily="50" charset="-128"/>
                <a:ea typeface="Meiryo UI" pitchFamily="50" charset="-128"/>
                <a:cs typeface="Meiryo UI" pitchFamily="50" charset="-128"/>
              </a:rPr>
            </a:br>
            <a:r>
              <a:rPr lang="ja-JP" altLang="en-US" sz="1100" b="1" dirty="0">
                <a:solidFill>
                  <a:schemeClr val="bg1"/>
                </a:solidFill>
                <a:latin typeface="Meiryo UI" pitchFamily="50" charset="-128"/>
                <a:ea typeface="Meiryo UI" pitchFamily="50" charset="-128"/>
                <a:cs typeface="Meiryo UI" pitchFamily="50" charset="-128"/>
              </a:rPr>
              <a:t>社員等</a:t>
            </a:r>
          </a:p>
        </p:txBody>
      </p:sp>
      <p:sp>
        <p:nvSpPr>
          <p:cNvPr id="17455" name="テキスト ボックス 48"/>
          <p:cNvSpPr txBox="1">
            <a:spLocks noChangeArrowheads="1"/>
          </p:cNvSpPr>
          <p:nvPr/>
        </p:nvSpPr>
        <p:spPr bwMode="auto">
          <a:xfrm>
            <a:off x="3043238" y="1700213"/>
            <a:ext cx="8080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cxnSp>
        <p:nvCxnSpPr>
          <p:cNvPr id="53" name="直線コネクタ 52"/>
          <p:cNvCxnSpPr>
            <a:stCxn id="60" idx="6"/>
            <a:endCxn id="48" idx="2"/>
          </p:cNvCxnSpPr>
          <p:nvPr/>
        </p:nvCxnSpPr>
        <p:spPr>
          <a:xfrm>
            <a:off x="2709863" y="2349500"/>
            <a:ext cx="373062"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a:xfrm>
            <a:off x="250825" y="549274"/>
            <a:ext cx="8642350" cy="1007517"/>
          </a:xfrm>
        </p:spPr>
        <p:txBody>
          <a:bodyPr anchor="t" anchorCtr="0"/>
          <a:lstStyle/>
          <a:p>
            <a:pPr eaLnBrk="1" hangingPunct="1"/>
            <a:r>
              <a:rPr lang="ja-JP" altLang="en-US" dirty="0">
                <a:solidFill>
                  <a:schemeClr val="tx1"/>
                </a:solidFill>
              </a:rPr>
              <a:t>技術</a:t>
            </a:r>
            <a:br>
              <a:rPr lang="en-US" altLang="ja-JP" dirty="0"/>
            </a:br>
            <a:r>
              <a:rPr lang="ja-JP" altLang="en-US" sz="1400" dirty="0"/>
              <a:t>最先端技術へのチャレンジ・先進性／独創的な工夫</a:t>
            </a:r>
            <a:br>
              <a:rPr lang="en-US" altLang="ja-JP" sz="1400" dirty="0"/>
            </a:br>
            <a:r>
              <a:rPr lang="ja-JP" altLang="en-US" sz="1400" dirty="0"/>
              <a:t>既存技術の活用、組合せによる新たな価値の創出</a:t>
            </a:r>
            <a:endParaRPr lang="ja-JP" altLang="en-US" sz="2400" dirty="0"/>
          </a:p>
        </p:txBody>
      </p:sp>
      <p:sp>
        <p:nvSpPr>
          <p:cNvPr id="18435" name="スライド番号プレースホルダー 2"/>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AB20BFF-94CB-4ED7-90D8-CD0CBCABC9F3}" type="slidenum">
              <a:rPr kumimoji="1" lang="ja-JP" altLang="en-US" sz="1200" b="0" i="0" u="none" strike="noStrike" kern="1200" cap="none" spc="0" normalizeH="0" baseline="0" noProof="0" smtClean="0">
                <a:ln>
                  <a:noFill/>
                </a:ln>
                <a:solidFill>
                  <a:srgbClr val="FF9900"/>
                </a:solidFill>
                <a:effectLst/>
                <a:uLnTx/>
                <a:uFillTx/>
                <a:latin typeface="Meiryo UI" panose="020B0604030504040204" pitchFamily="50" charset="-128"/>
                <a:ea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1" lang="ja-JP" altLang="en-US" sz="1200" b="0" i="0" u="none" strike="noStrike" kern="1200" cap="none" spc="0" normalizeH="0" baseline="0" noProof="0">
              <a:ln>
                <a:noFill/>
              </a:ln>
              <a:solidFill>
                <a:srgbClr val="FF9900"/>
              </a:solidFill>
              <a:effectLst/>
              <a:uLnTx/>
              <a:uFillTx/>
              <a:latin typeface="Meiryo UI" panose="020B0604030504040204" pitchFamily="50" charset="-128"/>
              <a:ea typeface="Meiryo UI" panose="020B0604030504040204" pitchFamily="50" charset="-128"/>
            </a:endParaRPr>
          </a:p>
        </p:txBody>
      </p:sp>
      <p:sp>
        <p:nvSpPr>
          <p:cNvPr id="18436" name="コンテンツ プレースホルダー 3"/>
          <p:cNvSpPr>
            <a:spLocks noGrp="1"/>
          </p:cNvSpPr>
          <p:nvPr>
            <p:ph idx="1"/>
          </p:nvPr>
        </p:nvSpPr>
        <p:spPr>
          <a:xfrm>
            <a:off x="246063" y="1701252"/>
            <a:ext cx="8642350" cy="4967836"/>
          </a:xfrm>
        </p:spPr>
        <p:txBody>
          <a:bodyPr/>
          <a:lstStyle/>
          <a:p>
            <a:pPr eaLnBrk="1" hangingPunct="1"/>
            <a:r>
              <a:rPr lang="ja-JP" altLang="en-US" sz="1400" dirty="0"/>
              <a:t>最先端技術へのチャレンジ・先進性、または、独創的な工夫</a:t>
            </a:r>
            <a:endParaRPr lang="en-US" altLang="ja-JP" sz="1400" dirty="0"/>
          </a:p>
          <a:p>
            <a:pPr eaLnBrk="1" hangingPunct="1"/>
            <a:r>
              <a:rPr lang="ja-JP" altLang="en-US" sz="1400" dirty="0"/>
              <a:t>使用した先進的な要素技術    </a:t>
            </a:r>
            <a:r>
              <a:rPr lang="en-US" altLang="ja-JP" sz="1400" dirty="0"/>
              <a:t>(IoT, AI, Robot</a:t>
            </a:r>
            <a:r>
              <a:rPr lang="ja-JP" altLang="en-US" sz="1400" dirty="0"/>
              <a:t>等）</a:t>
            </a:r>
            <a:endParaRPr lang="en-US" altLang="ja-JP" sz="1400" dirty="0"/>
          </a:p>
          <a:p>
            <a:pPr eaLnBrk="1" hangingPunct="1"/>
            <a:r>
              <a:rPr lang="ja-JP" altLang="en-US" sz="1400" dirty="0"/>
              <a:t>既存技術の活用、組合せ等</a:t>
            </a:r>
          </a:p>
          <a:p>
            <a:pPr marL="0" indent="0" eaLnBrk="1" hangingPunct="1">
              <a:buNone/>
            </a:pPr>
            <a:endParaRPr lang="ja-JP" altLang="en-US" sz="1400" dirty="0"/>
          </a:p>
        </p:txBody>
      </p:sp>
      <p:sp>
        <p:nvSpPr>
          <p:cNvPr id="5" name="正方形/長方形 4"/>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Ａ</a:t>
            </a:r>
          </a:p>
        </p:txBody>
      </p:sp>
      <p:sp>
        <p:nvSpPr>
          <p:cNvPr id="18438" name="テキスト ボックス 5"/>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アピールポイント</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nchor="ctr" anchorCtr="0">
        <a:noAutofit/>
      </a:bodyPr>
      <a:lstStyle>
        <a:defPPr>
          <a:defRPr kumimoji="1" sz="1400" dirty="0" smtClean="0">
            <a:solidFill>
              <a:schemeClr val="tx1">
                <a:lumMod val="50000"/>
                <a:lumOff val="50000"/>
              </a:schemeClr>
            </a:solidFill>
            <a:latin typeface="Meiryo UI" pitchFamily="50" charset="-128"/>
            <a:ea typeface="Meiryo UI" pitchFamily="50" charset="-128"/>
            <a:cs typeface="Meiryo UI"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4B25BDD71E6E1468BAA4BB0D8236ACE" ma:contentTypeVersion="" ma:contentTypeDescription="新しいドキュメントを作成します。" ma:contentTypeScope="" ma:versionID="e53928acaaae93bc64bb596b5fba5424">
  <xsd:schema xmlns:xsd="http://www.w3.org/2001/XMLSchema" xmlns:xs="http://www.w3.org/2001/XMLSchema" xmlns:p="http://schemas.microsoft.com/office/2006/metadata/properties" xmlns:ns2="21784d2d-e399-40c3-87fb-5f6b5f580e80" targetNamespace="http://schemas.microsoft.com/office/2006/metadata/properties" ma:root="true" ma:fieldsID="205dd33946e9804eed0f1d363ccac74d" ns2:_="">
    <xsd:import namespace="21784d2d-e399-40c3-87fb-5f6b5f580e80"/>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784d2d-e399-40c3-87fb-5f6b5f580e80" elementFormDefault="qualified">
    <xsd:import namespace="http://schemas.microsoft.com/office/2006/documentManagement/types"/>
    <xsd:import namespace="http://schemas.microsoft.com/office/infopath/2007/PartnerControls"/>
    <xsd:element name="Category" ma:index="8" nillable="true" ma:displayName="カテゴリ" ma:internalName="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ategory xmlns="21784d2d-e399-40c3-87fb-5f6b5f580e80" xsi:nil="true"/>
  </documentManagement>
</p:properties>
</file>

<file path=customXml/itemProps1.xml><?xml version="1.0" encoding="utf-8"?>
<ds:datastoreItem xmlns:ds="http://schemas.openxmlformats.org/officeDocument/2006/customXml" ds:itemID="{9CA64A74-92CD-4151-A47B-2B99A04A58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784d2d-e399-40c3-87fb-5f6b5f580e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3479605-B856-4819-A058-84EDD17D660D}">
  <ds:schemaRefs>
    <ds:schemaRef ds:uri="http://purl.org/dc/elements/1.1/"/>
    <ds:schemaRef ds:uri="http://schemas.microsoft.com/office/2006/metadata/properties"/>
    <ds:schemaRef ds:uri="http://purl.org/dc/terms/"/>
    <ds:schemaRef ds:uri="http://schemas.openxmlformats.org/package/2006/metadata/core-properties"/>
    <ds:schemaRef ds:uri="21784d2d-e399-40c3-87fb-5f6b5f580e80"/>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2332</TotalTime>
  <Words>2233</Words>
  <Application>Microsoft Office PowerPoint</Application>
  <PresentationFormat>画面に合わせる (4:3)</PresentationFormat>
  <Paragraphs>221</Paragraphs>
  <Slides>13</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Meiryo UI</vt:lpstr>
      <vt:lpstr>Arial</vt:lpstr>
      <vt:lpstr>Calibri</vt:lpstr>
      <vt:lpstr>Wingdings</vt:lpstr>
      <vt:lpstr>Wingdings 2</vt:lpstr>
      <vt:lpstr>Office ​​テーマ</vt:lpstr>
      <vt:lpstr>MCPC award 2023 応募要綱 （サービス＆ソリューション部門）</vt:lpstr>
      <vt:lpstr>PowerPoint プレゼンテーション</vt:lpstr>
      <vt:lpstr>エントリーシート記入上のガイド</vt:lpstr>
      <vt:lpstr>MCPC award（サービス＆ソリューション部門） エントリーシート</vt:lpstr>
      <vt:lpstr>応募者名・応募サービス＆ソリューション名称等</vt:lpstr>
      <vt:lpstr>応募者情報</vt:lpstr>
      <vt:lpstr>応募サービス・ソリューションのサービス・イメージ</vt:lpstr>
      <vt:lpstr>応募サービス・ソリューションのユーザー像・ユーザー数</vt:lpstr>
      <vt:lpstr>技術 最先端技術へのチャレンジ・先進性／独創的な工夫 既存技術の活用、組合せによる新たな価値の創出</vt:lpstr>
      <vt:lpstr>提供価値 人々の「暮らし」をかえた（かえる）／会社の「シゴト」をかえた（かえる）</vt:lpstr>
      <vt:lpstr>ビジネス性 応募サービス・ソリューションの事業性</vt:lpstr>
      <vt:lpstr>アピールポイントのまとめ</vt:lpstr>
      <vt:lpstr>審査者及びMCPCに対する希望・注意事項</vt:lpstr>
    </vt:vector>
  </TitlesOfParts>
  <Company>KDDI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1107PC0306</dc:creator>
  <cp:lastModifiedBy>Hisaya Takahashi（高橋久彌）</cp:lastModifiedBy>
  <cp:revision>219</cp:revision>
  <cp:lastPrinted>2013-11-26T08:38:53Z</cp:lastPrinted>
  <dcterms:created xsi:type="dcterms:W3CDTF">2013-03-07T06:15:11Z</dcterms:created>
  <dcterms:modified xsi:type="dcterms:W3CDTF">2023-06-01T07:49:03Z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0x01010074B25BDD71E6E1468BAA4BB0D8236ACE</vt:lpwstr>
  </property>
  <property fmtid="{D5CDD505-2E9C-101B-9397-08002B2CF9AE}" pid="3" name="MSIP_Label_dbb4fa5d-3ac5-4415-967c-34900a0e1c6f_Enabled">
    <vt:lpwstr>true</vt:lpwstr>
  </property>
  <property fmtid="{D5CDD505-2E9C-101B-9397-08002B2CF9AE}" pid="4" name="MSIP_Label_dbb4fa5d-3ac5-4415-967c-34900a0e1c6f_SetDate">
    <vt:lpwstr>2023-05-21T05:26:09Z</vt:lpwstr>
  </property>
  <property fmtid="{D5CDD505-2E9C-101B-9397-08002B2CF9AE}" pid="5" name="MSIP_Label_dbb4fa5d-3ac5-4415-967c-34900a0e1c6f_Method">
    <vt:lpwstr>Privileged</vt:lpwstr>
  </property>
  <property fmtid="{D5CDD505-2E9C-101B-9397-08002B2CF9AE}" pid="6" name="MSIP_Label_dbb4fa5d-3ac5-4415-967c-34900a0e1c6f_Name">
    <vt:lpwstr>dbb4fa5d-3ac5-4415-967c-34900a0e1c6f</vt:lpwstr>
  </property>
  <property fmtid="{D5CDD505-2E9C-101B-9397-08002B2CF9AE}" pid="7" name="MSIP_Label_dbb4fa5d-3ac5-4415-967c-34900a0e1c6f_SiteId">
    <vt:lpwstr>a629ef32-67ba-47a6-8eb3-ec43935644fc</vt:lpwstr>
  </property>
  <property fmtid="{D5CDD505-2E9C-101B-9397-08002B2CF9AE}" pid="8" name="MSIP_Label_dbb4fa5d-3ac5-4415-967c-34900a0e1c6f_ActionId">
    <vt:lpwstr>f0dac476-cebb-40c6-9931-54800f335543</vt:lpwstr>
  </property>
  <property fmtid="{D5CDD505-2E9C-101B-9397-08002B2CF9AE}" pid="9" name="MSIP_Label_dbb4fa5d-3ac5-4415-967c-34900a0e1c6f_ContentBits">
    <vt:lpwstr>0</vt:lpwstr>
  </property>
</Properties>
</file>