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0"/>
  </p:notesMasterIdLst>
  <p:handoutMasterIdLst>
    <p:handoutMasterId r:id="rId21"/>
  </p:handoutMasterIdLst>
  <p:sldIdLst>
    <p:sldId id="284" r:id="rId4"/>
    <p:sldId id="287" r:id="rId5"/>
    <p:sldId id="276" r:id="rId6"/>
    <p:sldId id="278" r:id="rId7"/>
    <p:sldId id="256" r:id="rId8"/>
    <p:sldId id="261" r:id="rId9"/>
    <p:sldId id="263" r:id="rId10"/>
    <p:sldId id="273" r:id="rId11"/>
    <p:sldId id="270" r:id="rId12"/>
    <p:sldId id="290" r:id="rId13"/>
    <p:sldId id="295" r:id="rId14"/>
    <p:sldId id="281" r:id="rId15"/>
    <p:sldId id="297" r:id="rId16"/>
    <p:sldId id="269" r:id="rId17"/>
    <p:sldId id="282" r:id="rId18"/>
    <p:sldId id="283" r:id="rId1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p:scale>
          <a:sx n="100" d="100"/>
          <a:sy n="100" d="100"/>
        </p:scale>
        <p:origin x="498" y="72"/>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2021/5/6</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2021/5/6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391710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2021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a:t>
            </a:r>
            <a:r>
              <a:rPr lang="ja-JP" altLang="en-US" sz="1050" u="sng" dirty="0"/>
              <a:t>モバイルシステムを活用した</a:t>
            </a:r>
            <a:r>
              <a:rPr lang="en-US" altLang="ja-JP" sz="1050" u="sng" dirty="0" err="1"/>
              <a:t>IoT</a:t>
            </a:r>
            <a:r>
              <a:rPr lang="en-US" altLang="ja-JP" sz="1050" u="sng" dirty="0"/>
              <a:t>, AI, Robot, Bluetooth</a:t>
            </a:r>
            <a:r>
              <a:rPr lang="ja-JP" altLang="en-US" sz="1050" u="sng" dirty="0"/>
              <a:t>などの最新のユーザー事例を紹介し</a:t>
            </a:r>
            <a:r>
              <a:rPr lang="ja-JP" altLang="en-US" sz="1050" dirty="0"/>
              <a:t>社会貢献度、顧客満足度向上、企業業績の向上などの観点を評価するために設定されました。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インフラ等に、モバイル／ワイヤレスにかかるサービス・ソリューション・技術等を導入し活用した事例であって、自社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009775"/>
          </a:xfrm>
          <a:prstGeom prst="rect">
            <a:avLst/>
          </a:prstGeom>
        </p:spPr>
        <p:txBody>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 </a:t>
            </a:r>
            <a:r>
              <a:rPr lang="en-US" altLang="ja-JP" sz="1000" dirty="0">
                <a:latin typeface="Meiryo UI" pitchFamily="50" charset="-128"/>
                <a:ea typeface="Meiryo UI" pitchFamily="50" charset="-128"/>
                <a:cs typeface="Meiryo UI" pitchFamily="50" charset="-128"/>
              </a:rPr>
              <a:t>2021 (</a:t>
            </a:r>
            <a:r>
              <a:rPr lang="ja-JP" altLang="en-US" sz="1000" dirty="0">
                <a:latin typeface="Meiryo UI" pitchFamily="50" charset="-128"/>
                <a:ea typeface="Meiryo UI" pitchFamily="50" charset="-128"/>
                <a:cs typeface="Meiryo UI" pitchFamily="50" charset="-128"/>
              </a:rPr>
              <a:t>ユーザー部門</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技術</a:t>
            </a:r>
            <a:r>
              <a:rPr lang="en-US" altLang="ja-JP" sz="1000" b="1" dirty="0">
                <a:latin typeface="Meiryo UI" pitchFamily="50" charset="-128"/>
                <a:ea typeface="Meiryo UI" pitchFamily="50" charset="-128"/>
                <a:cs typeface="Meiryo UI" pitchFamily="50" charset="-128"/>
              </a:rPr>
              <a:t>】</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最先端技術へのチャレンジ・先進性、または、独創的な工夫</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提供価値</a:t>
            </a:r>
            <a:r>
              <a:rPr lang="en-US" altLang="ja-JP" sz="1000" b="1" dirty="0">
                <a:latin typeface="Meiryo UI" pitchFamily="50" charset="-128"/>
                <a:ea typeface="Meiryo UI" pitchFamily="50" charset="-128"/>
                <a:cs typeface="Meiryo UI" pitchFamily="50" charset="-128"/>
              </a:rPr>
              <a:t>】</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モバイルシステムが実現した新しいエクスペリエンスや価値など</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ビジネス性</a:t>
            </a:r>
            <a:r>
              <a:rPr lang="en-US" altLang="ja-JP" sz="1000" b="1" dirty="0">
                <a:latin typeface="Meiryo UI" pitchFamily="50" charset="-128"/>
                <a:ea typeface="Meiryo UI" pitchFamily="50" charset="-128"/>
                <a:cs typeface="Meiryo UI" pitchFamily="50" charset="-128"/>
              </a:rPr>
              <a:t>】</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応募システムの費用対効果</a:t>
            </a:r>
            <a:endParaRPr lang="en-US" altLang="ja-JP" sz="1000" dirty="0">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ユーザーの評価</a:t>
            </a:r>
            <a:r>
              <a:rPr lang="en-US" altLang="ja-JP" sz="1000" b="1" dirty="0">
                <a:latin typeface="Meiryo UI" pitchFamily="50" charset="-128"/>
                <a:ea typeface="Meiryo UI" pitchFamily="50" charset="-128"/>
                <a:cs typeface="Meiryo UI" pitchFamily="50" charset="-128"/>
              </a:rPr>
              <a:t>】</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2021</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08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a:solidFill>
                  <a:srgbClr val="FF0000"/>
                </a:solidFill>
                <a:latin typeface="Meiryo UI" pitchFamily="50" charset="-128"/>
                <a:ea typeface="Meiryo UI" pitchFamily="50" charset="-128"/>
                <a:cs typeface="Meiryo UI" pitchFamily="50" charset="-128"/>
              </a:rPr>
              <a:t>日（火）</a:t>
            </a:r>
            <a:r>
              <a:rPr lang="ja-JP" altLang="en-US" sz="1200" b="1" dirty="0">
                <a:solidFill>
                  <a:srgbClr val="FF0000"/>
                </a:solidFill>
                <a:latin typeface="Meiryo UI" pitchFamily="50" charset="-128"/>
                <a:ea typeface="Meiryo UI" pitchFamily="50" charset="-128"/>
                <a:cs typeface="Meiryo UI" pitchFamily="50" charset="-128"/>
              </a:rPr>
              <a:t>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月上旬頃事務局よりご連絡します。「モバイルテクノロジー賞」「モバイルビジネス賞」</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「モバイルパブリック賞」「モバイル中小企業賞」受賞者には、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28</a:t>
            </a:r>
            <a:r>
              <a:rPr lang="ja-JP" altLang="en-US" sz="950" dirty="0">
                <a:latin typeface="Meiryo UI" pitchFamily="50" charset="-128"/>
                <a:ea typeface="Meiryo UI" pitchFamily="50" charset="-128"/>
                <a:cs typeface="Meiryo UI" pitchFamily="50" charset="-128"/>
              </a:rPr>
              <a:t>日の二次審査会にて、プレゼンテー</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25</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B80FD0E-C12C-49CE-A861-984EA801A087}"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0484"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err="1"/>
              <a:t>IoT</a:t>
            </a:r>
            <a:r>
              <a:rPr lang="en-US" altLang="ja-JP" sz="1400" dirty="0"/>
              <a:t>, AI, Robot, Bluetooth</a:t>
            </a:r>
            <a:r>
              <a:rPr lang="ja-JP" altLang="en-US" sz="1400" dirty="0"/>
              <a:t>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11</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a:t>応募システムは、人々の「暮らし」をどのようにかえた（かえる）のか</a:t>
            </a:r>
            <a:endParaRPr lang="en-US" altLang="ja-JP" sz="1400"/>
          </a:p>
          <a:p>
            <a:pPr eaLnBrk="1" hangingPunct="1"/>
            <a:r>
              <a:rPr lang="ja-JP" altLang="en-US" sz="1400"/>
              <a:t>応募システムは、会社の「シゴト」をどのようにかえた（かえる）のか</a:t>
            </a:r>
            <a:endParaRPr lang="en-US" altLang="ja-JP" sz="1400"/>
          </a:p>
          <a:p>
            <a:pPr eaLnBrk="1" hangingPunct="1"/>
            <a:r>
              <a:rPr lang="ja-JP" altLang="en-US" sz="1400"/>
              <a:t>応募システムによって、貴社がお客様に提供できるようになった新しいユーザー・エクスペリエンスや価値は何か</a:t>
            </a:r>
            <a:endParaRPr lang="en-US" altLang="ja-JP" sz="1400"/>
          </a:p>
          <a:p>
            <a:pPr eaLnBrk="1" hangingPunct="1"/>
            <a:r>
              <a:rPr lang="ja-JP" altLang="en-US" sz="1400"/>
              <a:t>応募システムが、よりよい社会の実現、公共、環境問題に貢献した（できる）こと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ビジネス性</a:t>
            </a:r>
            <a:br>
              <a:rPr lang="en-US" altLang="ja-JP" dirty="0"/>
            </a:br>
            <a:r>
              <a:rPr lang="ja-JP" altLang="en-US" sz="1400" dirty="0"/>
              <a:t>応募システムの費用</a:t>
            </a:r>
            <a:r>
              <a:rPr lang="ja-JP" altLang="en-US" sz="1400" dirty="0">
                <a:solidFill>
                  <a:schemeClr val="bg1">
                    <a:lumMod val="75000"/>
                  </a:schemeClr>
                </a:solidFill>
              </a:rPr>
              <a:t>対</a:t>
            </a:r>
            <a:r>
              <a:rPr lang="ja-JP" altLang="en-US" sz="1400" dirty="0"/>
              <a:t>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365104"/>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59" name="表 58"/>
          <p:cNvGraphicFramePr>
            <a:graphicFrameLocks noGrp="1"/>
          </p:cNvGraphicFramePr>
          <p:nvPr>
            <p:extLst>
              <p:ext uri="{D42A27DB-BD31-4B8C-83A1-F6EECF244321}">
                <p14:modId xmlns:p14="http://schemas.microsoft.com/office/powerpoint/2010/main" val="3149682580"/>
              </p:ext>
            </p:extLst>
          </p:nvPr>
        </p:nvGraphicFramePr>
        <p:xfrm>
          <a:off x="899592" y="5171534"/>
          <a:ext cx="3240088" cy="822330"/>
        </p:xfrm>
        <a:graphic>
          <a:graphicData uri="http://schemas.openxmlformats.org/drawingml/2006/table">
            <a:tbl>
              <a:tblPr firstRow="1" bandRow="1">
                <a:tableStyleId>{F5AB1C69-6EDB-4FF4-983F-18BD219EF322}</a:tableStyleId>
              </a:tblPr>
              <a:tblGrid>
                <a:gridCol w="1146617">
                  <a:extLst>
                    <a:ext uri="{9D8B030D-6E8A-4147-A177-3AD203B41FA5}">
                      <a16:colId xmlns:a16="http://schemas.microsoft.com/office/drawing/2014/main" val="20000"/>
                    </a:ext>
                  </a:extLst>
                </a:gridCol>
                <a:gridCol w="1157460">
                  <a:extLst>
                    <a:ext uri="{9D8B030D-6E8A-4147-A177-3AD203B41FA5}">
                      <a16:colId xmlns:a16="http://schemas.microsoft.com/office/drawing/2014/main" val="20001"/>
                    </a:ext>
                  </a:extLst>
                </a:gridCol>
                <a:gridCol w="936011">
                  <a:extLst>
                    <a:ext uri="{9D8B030D-6E8A-4147-A177-3AD203B41FA5}">
                      <a16:colId xmlns:a16="http://schemas.microsoft.com/office/drawing/2014/main" val="20002"/>
                    </a:ext>
                  </a:extLst>
                </a:gridCol>
              </a:tblGrid>
              <a:tr h="274108">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項目</a:t>
                      </a:r>
                    </a:p>
                  </a:txBody>
                  <a:tcPr marL="91431" marR="91431" marT="45615" marB="45615"/>
                </a:tc>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年間削減額</a:t>
                      </a:r>
                    </a:p>
                  </a:txBody>
                  <a:tcPr marL="91431" marR="91431" marT="45615" marB="45615"/>
                </a:tc>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削減率</a:t>
                      </a:r>
                    </a:p>
                  </a:txBody>
                  <a:tcPr marL="91431" marR="91431" marT="45615" marB="45615"/>
                </a:tc>
                <a:extLst>
                  <a:ext uri="{0D108BD9-81ED-4DB2-BD59-A6C34878D82A}">
                    <a16:rowId xmlns:a16="http://schemas.microsoft.com/office/drawing/2014/main" val="10000"/>
                  </a:ext>
                </a:extLst>
              </a:tr>
              <a:tr h="274108">
                <a:tc>
                  <a:txBody>
                    <a:bodyPr/>
                    <a:lstStyle/>
                    <a:p>
                      <a:r>
                        <a:rPr kumimoji="1" lang="ja-JP" altLang="en-US" sz="1200" dirty="0">
                          <a:solidFill>
                            <a:schemeClr val="tx1"/>
                          </a:solidFill>
                          <a:latin typeface="Meiryo UI" pitchFamily="50" charset="-128"/>
                          <a:ea typeface="Meiryo UI" pitchFamily="50" charset="-128"/>
                          <a:cs typeface="Meiryo UI" pitchFamily="50" charset="-128"/>
                        </a:rPr>
                        <a:t>作業コスト</a:t>
                      </a:r>
                      <a:endParaRPr kumimoji="1" lang="ja-JP" altLang="en-US" sz="1200" baseline="300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200" dirty="0">
                          <a:solidFill>
                            <a:schemeClr val="tx1"/>
                          </a:solidFill>
                          <a:latin typeface="Meiryo UI" pitchFamily="50" charset="-128"/>
                          <a:ea typeface="Meiryo UI" pitchFamily="50" charset="-128"/>
                          <a:cs typeface="Meiryo UI" pitchFamily="50" charset="-128"/>
                        </a:rPr>
                        <a:t>人・月</a:t>
                      </a:r>
                      <a:endParaRPr kumimoji="1" lang="en-US" altLang="ja-JP" sz="10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000" dirty="0">
                          <a:solidFill>
                            <a:schemeClr val="tx1"/>
                          </a:solidFill>
                          <a:latin typeface="Meiryo UI" pitchFamily="50" charset="-128"/>
                          <a:ea typeface="Meiryo UI" pitchFamily="50" charset="-128"/>
                          <a:cs typeface="Meiryo UI" pitchFamily="50" charset="-128"/>
                        </a:rPr>
                        <a:t>％</a:t>
                      </a:r>
                    </a:p>
                  </a:txBody>
                  <a:tcPr marL="91431" marR="91431" marT="45615" marB="45615"/>
                </a:tc>
                <a:extLst>
                  <a:ext uri="{0D108BD9-81ED-4DB2-BD59-A6C34878D82A}">
                    <a16:rowId xmlns:a16="http://schemas.microsoft.com/office/drawing/2014/main" val="10001"/>
                  </a:ext>
                </a:extLst>
              </a:tr>
              <a:tr h="274108">
                <a:tc>
                  <a:txBody>
                    <a:bodyPr/>
                    <a:lstStyle/>
                    <a:p>
                      <a:r>
                        <a:rPr kumimoji="1" lang="ja-JP" altLang="en-US" sz="1200" dirty="0">
                          <a:solidFill>
                            <a:schemeClr val="tx1"/>
                          </a:solidFill>
                          <a:latin typeface="Meiryo UI" pitchFamily="50" charset="-128"/>
                          <a:ea typeface="Meiryo UI" pitchFamily="50" charset="-128"/>
                          <a:cs typeface="Meiryo UI" pitchFamily="50" charset="-128"/>
                        </a:rPr>
                        <a:t>外部支払費</a:t>
                      </a:r>
                    </a:p>
                  </a:txBody>
                  <a:tcPr marL="91431" marR="91431" marT="45615" marB="45615"/>
                </a:tc>
                <a:tc>
                  <a:txBody>
                    <a:bodyPr/>
                    <a:lstStyle/>
                    <a:p>
                      <a:pPr algn="r"/>
                      <a:r>
                        <a:rPr kumimoji="1" lang="ja-JP" altLang="en-US" sz="1200" dirty="0">
                          <a:solidFill>
                            <a:schemeClr val="tx1"/>
                          </a:solidFill>
                          <a:latin typeface="Meiryo UI" pitchFamily="50" charset="-128"/>
                          <a:ea typeface="Meiryo UI" pitchFamily="50" charset="-128"/>
                          <a:cs typeface="Meiryo UI" pitchFamily="50" charset="-128"/>
                        </a:rPr>
                        <a:t>円</a:t>
                      </a:r>
                    </a:p>
                  </a:txBody>
                  <a:tcPr marL="91431" marR="91431" marT="45615" marB="45615"/>
                </a:tc>
                <a:tc>
                  <a:txBody>
                    <a:bodyPr/>
                    <a:lstStyle/>
                    <a:p>
                      <a:pPr algn="r"/>
                      <a:r>
                        <a:rPr kumimoji="1" lang="ja-JP" altLang="en-US" sz="1000" dirty="0">
                          <a:solidFill>
                            <a:schemeClr val="tx1"/>
                          </a:solidFill>
                          <a:latin typeface="Meiryo UI" pitchFamily="50" charset="-128"/>
                          <a:ea typeface="Meiryo UI" pitchFamily="50" charset="-128"/>
                          <a:cs typeface="Meiryo UI" pitchFamily="50" charset="-128"/>
                        </a:rPr>
                        <a:t>％</a:t>
                      </a:r>
                    </a:p>
                  </a:txBody>
                  <a:tcPr marL="91431" marR="91431" marT="45615" marB="45615"/>
                </a:tc>
                <a:extLst>
                  <a:ext uri="{0D108BD9-81ED-4DB2-BD59-A6C34878D82A}">
                    <a16:rowId xmlns:a16="http://schemas.microsoft.com/office/drawing/2014/main" val="10002"/>
                  </a:ext>
                </a:extLst>
              </a:tr>
            </a:tbl>
          </a:graphicData>
        </a:graphic>
      </p:graphicFrame>
      <p:sp>
        <p:nvSpPr>
          <p:cNvPr id="22573" name="テキスト ボックス 61"/>
          <p:cNvSpPr txBox="1">
            <a:spLocks noChangeArrowheads="1"/>
          </p:cNvSpPr>
          <p:nvPr/>
        </p:nvSpPr>
        <p:spPr bwMode="auto">
          <a:xfrm>
            <a:off x="893242" y="4839746"/>
            <a:ext cx="151851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dirty="0"/>
              <a:t>コスト削減・効率化</a:t>
            </a:r>
          </a:p>
        </p:txBody>
      </p:sp>
      <p:graphicFrame>
        <p:nvGraphicFramePr>
          <p:cNvPr id="64" name="表 63"/>
          <p:cNvGraphicFramePr>
            <a:graphicFrameLocks noGrp="1"/>
          </p:cNvGraphicFramePr>
          <p:nvPr>
            <p:extLst>
              <p:ext uri="{D42A27DB-BD31-4B8C-83A1-F6EECF244321}">
                <p14:modId xmlns:p14="http://schemas.microsoft.com/office/powerpoint/2010/main" val="3335976322"/>
              </p:ext>
            </p:extLst>
          </p:nvPr>
        </p:nvGraphicFramePr>
        <p:xfrm>
          <a:off x="4937125" y="5148604"/>
          <a:ext cx="3240088" cy="1096968"/>
        </p:xfrm>
        <a:graphic>
          <a:graphicData uri="http://schemas.openxmlformats.org/drawingml/2006/table">
            <a:tbl>
              <a:tblPr firstRow="1" bandRow="1">
                <a:tableStyleId>{F5AB1C69-6EDB-4FF4-983F-18BD219EF322}</a:tableStyleId>
              </a:tblPr>
              <a:tblGrid>
                <a:gridCol w="1146617">
                  <a:extLst>
                    <a:ext uri="{9D8B030D-6E8A-4147-A177-3AD203B41FA5}">
                      <a16:colId xmlns:a16="http://schemas.microsoft.com/office/drawing/2014/main" val="20000"/>
                    </a:ext>
                  </a:extLst>
                </a:gridCol>
                <a:gridCol w="1157460">
                  <a:extLst>
                    <a:ext uri="{9D8B030D-6E8A-4147-A177-3AD203B41FA5}">
                      <a16:colId xmlns:a16="http://schemas.microsoft.com/office/drawing/2014/main" val="20001"/>
                    </a:ext>
                  </a:extLst>
                </a:gridCol>
                <a:gridCol w="936011">
                  <a:extLst>
                    <a:ext uri="{9D8B030D-6E8A-4147-A177-3AD203B41FA5}">
                      <a16:colId xmlns:a16="http://schemas.microsoft.com/office/drawing/2014/main" val="20002"/>
                    </a:ext>
                  </a:extLst>
                </a:gridCol>
              </a:tblGrid>
              <a:tr h="274241">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項目</a:t>
                      </a:r>
                    </a:p>
                  </a:txBody>
                  <a:tcPr marL="91431" marR="91431" marT="45681" marB="45681"/>
                </a:tc>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年間増加額</a:t>
                      </a:r>
                    </a:p>
                  </a:txBody>
                  <a:tcPr marL="91431" marR="91431" marT="45681" marB="45681"/>
                </a:tc>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増加率</a:t>
                      </a:r>
                    </a:p>
                  </a:txBody>
                  <a:tcPr marL="91431" marR="91431" marT="45681" marB="45681"/>
                </a:tc>
                <a:extLst>
                  <a:ext uri="{0D108BD9-81ED-4DB2-BD59-A6C34878D82A}">
                    <a16:rowId xmlns:a16="http://schemas.microsoft.com/office/drawing/2014/main" val="10000"/>
                  </a:ext>
                </a:extLst>
              </a:tr>
              <a:tr h="274241">
                <a:tc>
                  <a:txBody>
                    <a:bodyPr/>
                    <a:lstStyle/>
                    <a:p>
                      <a:r>
                        <a:rPr kumimoji="1" lang="ja-JP" altLang="en-US" sz="1200" dirty="0">
                          <a:solidFill>
                            <a:schemeClr val="tx1"/>
                          </a:solidFill>
                          <a:latin typeface="Meiryo UI" pitchFamily="50" charset="-128"/>
                          <a:ea typeface="Meiryo UI" pitchFamily="50" charset="-128"/>
                          <a:cs typeface="Meiryo UI" pitchFamily="50" charset="-128"/>
                        </a:rPr>
                        <a:t>○○○</a:t>
                      </a:r>
                    </a:p>
                  </a:txBody>
                  <a:tcPr marL="91431" marR="91431" marT="45681" marB="45681"/>
                </a:tc>
                <a:tc>
                  <a:txBody>
                    <a:bodyPr/>
                    <a:lstStyle/>
                    <a:p>
                      <a:pPr algn="r"/>
                      <a:r>
                        <a:rPr kumimoji="1" lang="ja-JP" altLang="en-US" sz="1200" dirty="0">
                          <a:solidFill>
                            <a:schemeClr val="tx1"/>
                          </a:solidFill>
                          <a:latin typeface="Meiryo UI" pitchFamily="50" charset="-128"/>
                          <a:ea typeface="Meiryo UI" pitchFamily="50" charset="-128"/>
                          <a:cs typeface="Meiryo UI" pitchFamily="50" charset="-128"/>
                        </a:rPr>
                        <a:t>円</a:t>
                      </a:r>
                    </a:p>
                  </a:txBody>
                  <a:tcPr marL="91431" marR="91431" marT="45681" marB="45681"/>
                </a:tc>
                <a:tc>
                  <a:txBody>
                    <a:bodyPr/>
                    <a:lstStyle/>
                    <a:p>
                      <a:pPr algn="r"/>
                      <a:r>
                        <a:rPr kumimoji="1" lang="ja-JP" altLang="en-US" sz="1000" dirty="0">
                          <a:solidFill>
                            <a:schemeClr val="tx1"/>
                          </a:solidFill>
                          <a:latin typeface="Meiryo UI" pitchFamily="50" charset="-128"/>
                          <a:ea typeface="Meiryo UI" pitchFamily="50" charset="-128"/>
                          <a:cs typeface="Meiryo UI" pitchFamily="50" charset="-128"/>
                        </a:rPr>
                        <a:t>％</a:t>
                      </a:r>
                    </a:p>
                  </a:txBody>
                  <a:tcPr marL="91431" marR="91431" marT="45681" marB="45681"/>
                </a:tc>
                <a:extLst>
                  <a:ext uri="{0D108BD9-81ED-4DB2-BD59-A6C34878D82A}">
                    <a16:rowId xmlns:a16="http://schemas.microsoft.com/office/drawing/2014/main" val="10001"/>
                  </a:ext>
                </a:extLst>
              </a:tr>
              <a:tr h="274241">
                <a:tc>
                  <a:txBody>
                    <a:bodyPr/>
                    <a:lstStyle/>
                    <a:p>
                      <a:r>
                        <a:rPr kumimoji="1" lang="ja-JP" altLang="en-US" sz="1200" dirty="0">
                          <a:solidFill>
                            <a:schemeClr val="tx1"/>
                          </a:solidFill>
                          <a:latin typeface="Meiryo UI" pitchFamily="50" charset="-128"/>
                          <a:ea typeface="Meiryo UI" pitchFamily="50" charset="-128"/>
                          <a:cs typeface="Meiryo UI" pitchFamily="50" charset="-128"/>
                        </a:rPr>
                        <a:t>○○○</a:t>
                      </a:r>
                    </a:p>
                  </a:txBody>
                  <a:tcPr marL="91431" marR="91431" marT="45681" marB="45681"/>
                </a:tc>
                <a:tc>
                  <a:txBody>
                    <a:bodyPr/>
                    <a:lstStyle/>
                    <a:p>
                      <a:pPr algn="r"/>
                      <a:r>
                        <a:rPr kumimoji="1" lang="ja-JP" altLang="en-US" sz="1200" dirty="0">
                          <a:solidFill>
                            <a:schemeClr val="tx1"/>
                          </a:solidFill>
                          <a:latin typeface="Meiryo UI" pitchFamily="50" charset="-128"/>
                          <a:ea typeface="Meiryo UI" pitchFamily="50" charset="-128"/>
                          <a:cs typeface="Meiryo UI" pitchFamily="50" charset="-128"/>
                        </a:rPr>
                        <a:t>円</a:t>
                      </a:r>
                    </a:p>
                  </a:txBody>
                  <a:tcPr marL="91431" marR="91431" marT="45681" marB="45681"/>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itchFamily="50" charset="-128"/>
                          <a:ea typeface="Meiryo UI" pitchFamily="50" charset="-128"/>
                          <a:cs typeface="Meiryo UI" pitchFamily="50" charset="-128"/>
                        </a:rPr>
                        <a:t>％</a:t>
                      </a:r>
                    </a:p>
                  </a:txBody>
                  <a:tcPr marL="91431" marR="91431" marT="45681" marB="45681"/>
                </a:tc>
                <a:extLst>
                  <a:ext uri="{0D108BD9-81ED-4DB2-BD59-A6C34878D82A}">
                    <a16:rowId xmlns:a16="http://schemas.microsoft.com/office/drawing/2014/main" val="10002"/>
                  </a:ext>
                </a:extLst>
              </a:tr>
              <a:tr h="2742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計</a:t>
                      </a:r>
                    </a:p>
                  </a:txBody>
                  <a:tcPr marL="91431" marR="91431" marT="45681" marB="45681"/>
                </a:tc>
                <a:tc>
                  <a:txBody>
                    <a:bodyPr/>
                    <a:lstStyle/>
                    <a:p>
                      <a:pPr algn="r"/>
                      <a:r>
                        <a:rPr kumimoji="1" lang="ja-JP" altLang="en-US" sz="1200" dirty="0">
                          <a:solidFill>
                            <a:schemeClr val="tx1"/>
                          </a:solidFill>
                          <a:latin typeface="Meiryo UI" pitchFamily="50" charset="-128"/>
                          <a:ea typeface="Meiryo UI" pitchFamily="50" charset="-128"/>
                          <a:cs typeface="Meiryo UI" pitchFamily="50" charset="-128"/>
                        </a:rPr>
                        <a:t>円</a:t>
                      </a:r>
                    </a:p>
                  </a:txBody>
                  <a:tcPr marL="91431" marR="91431" marT="45681" marB="45681"/>
                </a:tc>
                <a:tc>
                  <a:txBody>
                    <a:bodyPr/>
                    <a:lstStyle/>
                    <a:p>
                      <a:pPr algn="r"/>
                      <a:r>
                        <a:rPr kumimoji="1" lang="ja-JP" altLang="en-US" sz="1000" dirty="0">
                          <a:solidFill>
                            <a:schemeClr val="tx1"/>
                          </a:solidFill>
                          <a:latin typeface="Meiryo UI" pitchFamily="50" charset="-128"/>
                          <a:ea typeface="Meiryo UI" pitchFamily="50" charset="-128"/>
                          <a:cs typeface="Meiryo UI" pitchFamily="50" charset="-128"/>
                        </a:rPr>
                        <a:t>％</a:t>
                      </a:r>
                    </a:p>
                  </a:txBody>
                  <a:tcPr marL="91431" marR="91431" marT="45681" marB="45681"/>
                </a:tc>
                <a:extLst>
                  <a:ext uri="{0D108BD9-81ED-4DB2-BD59-A6C34878D82A}">
                    <a16:rowId xmlns:a16="http://schemas.microsoft.com/office/drawing/2014/main" val="10003"/>
                  </a:ext>
                </a:extLst>
              </a:tr>
            </a:tbl>
          </a:graphicData>
        </a:graphic>
      </p:graphicFrame>
      <p:sp>
        <p:nvSpPr>
          <p:cNvPr id="22596" name="テキスト ボックス 64"/>
          <p:cNvSpPr txBox="1">
            <a:spLocks noChangeArrowheads="1"/>
          </p:cNvSpPr>
          <p:nvPr/>
        </p:nvSpPr>
        <p:spPr bwMode="auto">
          <a:xfrm>
            <a:off x="4930775" y="4816816"/>
            <a:ext cx="151851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dirty="0"/>
              <a:t>収入増・顧客増等</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3614177900"/>
              </p:ext>
            </p:extLst>
          </p:nvPr>
        </p:nvGraphicFramePr>
        <p:xfrm>
          <a:off x="893241" y="2549629"/>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・年間で新規顧客が〇〇％増加した</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・残業時間を〇〇時間</a:t>
                      </a:r>
                      <a:r>
                        <a:rPr kumimoji="1" lang="en-US" altLang="ja-JP" sz="1100" b="1" dirty="0">
                          <a:solidFill>
                            <a:srgbClr val="002060"/>
                          </a:solidFill>
                          <a:latin typeface="Meiryo UI" pitchFamily="50" charset="-128"/>
                          <a:ea typeface="Meiryo UI" pitchFamily="50" charset="-128"/>
                          <a:cs typeface="Meiryo UI" pitchFamily="50" charset="-128"/>
                        </a:rPr>
                        <a:t>/</a:t>
                      </a:r>
                      <a:r>
                        <a:rPr kumimoji="1" lang="ja-JP" altLang="en-US" sz="1100" b="1" dirty="0">
                          <a:solidFill>
                            <a:srgbClr val="002060"/>
                          </a:solidFill>
                          <a:latin typeface="Meiryo UI" pitchFamily="50" charset="-128"/>
                          <a:ea typeface="Meiryo UI" pitchFamily="50" charset="-128"/>
                          <a:cs typeface="Meiryo UI" pitchFamily="50" charset="-128"/>
                        </a:rPr>
                        <a:t>月削減できた</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・データを活かした新規ビジネスプロジェクトが立ち上がったところ</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1953901"/>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 name="テキスト ボックス 61"/>
          <p:cNvSpPr txBox="1">
            <a:spLocks noChangeArrowheads="1"/>
          </p:cNvSpPr>
          <p:nvPr/>
        </p:nvSpPr>
        <p:spPr bwMode="auto">
          <a:xfrm>
            <a:off x="893241" y="1403302"/>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200" dirty="0"/>
              <a:t>応募システム活用による「定性的効果」「定量的効果」をそれぞれ一つ以上、具体的にご記入ください。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nvGraphicFramePr>
        <p:xfrm>
          <a:off x="971550" y="1622425"/>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nvGraphicFramePr>
        <p:xfrm>
          <a:off x="971550" y="3414713"/>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nvGraphicFramePr>
        <p:xfrm>
          <a:off x="971550" y="5214938"/>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252538"/>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052763"/>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23619" name="テキスト ボックス 13"/>
          <p:cNvSpPr txBox="1">
            <a:spLocks noChangeArrowheads="1"/>
          </p:cNvSpPr>
          <p:nvPr/>
        </p:nvSpPr>
        <p:spPr bwMode="auto">
          <a:xfrm>
            <a:off x="971550"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1282700"/>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6732588" y="273050"/>
            <a:ext cx="23034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b="1">
                <a:latin typeface="Calibri" panose="020F0502020204030204" pitchFamily="34" charset="0"/>
              </a:rPr>
              <a:t>利用頻度</a:t>
            </a:r>
            <a:br>
              <a:rPr lang="en-US" altLang="ja-JP" sz="1200">
                <a:latin typeface="Calibri" panose="020F0502020204030204" pitchFamily="34" charset="0"/>
              </a:rPr>
            </a:br>
            <a:r>
              <a:rPr lang="ja-JP" altLang="en-US" sz="1200">
                <a:latin typeface="Calibri" panose="020F0502020204030204" pitchFamily="34" charset="0"/>
              </a:rPr>
              <a:t>平均的ユーザーの利用頻度を</a:t>
            </a:r>
            <a:endParaRPr lang="en-US" altLang="ja-JP" sz="1200">
              <a:latin typeface="Calibri" panose="020F0502020204030204" pitchFamily="34" charset="0"/>
            </a:endParaRPr>
          </a:p>
          <a:p>
            <a:pPr eaLnBrk="1" hangingPunct="1">
              <a:spcBef>
                <a:spcPct val="0"/>
              </a:spcBef>
              <a:buFontTx/>
              <a:buNone/>
            </a:pPr>
            <a:r>
              <a:rPr lang="en-US" altLang="ja-JP" sz="1200">
                <a:latin typeface="Calibri" panose="020F0502020204030204" pitchFamily="34" charset="0"/>
              </a:rPr>
              <a:t>A</a:t>
            </a:r>
            <a:r>
              <a:rPr lang="ja-JP" altLang="en-US" sz="1200">
                <a:latin typeface="Calibri" panose="020F0502020204030204" pitchFamily="34" charset="0"/>
              </a:rPr>
              <a:t>～</a:t>
            </a:r>
            <a:r>
              <a:rPr lang="en-US" altLang="ja-JP" sz="1200">
                <a:latin typeface="Calibri" panose="020F0502020204030204" pitchFamily="34" charset="0"/>
              </a:rPr>
              <a:t>D</a:t>
            </a:r>
            <a:r>
              <a:rPr lang="ja-JP" altLang="en-US" sz="1200">
                <a:latin typeface="Calibri" panose="020F0502020204030204" pitchFamily="34" charset="0"/>
              </a:rPr>
              <a:t>の四段階で記入して下さい。</a:t>
            </a:r>
            <a:endParaRPr lang="en-US" altLang="ja-JP" sz="1200">
              <a:latin typeface="Calibri" panose="020F0502020204030204" pitchFamily="34" charset="0"/>
            </a:endParaRP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A. </a:t>
            </a:r>
            <a:r>
              <a:rPr lang="ja-JP" altLang="en-US" sz="1200">
                <a:latin typeface="Calibri" panose="020F0502020204030204" pitchFamily="34" charset="0"/>
              </a:rPr>
              <a:t>ほぼ毎日　</a:t>
            </a:r>
            <a:r>
              <a:rPr lang="en-US" altLang="ja-JP" sz="1200">
                <a:latin typeface="Calibri" panose="020F0502020204030204" pitchFamily="34" charset="0"/>
              </a:rPr>
              <a:t>B. </a:t>
            </a:r>
            <a:r>
              <a:rPr lang="ja-JP" altLang="en-US" sz="1200">
                <a:latin typeface="Calibri" panose="020F0502020204030204" pitchFamily="34" charset="0"/>
              </a:rPr>
              <a:t>週に数日</a:t>
            </a: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C. </a:t>
            </a:r>
            <a:r>
              <a:rPr lang="ja-JP" altLang="en-US" sz="1200">
                <a:latin typeface="Calibri" panose="020F0502020204030204" pitchFamily="34" charset="0"/>
              </a:rPr>
              <a:t>月に数日　</a:t>
            </a:r>
            <a:r>
              <a:rPr lang="en-US" altLang="ja-JP" sz="1200">
                <a:latin typeface="Calibri" panose="020F0502020204030204" pitchFamily="34" charset="0"/>
              </a:rPr>
              <a:t>D. </a:t>
            </a:r>
            <a:r>
              <a:rPr lang="ja-JP" altLang="en-US" sz="1200">
                <a:latin typeface="Calibri" panose="020F0502020204030204" pitchFamily="34" charset="0"/>
              </a:rPr>
              <a:t>それ以下</a:t>
            </a:r>
          </a:p>
        </p:txBody>
      </p:sp>
      <p:cxnSp>
        <p:nvCxnSpPr>
          <p:cNvPr id="22" name="直線コネクタ 21"/>
          <p:cNvCxnSpPr/>
          <p:nvPr/>
        </p:nvCxnSpPr>
        <p:spPr>
          <a:xfrm flipV="1">
            <a:off x="5148263" y="404813"/>
            <a:ext cx="1439862" cy="12954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6588125" y="404813"/>
            <a:ext cx="1444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導入経緯や問題点とその克服など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a:t>モバイルシステム導入によって解決したかった課題・問題は何で、どういう目標・ゴールを設定して取り組んだのか</a:t>
            </a:r>
            <a:endParaRPr lang="en-US" altLang="ja-JP" sz="1400"/>
          </a:p>
          <a:p>
            <a:pPr eaLnBrk="1" hangingPunct="1"/>
            <a:r>
              <a:rPr lang="ja-JP" altLang="en-US" sz="1400"/>
              <a:t>生じた問題点、遭遇した困難とその解決方法</a:t>
            </a:r>
            <a:endParaRPr lang="en-US" altLang="ja-JP" sz="1400"/>
          </a:p>
          <a:p>
            <a:pPr eaLnBrk="1" hangingPunct="1"/>
            <a:r>
              <a:rPr lang="ja-JP" altLang="en-US" sz="1400"/>
              <a:t>今後の展望（強化、改善、発展）</a:t>
            </a:r>
            <a:endParaRPr lang="en-US" altLang="ja-JP" sz="1400"/>
          </a:p>
          <a:p>
            <a:pPr eaLnBrk="1" hangingPunct="1"/>
            <a:endParaRPr lang="en-US" altLang="ja-JP" sz="140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ビジネス性</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東京商工会議所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52638"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325438"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89038"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917825"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3</a:t>
            </a:r>
            <a:r>
              <a:rPr lang="ja-JP" altLang="en-US" sz="800"/>
              <a:t>事例</a:t>
            </a:r>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213100"/>
            <a:ext cx="3671888" cy="113823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863600"/>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7" name="テキスト ボックス 126"/>
          <p:cNvSpPr txBox="1"/>
          <p:nvPr/>
        </p:nvSpPr>
        <p:spPr>
          <a:xfrm>
            <a:off x="1266825" y="5297488"/>
            <a:ext cx="2586038" cy="508000"/>
          </a:xfrm>
          <a:prstGeom prst="rect">
            <a:avLst/>
          </a:prstGeom>
          <a:noFill/>
        </p:spPr>
        <p:txBody>
          <a:bodyPr anchor="ctr"/>
          <a:lstStyle/>
          <a:p>
            <a:pPr marL="355600" indent="-355600" eaLnBrk="1" fontAlgn="auto" hangingPunct="1">
              <a:spcBef>
                <a:spcPts val="0"/>
              </a:spcBef>
              <a:spcAft>
                <a:spcPts val="0"/>
              </a:spcAf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（注）</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ひとつの事例が、重複して複数の賞を受賞することはできません（「グランプリ・総務大臣賞」を除く）</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8" name="テキスト ボックス 127"/>
          <p:cNvSpPr txBox="1"/>
          <p:nvPr/>
        </p:nvSpPr>
        <p:spPr>
          <a:xfrm>
            <a:off x="2017713" y="2270125"/>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30</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28</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25</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477963"/>
            <a:ext cx="7191375"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t>提出時には、</a:t>
            </a:r>
            <a:r>
              <a:rPr lang="ja-JP" altLang="en-US" sz="1400" dirty="0">
                <a:solidFill>
                  <a:srgbClr val="FF0000"/>
                </a:solidFill>
              </a:rPr>
              <a:t>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a:t>
            </a:r>
            <a:r>
              <a:rPr lang="ja-JP" altLang="en-US" sz="1400" dirty="0"/>
              <a:t>して下さい。</a:t>
            </a:r>
            <a:endParaRPr lang="en-US" altLang="ja-JP" sz="1400" dirty="0"/>
          </a:p>
          <a:p>
            <a:pPr marL="0" indent="0" eaLnBrk="1" hangingPunct="1">
              <a:buFont typeface="Arial" panose="020B0604020202020204" pitchFamily="34" charset="0"/>
              <a:buNone/>
              <a:defRPr/>
            </a:pPr>
            <a:r>
              <a:rPr lang="ja-JP" altLang="en-US" sz="1400" dirty="0"/>
              <a:t>エントリーシートの</a:t>
            </a:r>
            <a:r>
              <a:rPr lang="ja-JP" altLang="en-US" sz="1400" dirty="0">
                <a:solidFill>
                  <a:srgbClr val="FF0000"/>
                </a:solidFill>
              </a:rPr>
              <a:t>総スライド数は原則</a:t>
            </a:r>
            <a:r>
              <a:rPr lang="en-US" altLang="ja-JP" sz="1400" dirty="0">
                <a:solidFill>
                  <a:srgbClr val="FF0000"/>
                </a:solidFill>
              </a:rPr>
              <a:t>13</a:t>
            </a:r>
            <a:r>
              <a:rPr lang="ja-JP" altLang="en-US" sz="1400" dirty="0">
                <a:solidFill>
                  <a:srgbClr val="FF0000"/>
                </a:solidFill>
              </a:rPr>
              <a:t>枚</a:t>
            </a:r>
            <a:r>
              <a:rPr lang="ja-JP" altLang="en-US" sz="1400" dirty="0"/>
              <a:t>（表紙、①～⑤、</a:t>
            </a:r>
            <a:r>
              <a:rPr lang="en-US" altLang="ja-JP" sz="1400" dirty="0"/>
              <a:t>A</a:t>
            </a:r>
            <a:r>
              <a:rPr lang="ja-JP" altLang="en-US" sz="1400" dirty="0"/>
              <a:t>～</a:t>
            </a:r>
            <a:r>
              <a:rPr lang="en-US" altLang="ja-JP" sz="1400" dirty="0"/>
              <a:t>D</a:t>
            </a:r>
            <a:r>
              <a:rPr lang="ja-JP" altLang="en-US" sz="1400" dirty="0" err="1"/>
              <a:t>、</a:t>
            </a:r>
            <a:r>
              <a:rPr lang="ja-JP" altLang="en-US" sz="1400" dirty="0"/>
              <a:t>⑥～⑧）ですが、④、</a:t>
            </a:r>
            <a:r>
              <a:rPr lang="en-US" altLang="ja-JP" sz="1400" dirty="0"/>
              <a:t>A</a:t>
            </a:r>
            <a:r>
              <a:rPr lang="ja-JP" altLang="en-US" sz="1400" dirty="0" err="1"/>
              <a:t>、</a:t>
            </a:r>
            <a:r>
              <a:rPr lang="en-US" altLang="ja-JP" sz="1400" dirty="0"/>
              <a:t>B</a:t>
            </a:r>
            <a:r>
              <a:rPr lang="ja-JP" altLang="en-US" sz="1400" dirty="0" err="1"/>
              <a:t>、</a:t>
            </a:r>
            <a:r>
              <a:rPr lang="ja-JP" altLang="en-US" sz="1400" dirty="0"/>
              <a:t>⑥の項目は、下表に指定の枚数までスライドを増やして頂いてかまいません。ただし、</a:t>
            </a:r>
            <a:r>
              <a:rPr lang="ja-JP" altLang="en-US" sz="1400" dirty="0">
                <a:solidFill>
                  <a:srgbClr val="FF0000"/>
                </a:solidFill>
              </a:rPr>
              <a:t>いかなる場合も、項目の追加（新設）、削除、順番の変更、は行わない</a:t>
            </a:r>
            <a:r>
              <a:rPr lang="ja-JP" altLang="en-US" sz="1400" dirty="0"/>
              <a:t>で下さい。</a:t>
            </a:r>
            <a:endParaRPr lang="en-US" altLang="ja-JP" sz="1400" dirty="0"/>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nvGraphicFramePr>
        <p:xfrm>
          <a:off x="611188" y="2708275"/>
          <a:ext cx="7848600" cy="3884626"/>
        </p:xfrm>
        <a:graphic>
          <a:graphicData uri="http://schemas.openxmlformats.org/drawingml/2006/table">
            <a:tbl>
              <a:tblPr firstRow="1" bandRow="1">
                <a:tableStyleId>{F5AB1C69-6EDB-4FF4-983F-18BD219EF322}</a:tableStyleId>
              </a:tblPr>
              <a:tblGrid>
                <a:gridCol w="715478">
                  <a:extLst>
                    <a:ext uri="{9D8B030D-6E8A-4147-A177-3AD203B41FA5}">
                      <a16:colId xmlns:a16="http://schemas.microsoft.com/office/drawing/2014/main" val="20000"/>
                    </a:ext>
                  </a:extLst>
                </a:gridCol>
                <a:gridCol w="3137659">
                  <a:extLst>
                    <a:ext uri="{9D8B030D-6E8A-4147-A177-3AD203B41FA5}">
                      <a16:colId xmlns:a16="http://schemas.microsoft.com/office/drawing/2014/main" val="20001"/>
                    </a:ext>
                  </a:extLst>
                </a:gridCol>
                <a:gridCol w="3995463">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ビジネス性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300" dirty="0">
                          <a:solidFill>
                            <a:schemeClr val="tx1"/>
                          </a:solidFill>
                          <a:latin typeface="Meiryo UI" pitchFamily="50" charset="-128"/>
                          <a:ea typeface="Meiryo UI" pitchFamily="50" charset="-128"/>
                          <a:cs typeface="Meiryo UI" pitchFamily="50" charset="-128"/>
                        </a:rPr>
                        <a:t>A-D</a:t>
                      </a:r>
                      <a:r>
                        <a:rPr kumimoji="1" lang="ja-JP" altLang="en-US" sz="1300" dirty="0">
                          <a:solidFill>
                            <a:schemeClr val="tx1"/>
                          </a:solidFill>
                          <a:latin typeface="Meiryo UI" pitchFamily="50" charset="-128"/>
                          <a:ea typeface="Meiryo UI" pitchFamily="50" charset="-128"/>
                          <a:cs typeface="Meiryo UI" pitchFamily="50" charset="-128"/>
                        </a:rPr>
                        <a:t>のスライドの構成に沿って、論理的明快さを意識して叙述下さい。図、グラフを利用するなどして、わかりやすい説明をお願いします。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⑥ 導入経緯や問題点とその克服など</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 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⑦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⑧ </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4" name="図 3">
            <a:extLst>
              <a:ext uri="{FF2B5EF4-FFF2-40B4-BE49-F238E27FC236}">
                <a16:creationId xmlns:a16="http://schemas.microsoft.com/office/drawing/2014/main" id="{B93B99C2-4523-4D94-BAF1-29CD5E7821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332656"/>
            <a:ext cx="2016224" cy="17977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43501892"/>
              </p:ext>
            </p:extLst>
          </p:nvPr>
        </p:nvGraphicFramePr>
        <p:xfrm>
          <a:off x="604838" y="1628775"/>
          <a:ext cx="7921626" cy="4834180"/>
        </p:xfrm>
        <a:graphic>
          <a:graphicData uri="http://schemas.openxmlformats.org/drawingml/2006/table">
            <a:tbl>
              <a:tblPr>
                <a:tableStyleId>{8799B23B-EC83-4686-B30A-512413B5E67A}</a:tableStyleId>
              </a:tblPr>
              <a:tblGrid>
                <a:gridCol w="1800572">
                  <a:extLst>
                    <a:ext uri="{9D8B030D-6E8A-4147-A177-3AD203B41FA5}">
                      <a16:colId xmlns:a16="http://schemas.microsoft.com/office/drawing/2014/main" val="20000"/>
                    </a:ext>
                  </a:extLst>
                </a:gridCol>
                <a:gridCol w="6121054">
                  <a:extLst>
                    <a:ext uri="{9D8B030D-6E8A-4147-A177-3AD203B41FA5}">
                      <a16:colId xmlns:a16="http://schemas.microsoft.com/office/drawing/2014/main" val="20001"/>
                    </a:ext>
                  </a:extLst>
                </a:gridCol>
              </a:tblGrid>
              <a:tr h="719599">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　応募者</a:t>
                      </a:r>
                      <a:endPar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0"/>
                  </a:ext>
                </a:extLst>
              </a:tr>
              <a:tr h="137187">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137187">
                <a:tc>
                  <a:txBody>
                    <a:bodyPr/>
                    <a:lstStyle/>
                    <a:p>
                      <a:pPr algn="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13952102"/>
                  </a:ext>
                </a:extLst>
              </a:tr>
              <a:tr h="78111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18039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4321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32132">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E0D86B11-4075-4CD8-BBDF-4B990823D5E9}" type="slidenum">
              <a:rPr lang="ja-JP" altLang="en-US" sz="1200" smtClean="0">
                <a:solidFill>
                  <a:srgbClr val="92D050"/>
                </a:solidFill>
              </a:rPr>
              <a:pPr>
                <a:spcBef>
                  <a:spcPct val="0"/>
                </a:spcBef>
                <a:buFontTx/>
                <a:buNone/>
              </a:pPr>
              <a:t>5</a:t>
            </a:fld>
            <a:endParaRPr lang="ja-JP" altLang="en-US" sz="1200">
              <a:solidFill>
                <a:srgbClr val="92D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308725"/>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948363"/>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549900"/>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973638"/>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86727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800725"/>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5091113"/>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805488"/>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724400"/>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948363"/>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443538"/>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社員・委託先</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Props1.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094A98-2DFB-4315-B481-9046DC0861CC}">
  <ds:schemaRefs>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21784d2d-e399-40c3-87fb-5f6b5f580e80"/>
  </ds:schemaRefs>
</ds:datastoreItem>
</file>

<file path=docProps/app.xml><?xml version="1.0" encoding="utf-8"?>
<Properties xmlns="http://schemas.openxmlformats.org/officeDocument/2006/extended-properties" xmlns:vt="http://schemas.openxmlformats.org/officeDocument/2006/docPropsVTypes">
  <Template/>
  <TotalTime>1538</TotalTime>
  <Words>2539</Words>
  <Application>Microsoft Office PowerPoint</Application>
  <PresentationFormat>画面に合わせる (4:3)</PresentationFormat>
  <Paragraphs>324</Paragraphs>
  <Slides>16</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Meiryo UI</vt:lpstr>
      <vt:lpstr>Arial</vt:lpstr>
      <vt:lpstr>Calibri</vt:lpstr>
      <vt:lpstr>Wingdings</vt:lpstr>
      <vt:lpstr>Wingdings 2</vt:lpstr>
      <vt:lpstr>Office ​​テーマ</vt:lpstr>
      <vt:lpstr>MCPC award 2021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技術 最先端技術へのチャレンジ・先進性／独創的な工夫</vt:lpstr>
      <vt:lpstr>提供価値 人々の「暮らし」をかえた（かえる）／会社の「シゴト」をかえた（かえる）</vt:lpstr>
      <vt:lpstr>ビジネス性 応募システムの費用対効果</vt:lpstr>
      <vt:lpstr>ユーザーの評価 応募システムに対する利用者の評価</vt:lpstr>
      <vt:lpstr>導入経緯や問題点とその克服など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SAKAMOTO</cp:lastModifiedBy>
  <cp:revision>191</cp:revision>
  <cp:lastPrinted>2016-07-18T03:16:31Z</cp:lastPrinted>
  <dcterms:created xsi:type="dcterms:W3CDTF">2013-03-07T06:15:11Z</dcterms:created>
  <dcterms:modified xsi:type="dcterms:W3CDTF">2021-05-06T01:55:34Z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ies>
</file>