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17"/>
  </p:notesMasterIdLst>
  <p:handoutMasterIdLst>
    <p:handoutMasterId r:id="rId18"/>
  </p:handoutMasterIdLst>
  <p:sldIdLst>
    <p:sldId id="284" r:id="rId4"/>
    <p:sldId id="287" r:id="rId5"/>
    <p:sldId id="276" r:id="rId6"/>
    <p:sldId id="278" r:id="rId7"/>
    <p:sldId id="256" r:id="rId8"/>
    <p:sldId id="261" r:id="rId9"/>
    <p:sldId id="273" r:id="rId10"/>
    <p:sldId id="270" r:id="rId11"/>
    <p:sldId id="290" r:id="rId12"/>
    <p:sldId id="295" r:id="rId13"/>
    <p:sldId id="281" r:id="rId14"/>
    <p:sldId id="282" r:id="rId15"/>
    <p:sldId id="283" r:id="rId16"/>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46">
          <p15:clr>
            <a:srgbClr val="A4A3A4"/>
          </p15:clr>
        </p15:guide>
        <p15:guide id="2" orient="horz" pos="3974">
          <p15:clr>
            <a:srgbClr val="A4A3A4"/>
          </p15:clr>
        </p15:guide>
        <p15:guide id="3" orient="horz" pos="1026">
          <p15:clr>
            <a:srgbClr val="A4A3A4"/>
          </p15:clr>
        </p15:guide>
        <p15:guide id="4" orient="horz" pos="1570">
          <p15:clr>
            <a:srgbClr val="A4A3A4"/>
          </p15:clr>
        </p15:guide>
        <p15:guide id="5" orient="horz" pos="3067">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973">
          <p15:clr>
            <a:srgbClr val="A4A3A4"/>
          </p15:clr>
        </p15:guide>
        <p15:guide id="11" pos="2835">
          <p15:clr>
            <a:srgbClr val="A4A3A4"/>
          </p15:clr>
        </p15:guide>
        <p15:guide id="12" pos="4014">
          <p15:clr>
            <a:srgbClr val="A4A3A4"/>
          </p15:clr>
        </p15:guide>
        <p15:guide id="13" pos="424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p:scale>
          <a:sx n="70" d="100"/>
          <a:sy n="70" d="100"/>
        </p:scale>
        <p:origin x="48" y="48"/>
      </p:cViewPr>
      <p:guideLst>
        <p:guide orient="horz" pos="346"/>
        <p:guide orient="horz" pos="3974"/>
        <p:guide orient="horz" pos="1026"/>
        <p:guide orient="horz" pos="1570"/>
        <p:guide orient="horz" pos="3067"/>
        <p:guide pos="5602"/>
        <p:guide pos="158"/>
        <p:guide pos="612"/>
        <p:guide pos="5148"/>
        <p:guide pos="1973"/>
        <p:guide pos="2835"/>
        <p:guide pos="4014"/>
        <p:guide pos="4241"/>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EE5F9D22-8E4B-4241-9B60-D9664682B14A}" type="datetimeFigureOut">
              <a:rPr lang="ja-JP" altLang="en-US"/>
              <a:pPr>
                <a:defRPr/>
              </a:pPr>
              <a:t>2020/3/9</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E28044-B2C3-48CE-967E-B8A3F76E3C0D}" type="slidenum">
              <a:rPr lang="ja-JP" altLang="en-US"/>
              <a:pPr>
                <a:defRPr/>
              </a:pPr>
              <a:t>‹#›</a:t>
            </a:fld>
            <a:endParaRPr lang="ja-JP" altLang="en-US"/>
          </a:p>
        </p:txBody>
      </p:sp>
    </p:spTree>
    <p:extLst>
      <p:ext uri="{BB962C8B-B14F-4D97-AF65-F5344CB8AC3E}">
        <p14:creationId xmlns:p14="http://schemas.microsoft.com/office/powerpoint/2010/main" val="4217005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0EE54AE-C88C-43A3-8218-794FB6A919D6}" type="datetimeFigureOut">
              <a:rPr lang="ja-JP" altLang="en-US"/>
              <a:pPr>
                <a:defRPr/>
              </a:pPr>
              <a:t>2020/3/9</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C53847-6738-4DC9-98A3-7BDB5ECA5D91}" type="slidenum">
              <a:rPr lang="ja-JP" altLang="en-US"/>
              <a:pPr>
                <a:defRPr/>
              </a:pPr>
              <a:t>‹#›</a:t>
            </a:fld>
            <a:endParaRPr lang="ja-JP" altLang="en-US"/>
          </a:p>
        </p:txBody>
      </p:sp>
    </p:spTree>
    <p:extLst>
      <p:ext uri="{BB962C8B-B14F-4D97-AF65-F5344CB8AC3E}">
        <p14:creationId xmlns:p14="http://schemas.microsoft.com/office/powerpoint/2010/main" val="239432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D9F69D9-3745-45B8-8E0F-64EB6F7B0BE7}" type="slidenum">
              <a:rPr lang="ja-JP" altLang="en-US" smtClean="0"/>
              <a:pPr/>
              <a:t>1</a:t>
            </a:fld>
            <a:endParaRPr lang="ja-JP" altLang="en-US"/>
          </a:p>
        </p:txBody>
      </p:sp>
    </p:spTree>
    <p:extLst>
      <p:ext uri="{BB962C8B-B14F-4D97-AF65-F5344CB8AC3E}">
        <p14:creationId xmlns:p14="http://schemas.microsoft.com/office/powerpoint/2010/main" val="307964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6C73629-CA60-4160-9F1D-89381F4F8DE3}" type="slidenum">
              <a:rPr lang="ja-JP" altLang="en-US" smtClean="0"/>
              <a:pPr>
                <a:spcBef>
                  <a:spcPct val="0"/>
                </a:spcBef>
              </a:pPr>
              <a:t>3</a:t>
            </a:fld>
            <a:endParaRPr lang="ja-JP" altLang="en-US"/>
          </a:p>
        </p:txBody>
      </p:sp>
    </p:spTree>
    <p:extLst>
      <p:ext uri="{BB962C8B-B14F-4D97-AF65-F5344CB8AC3E}">
        <p14:creationId xmlns:p14="http://schemas.microsoft.com/office/powerpoint/2010/main" val="116220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D03B593-7CA2-466E-AAC1-26793A802969}" type="slidenum">
              <a:rPr lang="ja-JP" altLang="en-US" smtClean="0"/>
              <a:pPr/>
              <a:t>4</a:t>
            </a:fld>
            <a:endParaRPr lang="ja-JP" altLang="en-US"/>
          </a:p>
        </p:txBody>
      </p:sp>
    </p:spTree>
    <p:extLst>
      <p:ext uri="{BB962C8B-B14F-4D97-AF65-F5344CB8AC3E}">
        <p14:creationId xmlns:p14="http://schemas.microsoft.com/office/powerpoint/2010/main" val="2066281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2" name="タイトル 1"/>
          <p:cNvSpPr>
            <a:spLocks noGrp="1"/>
          </p:cNvSpPr>
          <p:nvPr>
            <p:ph type="ctrTitle"/>
          </p:nvPr>
        </p:nvSpPr>
        <p:spPr>
          <a:xfrm>
            <a:off x="685800" y="2130425"/>
            <a:ext cx="7772400" cy="1470025"/>
          </a:xfrm>
        </p:spPr>
        <p:txBody>
          <a:bodyPr/>
          <a:lstStyle>
            <a:lvl1pPr>
              <a:defRPr>
                <a:solidFill>
                  <a:srgbClr val="FF9900"/>
                </a:solidFill>
                <a:latin typeface="Meiryo UI" pitchFamily="50" charset="-128"/>
                <a:ea typeface="Meiryo UI" pitchFamily="50" charset="-128"/>
                <a:cs typeface="Meiryo UI" pitchFamily="50" charset="-128"/>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9D09781A-9DC4-457E-A2AD-FD38DD4A38B1}" type="slidenum">
              <a:rPr lang="ja-JP" altLang="en-US"/>
              <a:pPr>
                <a:defRPr/>
              </a:pPr>
              <a:t>‹#›</a:t>
            </a:fld>
            <a:endParaRPr lang="ja-JP" altLang="en-US"/>
          </a:p>
        </p:txBody>
      </p:sp>
    </p:spTree>
    <p:extLst>
      <p:ext uri="{BB962C8B-B14F-4D97-AF65-F5344CB8AC3E}">
        <p14:creationId xmlns:p14="http://schemas.microsoft.com/office/powerpoint/2010/main" val="413366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10" name="スライド番号プレースホルダー 2"/>
          <p:cNvSpPr txBox="1">
            <a:spLocks/>
          </p:cNvSpPr>
          <p:nvPr userDrawn="1"/>
        </p:nvSpPr>
        <p:spPr>
          <a:xfrm>
            <a:off x="8459788" y="6492875"/>
            <a:ext cx="666750" cy="365125"/>
          </a:xfrm>
          <a:prstGeom prst="rect">
            <a:avLst/>
          </a:prstGeom>
        </p:spPr>
        <p:txBody>
          <a:bodyPr anchor="ctr"/>
          <a:lstStyle>
            <a:defPPr>
              <a:defRPr lang="ja-JP"/>
            </a:defPPr>
            <a:lvl1pPr algn="r" rtl="0" eaLnBrk="1" fontAlgn="base" hangingPunct="1">
              <a:spcBef>
                <a:spcPct val="0"/>
              </a:spcBef>
              <a:spcAft>
                <a:spcPct val="0"/>
              </a:spcAft>
              <a:defRPr kumimoji="1" sz="1200" kern="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defRPr/>
            </a:pPr>
            <a:fld id="{D648802A-2017-46A1-93CD-79B4A530F230}" type="slidenum">
              <a:rPr lang="ja-JP" altLang="en-US" smtClean="0">
                <a:solidFill>
                  <a:srgbClr val="FF9900"/>
                </a:solidFill>
              </a:rPr>
              <a:pPr>
                <a:defRPr/>
              </a:pPr>
              <a:t>‹#›</a:t>
            </a:fld>
            <a:endParaRPr lang="ja-JP" altLang="en-US" dirty="0">
              <a:solidFill>
                <a:srgbClr val="FF9900"/>
              </a:solidFill>
            </a:endParaRP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196752"/>
            <a:ext cx="8642350" cy="4878612"/>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スライド番号プレースホルダー 2"/>
          <p:cNvSpPr>
            <a:spLocks noGrp="1"/>
          </p:cNvSpPr>
          <p:nvPr>
            <p:ph type="sldNum" sz="quarter" idx="10"/>
          </p:nvPr>
        </p:nvSpPr>
        <p:spPr/>
        <p:txBody>
          <a:bodyPr/>
          <a:lstStyle>
            <a:lvl1pPr>
              <a:defRPr/>
            </a:lvl1pPr>
          </a:lstStyle>
          <a:p>
            <a:pPr>
              <a:defRPr/>
            </a:pPr>
            <a:fld id="{E3A218EE-4E00-4DAF-A526-8EA200F03098}" type="slidenum">
              <a:rPr lang="ja-JP" altLang="en-US"/>
              <a:pPr>
                <a:defRPr/>
              </a:pPr>
              <a:t>‹#›</a:t>
            </a:fld>
            <a:endParaRPr lang="ja-JP" altLang="en-US"/>
          </a:p>
        </p:txBody>
      </p:sp>
    </p:spTree>
    <p:extLst>
      <p:ext uri="{BB962C8B-B14F-4D97-AF65-F5344CB8AC3E}">
        <p14:creationId xmlns:p14="http://schemas.microsoft.com/office/powerpoint/2010/main" val="260869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67275FBC-8DC1-4143-B7FC-047EA54A617C}" type="slidenum">
              <a:rPr lang="ja-JP" altLang="en-US"/>
              <a:pPr>
                <a:defRPr/>
              </a:pPr>
              <a:t>‹#›</a:t>
            </a:fld>
            <a:endParaRPr lang="ja-JP" altLang="en-US"/>
          </a:p>
        </p:txBody>
      </p:sp>
    </p:spTree>
    <p:extLst>
      <p:ext uri="{BB962C8B-B14F-4D97-AF65-F5344CB8AC3E}">
        <p14:creationId xmlns:p14="http://schemas.microsoft.com/office/powerpoint/2010/main" val="524344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990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A992605-2DC6-483F-BBF4-6F1F30F4AA65}" type="slidenum">
              <a:rPr lang="ja-JP" altLang="en-US"/>
              <a:pPr>
                <a:defRPr/>
              </a:pPr>
              <a:t>‹#›</a:t>
            </a:fld>
            <a:endParaRPr lang="ja-JP" altLang="en-US" dirty="0"/>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p:spPr>
        <p:txBody>
          <a:bodyPr wrap="none"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FF9900"/>
                </a:solidFill>
                <a:latin typeface="Meiryo UI" pitchFamily="50" charset="-128"/>
                <a:ea typeface="Meiryo UI" pitchFamily="50" charset="-128"/>
                <a:cs typeface="Meiryo UI" pitchFamily="50" charset="-128"/>
              </a:rPr>
              <a:t>MCPC award</a:t>
            </a:r>
            <a:r>
              <a:rPr lang="ja-JP" altLang="en-US" sz="1100" dirty="0">
                <a:solidFill>
                  <a:srgbClr val="FF9900"/>
                </a:solidFill>
                <a:latin typeface="Meiryo UI" pitchFamily="50" charset="-128"/>
                <a:ea typeface="Meiryo UI" pitchFamily="50" charset="-128"/>
                <a:cs typeface="Meiryo UI" pitchFamily="50" charset="-128"/>
              </a:rPr>
              <a:t> </a:t>
            </a:r>
            <a:r>
              <a:rPr lang="en-US" altLang="ja-JP" sz="1100" dirty="0">
                <a:solidFill>
                  <a:srgbClr val="FF9900"/>
                </a:solidFill>
                <a:latin typeface="Meiryo UI" pitchFamily="50" charset="-128"/>
                <a:ea typeface="Meiryo UI" pitchFamily="50" charset="-128"/>
                <a:cs typeface="Meiryo UI" pitchFamily="50" charset="-128"/>
              </a:rPr>
              <a:t>(</a:t>
            </a:r>
            <a:r>
              <a:rPr lang="ja-JP" altLang="en-US" sz="1100" dirty="0">
                <a:solidFill>
                  <a:srgbClr val="FF9900"/>
                </a:solidFill>
                <a:latin typeface="Meiryo UI" pitchFamily="50" charset="-128"/>
                <a:ea typeface="Meiryo UI" pitchFamily="50" charset="-128"/>
                <a:cs typeface="Meiryo UI" pitchFamily="50" charset="-128"/>
              </a:rPr>
              <a:t>サービス＆ソリューション部門</a:t>
            </a:r>
            <a:r>
              <a:rPr lang="en-US" altLang="ja-JP" sz="1100" dirty="0">
                <a:solidFill>
                  <a:srgbClr val="FF9900"/>
                </a:solidFill>
                <a:latin typeface="Meiryo UI" pitchFamily="50" charset="-128"/>
                <a:ea typeface="Meiryo UI" pitchFamily="50" charset="-128"/>
                <a:cs typeface="Meiryo UI" pitchFamily="50" charset="-128"/>
              </a:rPr>
              <a:t>) </a:t>
            </a:r>
            <a:r>
              <a:rPr lang="ja-JP" altLang="en-US" sz="1100" dirty="0">
                <a:solidFill>
                  <a:srgbClr val="FF990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Lst>
  <p:hf hdr="0" ftr="0" dt="0"/>
  <p:txStyles>
    <p:titleStyle>
      <a:lvl1pPr algn="ctr" rtl="0" eaLnBrk="0" fontAlgn="base" hangingPunct="0">
        <a:spcBef>
          <a:spcPct val="0"/>
        </a:spcBef>
        <a:spcAft>
          <a:spcPct val="0"/>
        </a:spcAft>
        <a:defRPr kumimoji="1" sz="2800" b="1" kern="1200">
          <a:solidFill>
            <a:srgbClr val="FF990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250825" y="434182"/>
            <a:ext cx="8642350" cy="719138"/>
          </a:xfrm>
        </p:spPr>
        <p:txBody>
          <a:bodyPr/>
          <a:lstStyle/>
          <a:p>
            <a:pPr eaLnBrk="1" hangingPunct="1"/>
            <a:r>
              <a:rPr lang="en-US" altLang="ja-JP" dirty="0">
                <a:solidFill>
                  <a:schemeClr val="tx1"/>
                </a:solidFill>
              </a:rPr>
              <a:t>MCPC award 2020 </a:t>
            </a:r>
            <a:r>
              <a:rPr lang="ja-JP" altLang="en-US" dirty="0">
                <a:solidFill>
                  <a:schemeClr val="tx1"/>
                </a:solidFill>
              </a:rPr>
              <a:t>応募要綱</a:t>
            </a:r>
            <a:br>
              <a:rPr lang="en-US" altLang="ja-JP" sz="2000" b="0" dirty="0">
                <a:solidFill>
                  <a:schemeClr val="tx1"/>
                </a:solidFill>
              </a:rPr>
            </a:br>
            <a:r>
              <a:rPr lang="ja-JP" altLang="en-US" sz="1600" dirty="0"/>
              <a:t>（サービス＆ソリューション部門）</a:t>
            </a:r>
            <a:endParaRPr lang="ja-JP" altLang="en-US" sz="1800" b="0" dirty="0"/>
          </a:p>
        </p:txBody>
      </p:sp>
      <p:sp>
        <p:nvSpPr>
          <p:cNvPr id="7171" name="コンテンツ プレースホルダー 3"/>
          <p:cNvSpPr>
            <a:spLocks noGrp="1"/>
          </p:cNvSpPr>
          <p:nvPr>
            <p:ph idx="1"/>
          </p:nvPr>
        </p:nvSpPr>
        <p:spPr>
          <a:xfrm>
            <a:off x="246063" y="1082675"/>
            <a:ext cx="8642350" cy="4878388"/>
          </a:xfrm>
        </p:spPr>
        <p:txBody>
          <a:bodyPr/>
          <a:lstStyle/>
          <a:p>
            <a:pPr marL="0" indent="0" eaLnBrk="1" hangingPunct="1">
              <a:buFont typeface="Arial" panose="020B0604020202020204" pitchFamily="34" charset="0"/>
              <a:buNone/>
            </a:pPr>
            <a:r>
              <a:rPr lang="en-US" altLang="ja-JP" sz="1100" dirty="0"/>
              <a:t>MCPC</a:t>
            </a:r>
            <a:r>
              <a:rPr lang="ja-JP" altLang="en-US" sz="1100" dirty="0"/>
              <a:t>は、モバイルコンピューティングの活用について、さまざまな分野・業界への普及促進に取り組んでいます。</a:t>
            </a:r>
            <a:endParaRPr lang="en-US" altLang="ja-JP" sz="1100" dirty="0"/>
          </a:p>
          <a:p>
            <a:pPr marL="0" indent="0" eaLnBrk="1" hangingPunct="1">
              <a:buFont typeface="Arial" panose="020B0604020202020204" pitchFamily="34" charset="0"/>
              <a:buNone/>
            </a:pPr>
            <a:r>
              <a:rPr lang="en-US" altLang="ja-JP" sz="1100" dirty="0"/>
              <a:t>MCPC award (</a:t>
            </a:r>
            <a:r>
              <a:rPr lang="ja-JP" altLang="en-US" sz="1100" dirty="0"/>
              <a:t>サービス＆ソリューション部門）は、デバイス上に展開される上位レイヤーのアプリケーション・サービスの役割がますます重要となっていることを踏まえ、</a:t>
            </a:r>
            <a:r>
              <a:rPr lang="en-US" altLang="ja-JP" sz="1100" u="sng" dirty="0" err="1"/>
              <a:t>IoT</a:t>
            </a:r>
            <a:r>
              <a:rPr lang="en-US" altLang="ja-JP" sz="1100" u="sng" dirty="0"/>
              <a:t>, AI, Robot, Bluetooth</a:t>
            </a:r>
            <a:r>
              <a:rPr lang="ja-JP" altLang="en-US" sz="1100" u="sng" dirty="0"/>
              <a:t>などの技術を活用した</a:t>
            </a:r>
            <a:r>
              <a:rPr lang="en-US" altLang="ja-JP" sz="1100" u="sng" dirty="0"/>
              <a:t>IT</a:t>
            </a:r>
            <a:r>
              <a:rPr lang="ja-JP" altLang="en-US" sz="1100" u="sng" dirty="0"/>
              <a:t>サービスやソリューションの開発・提供を担う気鋭の企業・団体を表彰し</a:t>
            </a:r>
            <a:r>
              <a:rPr lang="ja-JP" altLang="en-US" sz="1100" dirty="0"/>
              <a:t>、企業ユーザーに広く紹介することを目的に設定されました。また、</a:t>
            </a:r>
            <a:r>
              <a:rPr lang="ja-JP" altLang="en-US" sz="1100" b="1" dirty="0"/>
              <a:t>新世代</a:t>
            </a:r>
            <a:r>
              <a:rPr lang="en-US" altLang="ja-JP" sz="1100" b="1" dirty="0"/>
              <a:t>(5G)</a:t>
            </a:r>
            <a:r>
              <a:rPr lang="ja-JP" altLang="en-US" sz="1100" b="1" dirty="0"/>
              <a:t>モバイル商用サービスに向けた取り組み事例の紹介と普及促進</a:t>
            </a:r>
            <a:r>
              <a:rPr lang="ja-JP" altLang="en-US" sz="1100" dirty="0"/>
              <a:t>にも取り組んでまいります。</a:t>
            </a:r>
          </a:p>
        </p:txBody>
      </p:sp>
      <p:sp>
        <p:nvSpPr>
          <p:cNvPr id="7172" name="正方形/長方形 4"/>
          <p:cNvSpPr>
            <a:spLocks noChangeArrowheads="1"/>
          </p:cNvSpPr>
          <p:nvPr/>
        </p:nvSpPr>
        <p:spPr bwMode="auto">
          <a:xfrm>
            <a:off x="250825" y="2197181"/>
            <a:ext cx="4321175" cy="729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企業、団体（営利）が、その顧客に販売している</a:t>
            </a:r>
            <a:r>
              <a:rPr lang="en-US" altLang="ja-JP" sz="1000" dirty="0"/>
              <a:t>IT</a:t>
            </a:r>
            <a:r>
              <a:rPr lang="ja-JP" altLang="en-US" sz="1000" dirty="0"/>
              <a:t>サービスやソリューションであって、何らかのワイヤレス技術を利用しており、実際の販売・導入実績を有するもの。</a:t>
            </a:r>
            <a:br>
              <a:rPr lang="en-US" altLang="ja-JP" sz="1000" dirty="0"/>
            </a:br>
            <a:r>
              <a:rPr lang="en-US" altLang="ja-JP" sz="1000" u="sng" dirty="0"/>
              <a:t>※</a:t>
            </a:r>
            <a:r>
              <a:rPr lang="ja-JP" altLang="en-US" sz="1000" u="sng" dirty="0"/>
              <a:t>コンテンツ、およびプロダクト単体については対象外といたします。また、</a:t>
            </a:r>
            <a:r>
              <a:rPr lang="en-US" altLang="ja-JP" sz="1000" u="sng" dirty="0"/>
              <a:t>5G</a:t>
            </a:r>
            <a:r>
              <a:rPr lang="ja-JP" altLang="en-US" sz="1000" u="sng" dirty="0"/>
              <a:t>事例は、</a:t>
            </a:r>
            <a:br>
              <a:rPr lang="en-US" altLang="ja-JP" sz="1000" u="sng" dirty="0"/>
            </a:br>
            <a:r>
              <a:rPr lang="ja-JP" altLang="en-US" sz="1000" dirty="0"/>
              <a:t>　　</a:t>
            </a:r>
            <a:r>
              <a:rPr lang="ja-JP" altLang="en-US" sz="1000" u="sng" dirty="0"/>
              <a:t>単なる実証ではなく、商用化を前提としたものに限らせて頂きます。</a:t>
            </a:r>
          </a:p>
        </p:txBody>
      </p:sp>
      <p:sp>
        <p:nvSpPr>
          <p:cNvPr id="7173" name="テキスト ボックス 5"/>
          <p:cNvSpPr>
            <a:spLocks noChangeArrowheads="1"/>
          </p:cNvSpPr>
          <p:nvPr/>
        </p:nvSpPr>
        <p:spPr bwMode="auto">
          <a:xfrm>
            <a:off x="1331913" y="1836371"/>
            <a:ext cx="2160587"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応募できる事例</a:t>
            </a:r>
          </a:p>
        </p:txBody>
      </p:sp>
      <p:sp>
        <p:nvSpPr>
          <p:cNvPr id="7174" name="テキスト ボックス 6"/>
          <p:cNvSpPr>
            <a:spLocks noChangeArrowheads="1"/>
          </p:cNvSpPr>
          <p:nvPr/>
        </p:nvSpPr>
        <p:spPr bwMode="auto">
          <a:xfrm>
            <a:off x="5651500" y="1836371"/>
            <a:ext cx="2160588" cy="360363"/>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審査基準</a:t>
            </a:r>
          </a:p>
        </p:txBody>
      </p:sp>
      <p:sp>
        <p:nvSpPr>
          <p:cNvPr id="8" name="正方形/長方形 7"/>
          <p:cNvSpPr/>
          <p:nvPr/>
        </p:nvSpPr>
        <p:spPr>
          <a:xfrm>
            <a:off x="4932363" y="2188796"/>
            <a:ext cx="3960812" cy="1801813"/>
          </a:xfrm>
          <a:prstGeom prst="rect">
            <a:avLst/>
          </a:prstGeom>
        </p:spPr>
        <p:txBody>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MCPC award 2020 (</a:t>
            </a:r>
            <a:r>
              <a:rPr lang="ja-JP" altLang="en-US" sz="1000" dirty="0">
                <a:latin typeface="Meiryo UI" pitchFamily="50" charset="-128"/>
                <a:ea typeface="Meiryo UI" pitchFamily="50" charset="-128"/>
                <a:cs typeface="Meiryo UI" pitchFamily="50" charset="-128"/>
              </a:rPr>
              <a:t>サービス</a:t>
            </a:r>
            <a:r>
              <a:rPr lang="en-US" altLang="ja-JP" sz="1000" dirty="0">
                <a:latin typeface="Meiryo UI" pitchFamily="50" charset="-128"/>
                <a:ea typeface="Meiryo UI" pitchFamily="50" charset="-128"/>
                <a:cs typeface="Meiryo UI" pitchFamily="50" charset="-128"/>
              </a:rPr>
              <a:t>&amp;</a:t>
            </a:r>
            <a:r>
              <a:rPr lang="ja-JP" altLang="en-US" sz="1000" dirty="0">
                <a:latin typeface="Meiryo UI" pitchFamily="50" charset="-128"/>
                <a:ea typeface="Meiryo UI" pitchFamily="50" charset="-128"/>
                <a:cs typeface="Meiryo UI" pitchFamily="50" charset="-128"/>
              </a:rPr>
              <a:t>ソリューション部門</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」では、主として以下の観点から、総合的に審査します。</a:t>
            </a:r>
            <a:endParaRPr lang="en-US" altLang="ja-JP" sz="1000" dirty="0">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技術</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最先端技術へのチャレンジ・先進性、または、独創的な工夫</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提供価値</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応募サービス・ソリューションが実現した新しいエクスペリエンスや価値など</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そして、それがどのように人々の「暮らし」をかえた（かえる）のか</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あるいは、それがどのように会社の「シゴト」をかえた（かえる）か</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ビジネス性</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応募サービス・ソリューションの事業性・競争力</a:t>
            </a:r>
          </a:p>
        </p:txBody>
      </p:sp>
      <p:sp>
        <p:nvSpPr>
          <p:cNvPr id="7176" name="テキスト ボックス 8"/>
          <p:cNvSpPr>
            <a:spLocks noChangeArrowheads="1"/>
          </p:cNvSpPr>
          <p:nvPr/>
        </p:nvSpPr>
        <p:spPr bwMode="auto">
          <a:xfrm>
            <a:off x="1331913" y="2909440"/>
            <a:ext cx="2160587"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応募方法</a:t>
            </a:r>
          </a:p>
        </p:txBody>
      </p:sp>
      <p:sp>
        <p:nvSpPr>
          <p:cNvPr id="11" name="正方形/長方形 10"/>
          <p:cNvSpPr/>
          <p:nvPr/>
        </p:nvSpPr>
        <p:spPr>
          <a:xfrm>
            <a:off x="250825" y="3261784"/>
            <a:ext cx="4176713" cy="1668463"/>
          </a:xfrm>
          <a:prstGeom prst="rect">
            <a:avLst/>
          </a:prstGeom>
        </p:spPr>
        <p:txBody>
          <a:bodyPr wrap="none">
            <a:normAutofit/>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（サービス＆ソリューション部門）</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メディア郵送によりご提出下さい（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）事務局</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2020</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08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日（月）必着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250825" y="4848225"/>
            <a:ext cx="5761038" cy="1439863"/>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月上旬頃事務局よりご連絡します。「優秀賞」受賞者には、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29</a:t>
            </a:r>
            <a:r>
              <a:rPr lang="ja-JP" altLang="en-US" sz="950" dirty="0">
                <a:latin typeface="Meiryo UI" pitchFamily="50" charset="-128"/>
                <a:ea typeface="Meiryo UI" pitchFamily="50" charset="-128"/>
                <a:cs typeface="Meiryo UI" pitchFamily="50" charset="-128"/>
              </a:rPr>
              <a:t>日の二次審査会に</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て、プレゼンテーション形式での内容紹介をお願いします。その審査結果にて、最優秀賞が決定されます。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応募されたサービス・ソリューションの事例は、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853113" y="4567238"/>
            <a:ext cx="3025775" cy="1144587"/>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r>
              <a:rPr lang="ja-JP" altLang="en-US" sz="1000" dirty="0">
                <a:latin typeface="Meiryo UI" pitchFamily="50" charset="-128"/>
                <a:ea typeface="Meiryo UI" pitchFamily="50" charset="-128"/>
                <a:cs typeface="Meiryo UI" pitchFamily="50" charset="-128"/>
              </a:rPr>
              <a:t>。</a:t>
            </a:r>
            <a:endParaRPr lang="en-US" altLang="ja-JP" sz="1000" dirty="0">
              <a:latin typeface="Meiryo UI" pitchFamily="50" charset="-128"/>
              <a:ea typeface="Meiryo UI" pitchFamily="50" charset="-128"/>
              <a:cs typeface="Meiryo UI"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提供価値</a:t>
            </a:r>
            <a:br>
              <a:rPr lang="en-US" altLang="ja-JP"/>
            </a:br>
            <a:r>
              <a:rPr lang="ja-JP" altLang="en-US" sz="1400"/>
              <a:t>人々の「暮らし」をかえた（かえる）／会社の「シゴト」をかえた（かえる）</a:t>
            </a:r>
          </a:p>
        </p:txBody>
      </p:sp>
      <p:sp>
        <p:nvSpPr>
          <p:cNvPr id="19459"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5E4C58E-59FC-4B01-8E58-3AA5B55E2815}" type="slidenum">
              <a:rPr lang="ja-JP" altLang="en-US" sz="1200" smtClean="0">
                <a:solidFill>
                  <a:srgbClr val="FF9900"/>
                </a:solidFill>
              </a:rPr>
              <a:pPr>
                <a:spcBef>
                  <a:spcPct val="0"/>
                </a:spcBef>
                <a:buFontTx/>
                <a:buNone/>
              </a:pPr>
              <a:t>10</a:t>
            </a:fld>
            <a:endParaRPr lang="ja-JP" altLang="en-US" sz="1200">
              <a:solidFill>
                <a:srgbClr val="FF9900"/>
              </a:solidFill>
            </a:endParaRPr>
          </a:p>
        </p:txBody>
      </p:sp>
      <p:sp>
        <p:nvSpPr>
          <p:cNvPr id="19460" name="コンテンツ プレースホルダー 3"/>
          <p:cNvSpPr>
            <a:spLocks noGrp="1"/>
          </p:cNvSpPr>
          <p:nvPr>
            <p:ph idx="1"/>
          </p:nvPr>
        </p:nvSpPr>
        <p:spPr>
          <a:xfrm>
            <a:off x="246063" y="1628775"/>
            <a:ext cx="8642350" cy="5040313"/>
          </a:xfrm>
        </p:spPr>
        <p:txBody>
          <a:bodyPr/>
          <a:lstStyle/>
          <a:p>
            <a:pPr eaLnBrk="1" hangingPunct="1"/>
            <a:r>
              <a:rPr lang="ja-JP" altLang="en-US" sz="1400"/>
              <a:t>応募サービス・ソリューションは、人々の「暮らし」をどのようにかえた（かえる）のか</a:t>
            </a:r>
            <a:endParaRPr lang="en-US" altLang="ja-JP" sz="1400"/>
          </a:p>
          <a:p>
            <a:pPr eaLnBrk="1" hangingPunct="1"/>
            <a:r>
              <a:rPr lang="ja-JP" altLang="en-US" sz="1400"/>
              <a:t>応募サービス・ソリューションは、会社の「シゴト」をどのようにかえた（かえる）のか</a:t>
            </a:r>
            <a:endParaRPr lang="en-US" altLang="ja-JP" sz="1400"/>
          </a:p>
          <a:p>
            <a:pPr eaLnBrk="1" hangingPunct="1"/>
            <a:r>
              <a:rPr lang="ja-JP" altLang="en-US" sz="1400"/>
              <a:t>応募サービス・ソリューションによって、貴社がお客様に提供できるようになった新しいユーザー・エクスペリエンスや</a:t>
            </a:r>
            <a:endParaRPr lang="en-US" altLang="ja-JP" sz="1400"/>
          </a:p>
          <a:p>
            <a:pPr eaLnBrk="1" hangingPunct="1">
              <a:buFont typeface="Arial" panose="020B0604020202020204" pitchFamily="34" charset="0"/>
              <a:buNone/>
            </a:pPr>
            <a:r>
              <a:rPr lang="ja-JP" altLang="en-US" sz="1400"/>
              <a:t>　　　価値は何か</a:t>
            </a:r>
            <a:endParaRPr lang="en-US" altLang="ja-JP" sz="1400"/>
          </a:p>
          <a:p>
            <a:pPr eaLnBrk="1" hangingPunct="1"/>
            <a:r>
              <a:rPr lang="ja-JP" altLang="en-US" sz="1400"/>
              <a:t>応募サービス・ソリューションに対するお客様の満足度</a:t>
            </a:r>
            <a:endParaRPr lang="en-US" altLang="ja-JP" sz="1400"/>
          </a:p>
          <a:p>
            <a:pPr eaLnBrk="1" hangingPunct="1"/>
            <a:r>
              <a:rPr lang="ja-JP" altLang="en-US" sz="1400"/>
              <a:t>応募サービス・ソリューションに関するユーザーの声</a:t>
            </a:r>
            <a:endParaRPr lang="en-US" altLang="ja-JP" sz="1400"/>
          </a:p>
          <a:p>
            <a:pPr eaLnBrk="1" hangingPunct="1"/>
            <a:r>
              <a:rPr lang="ja-JP" altLang="en-US" sz="1400"/>
              <a:t>応募サービス・ソリューションが、よりよい社会の実現、公共、環境問題に貢献した（できる）こと</a:t>
            </a:r>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19462"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a:solidFill>
                  <a:schemeClr val="tx1"/>
                </a:solidFill>
              </a:rPr>
              <a:t>ビジネス性</a:t>
            </a:r>
            <a:br>
              <a:rPr lang="en-US" altLang="ja-JP"/>
            </a:br>
            <a:r>
              <a:rPr lang="ja-JP" altLang="en-US" sz="1400"/>
              <a:t>応募サービス・ソリューションの事業性</a:t>
            </a:r>
          </a:p>
        </p:txBody>
      </p:sp>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0484" name="テキスト ボックス 53"/>
          <p:cNvSpPr>
            <a:spLocks noChangeArrowheads="1"/>
          </p:cNvSpPr>
          <p:nvPr/>
        </p:nvSpPr>
        <p:spPr bwMode="auto">
          <a:xfrm>
            <a:off x="1873250" y="1620838"/>
            <a:ext cx="10795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初期投資</a:t>
            </a:r>
          </a:p>
        </p:txBody>
      </p:sp>
      <p:sp>
        <p:nvSpPr>
          <p:cNvPr id="20485" name="テキスト ボックス 54"/>
          <p:cNvSpPr>
            <a:spLocks noChangeArrowheads="1"/>
          </p:cNvSpPr>
          <p:nvPr/>
        </p:nvSpPr>
        <p:spPr bwMode="auto">
          <a:xfrm>
            <a:off x="1873250" y="3429000"/>
            <a:ext cx="10795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目標</a:t>
            </a:r>
          </a:p>
        </p:txBody>
      </p:sp>
      <p:graphicFrame>
        <p:nvGraphicFramePr>
          <p:cNvPr id="56" name="表 55"/>
          <p:cNvGraphicFramePr>
            <a:graphicFrameLocks noGrp="1"/>
          </p:cNvGraphicFramePr>
          <p:nvPr/>
        </p:nvGraphicFramePr>
        <p:xfrm>
          <a:off x="971550" y="2324100"/>
          <a:ext cx="3240088" cy="549276"/>
        </p:xfrm>
        <a:graphic>
          <a:graphicData uri="http://schemas.openxmlformats.org/drawingml/2006/table">
            <a:tbl>
              <a:tblPr firstRow="1" bandRow="1">
                <a:tableStyleId>{93296810-A885-4BE3-A3E7-6D5BEEA58F35}</a:tableStyleId>
              </a:tblPr>
              <a:tblGrid>
                <a:gridCol w="1080063">
                  <a:extLst>
                    <a:ext uri="{9D8B030D-6E8A-4147-A177-3AD203B41FA5}">
                      <a16:colId xmlns:a16="http://schemas.microsoft.com/office/drawing/2014/main" val="20000"/>
                    </a:ext>
                  </a:extLst>
                </a:gridCol>
                <a:gridCol w="2160025">
                  <a:extLst>
                    <a:ext uri="{9D8B030D-6E8A-4147-A177-3AD203B41FA5}">
                      <a16:colId xmlns:a16="http://schemas.microsoft.com/office/drawing/2014/main" val="20001"/>
                    </a:ext>
                  </a:extLst>
                </a:gridCol>
              </a:tblGrid>
              <a:tr h="274638">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L="91431" marR="91431" marT="45773" marB="45773"/>
                </a:tc>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コスト</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773" marB="45773"/>
                </a:tc>
                <a:extLst>
                  <a:ext uri="{0D108BD9-81ED-4DB2-BD59-A6C34878D82A}">
                    <a16:rowId xmlns:a16="http://schemas.microsoft.com/office/drawing/2014/main" val="10000"/>
                  </a:ext>
                </a:extLst>
              </a:tr>
              <a:tr h="27463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marL="91431" marR="91431" marT="45773" marB="45773"/>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31" marR="91431" marT="45773" marB="45773"/>
                </a:tc>
                <a:extLst>
                  <a:ext uri="{0D108BD9-81ED-4DB2-BD59-A6C34878D82A}">
                    <a16:rowId xmlns:a16="http://schemas.microsoft.com/office/drawing/2014/main" val="10001"/>
                  </a:ext>
                </a:extLst>
              </a:tr>
            </a:tbl>
          </a:graphicData>
        </a:graphic>
      </p:graphicFrame>
      <p:sp>
        <p:nvSpPr>
          <p:cNvPr id="20497" name="テキスト ボックス 56"/>
          <p:cNvSpPr txBox="1">
            <a:spLocks noChangeArrowheads="1"/>
          </p:cNvSpPr>
          <p:nvPr/>
        </p:nvSpPr>
        <p:spPr bwMode="auto">
          <a:xfrm>
            <a:off x="969963" y="1997075"/>
            <a:ext cx="14430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提供開始時点の投資額</a:t>
            </a:r>
          </a:p>
        </p:txBody>
      </p:sp>
      <p:sp>
        <p:nvSpPr>
          <p:cNvPr id="20498" name="テキスト ボックス 68"/>
          <p:cNvSpPr txBox="1">
            <a:spLocks noChangeArrowheads="1"/>
          </p:cNvSpPr>
          <p:nvPr/>
        </p:nvSpPr>
        <p:spPr bwMode="auto">
          <a:xfrm>
            <a:off x="2981325" y="3417888"/>
            <a:ext cx="51911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提供開始から最大５年間の売上目標を、支障のない範囲、可能な範囲で記入して下さい。</a:t>
            </a:r>
            <a:endParaRPr lang="en-US" altLang="ja-JP" sz="900"/>
          </a:p>
          <a:p>
            <a:pPr eaLnBrk="1" hangingPunct="1">
              <a:spcBef>
                <a:spcPct val="0"/>
              </a:spcBef>
              <a:buFontTx/>
              <a:buNone/>
            </a:pPr>
            <a:r>
              <a:rPr lang="ja-JP" altLang="en-US" sz="900"/>
              <a:t>その他の目標数値（契約社数、</a:t>
            </a:r>
            <a:r>
              <a:rPr lang="en-US" altLang="ja-JP" sz="900"/>
              <a:t>ID</a:t>
            </a:r>
            <a:r>
              <a:rPr lang="ja-JP" altLang="en-US" sz="900"/>
              <a:t>数）などがあれば、その数値も同様に記入して下さい。</a:t>
            </a:r>
          </a:p>
        </p:txBody>
      </p:sp>
      <p:sp>
        <p:nvSpPr>
          <p:cNvPr id="20499" name="テキスト ボックス 69"/>
          <p:cNvSpPr txBox="1">
            <a:spLocks noChangeArrowheads="1"/>
          </p:cNvSpPr>
          <p:nvPr/>
        </p:nvSpPr>
        <p:spPr bwMode="auto">
          <a:xfrm>
            <a:off x="2952750" y="1617663"/>
            <a:ext cx="1906588"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支障のない範囲、可能な範囲で</a:t>
            </a:r>
            <a:endParaRPr lang="en-US" altLang="ja-JP" sz="900"/>
          </a:p>
          <a:p>
            <a:pPr eaLnBrk="1" hangingPunct="1">
              <a:spcBef>
                <a:spcPct val="0"/>
              </a:spcBef>
              <a:buFontTx/>
              <a:buNone/>
            </a:pPr>
            <a:r>
              <a:rPr lang="ja-JP" altLang="en-US" sz="900"/>
              <a:t>記入して下さい。</a:t>
            </a:r>
          </a:p>
        </p:txBody>
      </p:sp>
      <p:sp>
        <p:nvSpPr>
          <p:cNvPr id="20500"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17" name="表 16"/>
          <p:cNvGraphicFramePr>
            <a:graphicFrameLocks noGrp="1"/>
          </p:cNvGraphicFramePr>
          <p:nvPr/>
        </p:nvGraphicFramePr>
        <p:xfrm>
          <a:off x="971550" y="4149725"/>
          <a:ext cx="7200899" cy="2079627"/>
        </p:xfrm>
        <a:graphic>
          <a:graphicData uri="http://schemas.openxmlformats.org/drawingml/2006/table">
            <a:tbl>
              <a:tblPr firstRow="1" bandRow="1">
                <a:tableStyleId>{93296810-A885-4BE3-A3E7-6D5BEEA58F35}</a:tableStyleId>
              </a:tblPr>
              <a:tblGrid>
                <a:gridCol w="1800264">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1080127">
                  <a:extLst>
                    <a:ext uri="{9D8B030D-6E8A-4147-A177-3AD203B41FA5}">
                      <a16:colId xmlns:a16="http://schemas.microsoft.com/office/drawing/2014/main" val="20003"/>
                    </a:ext>
                  </a:extLst>
                </a:gridCol>
                <a:gridCol w="1080127">
                  <a:extLst>
                    <a:ext uri="{9D8B030D-6E8A-4147-A177-3AD203B41FA5}">
                      <a16:colId xmlns:a16="http://schemas.microsoft.com/office/drawing/2014/main" val="20004"/>
                    </a:ext>
                  </a:extLst>
                </a:gridCol>
                <a:gridCol w="1080127">
                  <a:extLst>
                    <a:ext uri="{9D8B030D-6E8A-4147-A177-3AD203B41FA5}">
                      <a16:colId xmlns:a16="http://schemas.microsoft.com/office/drawing/2014/main" val="20005"/>
                    </a:ext>
                  </a:extLst>
                </a:gridCol>
              </a:tblGrid>
              <a:tr h="434055">
                <a:tc>
                  <a:txBody>
                    <a:bodyPr/>
                    <a:lstStyle/>
                    <a:p>
                      <a:pPr algn="ctr"/>
                      <a:endParaRPr kumimoji="1" lang="ja-JP" altLang="en-US" sz="1200" b="0" dirty="0">
                        <a:solidFill>
                          <a:schemeClr val="tx1">
                            <a:lumMod val="50000"/>
                            <a:lumOff val="50000"/>
                          </a:schemeClr>
                        </a:solidFill>
                        <a:latin typeface="Meiryo UI" pitchFamily="50" charset="-128"/>
                        <a:ea typeface="Meiryo UI" pitchFamily="50" charset="-128"/>
                        <a:cs typeface="Meiryo UI" pitchFamily="50" charset="-128"/>
                      </a:endParaRPr>
                    </a:p>
                  </a:txBody>
                  <a:tcPr marL="91441" marR="91441" marT="45691" marB="45691"/>
                </a:tc>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20xx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（提供開始）</a:t>
                      </a:r>
                      <a:endParaRPr kumimoji="1" lang="ja-JP" altLang="en-US" sz="1000" b="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20xx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20xx</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20xx</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20xx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b="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0"/>
                  </a:ext>
                </a:extLst>
              </a:tr>
              <a:tr h="27426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売上目標</a:t>
                      </a: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1"/>
                  </a:ext>
                </a:extLst>
              </a:tr>
              <a:tr h="274262">
                <a:tc>
                  <a:txBody>
                    <a:bodyPr/>
                    <a:lstStyle/>
                    <a:p>
                      <a:r>
                        <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12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2"/>
                  </a:ext>
                </a:extLst>
              </a:tr>
              <a:tr h="27426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3"/>
                  </a:ext>
                </a:extLst>
              </a:tr>
              <a:tr h="274262">
                <a:tc>
                  <a:txBody>
                    <a:bodyPr/>
                    <a:lstStyle/>
                    <a:p>
                      <a:r>
                        <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4"/>
                  </a:ext>
                </a:extLst>
              </a:tr>
              <a:tr h="27426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5"/>
                  </a:ext>
                </a:extLst>
              </a:tr>
              <a:tr h="274262">
                <a:tc>
                  <a:txBody>
                    <a:bodyPr/>
                    <a:lstStyle/>
                    <a:p>
                      <a:r>
                        <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tc>
                  <a:txBody>
                    <a:bodyPr/>
                    <a:lstStyle/>
                    <a:p>
                      <a:pPr algn="r"/>
                      <a:endParaRPr kumimoji="1" lang="ja-JP" altLang="en-US" sz="800" dirty="0">
                        <a:solidFill>
                          <a:schemeClr val="tx1"/>
                        </a:solidFill>
                        <a:latin typeface="Meiryo UI" pitchFamily="50" charset="-128"/>
                        <a:ea typeface="Meiryo UI" pitchFamily="50" charset="-128"/>
                        <a:cs typeface="Meiryo UI" pitchFamily="50" charset="-128"/>
                      </a:endParaRPr>
                    </a:p>
                  </a:txBody>
                  <a:tcPr marL="91441" marR="91441" marT="45691" marB="45691"/>
                </a:tc>
                <a:extLst>
                  <a:ext uri="{0D108BD9-81ED-4DB2-BD59-A6C34878D82A}">
                    <a16:rowId xmlns:a16="http://schemas.microsoft.com/office/drawing/2014/main" val="10006"/>
                  </a:ext>
                </a:extLst>
              </a:tr>
            </a:tbl>
          </a:graphicData>
        </a:graphic>
      </p:graphicFrame>
      <p:sp>
        <p:nvSpPr>
          <p:cNvPr id="20559" name="スライド番号プレースホルダ 11"/>
          <p:cNvSpPr>
            <a:spLocks noGrp="1"/>
          </p:cNvSpPr>
          <p:nvPr>
            <p:ph type="sldNum" sz="quarter" idx="10"/>
          </p:nvPr>
        </p:nvSpPr>
        <p:spPr bwMode="auto">
          <a:xfrm>
            <a:off x="8764588" y="6492875"/>
            <a:ext cx="3794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7E54F29-476F-4464-8559-86B5533EB608}" type="slidenum">
              <a:rPr lang="ja-JP" altLang="en-US" sz="1200" smtClean="0">
                <a:solidFill>
                  <a:srgbClr val="FF9900"/>
                </a:solidFill>
              </a:rPr>
              <a:pPr>
                <a:spcBef>
                  <a:spcPct val="0"/>
                </a:spcBef>
                <a:buFontTx/>
                <a:buNone/>
              </a:pPr>
              <a:t>11</a:t>
            </a:fld>
            <a:endParaRPr lang="ja-JP" altLang="en-US" sz="1200">
              <a:solidFill>
                <a:srgbClr val="FF99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sp>
        <p:nvSpPr>
          <p:cNvPr id="21507"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C.</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1509"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E5EB2F9-202E-45FA-8E02-6CD4C40308A3}" type="slidenum">
              <a:rPr lang="ja-JP" altLang="en-US" sz="1200" smtClean="0">
                <a:solidFill>
                  <a:srgbClr val="FF9900"/>
                </a:solidFill>
              </a:rPr>
              <a:pPr>
                <a:spcBef>
                  <a:spcPct val="0"/>
                </a:spcBef>
                <a:buFontTx/>
                <a:buNone/>
              </a:pPr>
              <a:t>12</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21511"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graphicFrame>
        <p:nvGraphicFramePr>
          <p:cNvPr id="9" name="表 8"/>
          <p:cNvGraphicFramePr>
            <a:graphicFrameLocks noGrp="1"/>
          </p:cNvGraphicFramePr>
          <p:nvPr/>
        </p:nvGraphicFramePr>
        <p:xfrm>
          <a:off x="611188" y="1628775"/>
          <a:ext cx="7921625" cy="3986214"/>
        </p:xfrm>
        <a:graphic>
          <a:graphicData uri="http://schemas.openxmlformats.org/drawingml/2006/table">
            <a:tbl>
              <a:tblPr bandRow="1">
                <a:tableStyleId>{93296810-A885-4BE3-A3E7-6D5BEEA58F35}</a:tableStyleId>
              </a:tblPr>
              <a:tblGrid>
                <a:gridCol w="7921625">
                  <a:extLst>
                    <a:ext uri="{9D8B030D-6E8A-4147-A177-3AD203B41FA5}">
                      <a16:colId xmlns:a16="http://schemas.microsoft.com/office/drawing/2014/main" val="20000"/>
                    </a:ext>
                  </a:extLst>
                </a:gridCol>
              </a:tblGrid>
              <a:tr h="274326">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技術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0"/>
                  </a:ext>
                </a:extLst>
              </a:tr>
              <a:tr h="105443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1"/>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2"/>
                  </a:ext>
                </a:extLst>
              </a:tr>
              <a:tr h="10544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3"/>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事業性・競争力</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4"/>
                  </a:ext>
                </a:extLst>
              </a:tr>
              <a:tr h="1054400">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323850" y="549275"/>
            <a:ext cx="84963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253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4E54189-18B9-4C0D-B1BD-5D458F8F3D3E}" type="slidenum">
              <a:rPr lang="ja-JP" altLang="en-US" sz="1200" smtClean="0">
                <a:solidFill>
                  <a:srgbClr val="FF9900"/>
                </a:solidFill>
              </a:rPr>
              <a:pPr>
                <a:spcBef>
                  <a:spcPct val="0"/>
                </a:spcBef>
                <a:buFontTx/>
                <a:buNone/>
              </a:pPr>
              <a:t>13</a:t>
            </a:fld>
            <a:endParaRPr lang="ja-JP" altLang="en-US" sz="1200">
              <a:solidFill>
                <a:srgbClr val="FF9900"/>
              </a:solidFill>
            </a:endParaRPr>
          </a:p>
        </p:txBody>
      </p:sp>
      <p:sp>
        <p:nvSpPr>
          <p:cNvPr id="22532" name="コンテンツ プレースホルダー 3"/>
          <p:cNvSpPr>
            <a:spLocks noGrp="1"/>
          </p:cNvSpPr>
          <p:nvPr>
            <p:ph idx="1"/>
          </p:nvPr>
        </p:nvSpPr>
        <p:spPr>
          <a:xfrm>
            <a:off x="971550" y="1628775"/>
            <a:ext cx="7191375" cy="5040313"/>
          </a:xfrm>
        </p:spPr>
        <p:txBody>
          <a:bodyPr/>
          <a:lstStyle/>
          <a:p>
            <a:pPr eaLnBrk="1" hangingPunct="1"/>
            <a:r>
              <a:rPr lang="ja-JP" altLang="en-US" sz="1400"/>
              <a:t>取り扱いに特段の注意を要する情報などがあればここでご指定下さい</a:t>
            </a:r>
            <a:endParaRPr lang="en-US" altLang="ja-JP" sz="1400"/>
          </a:p>
          <a:p>
            <a:pPr eaLnBrk="1" hangingPunct="1"/>
            <a:r>
              <a:rPr lang="ja-JP" altLang="en-US" sz="1400"/>
              <a:t>第三者による評価、受賞・表彰履歴、報道での取り扱いなどもあればご記入ください。</a:t>
            </a:r>
            <a:endParaRPr lang="en-US" altLang="ja-JP" sz="1400"/>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22534"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83113" y="3190875"/>
            <a:ext cx="3876675"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東京商工会議所</a:t>
            </a:r>
          </a:p>
        </p:txBody>
      </p:sp>
      <p:sp>
        <p:nvSpPr>
          <p:cNvPr id="67" name="角丸四角形 66"/>
          <p:cNvSpPr/>
          <p:nvPr/>
        </p:nvSpPr>
        <p:spPr>
          <a:xfrm>
            <a:off x="717550" y="1628775"/>
            <a:ext cx="2600325" cy="720725"/>
          </a:xfrm>
          <a:prstGeom prst="roundRect">
            <a:avLst/>
          </a:prstGeom>
          <a:solidFill>
            <a:srgbClr val="FF99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最優秀賞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1558925"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角丸四角形 122"/>
          <p:cNvSpPr/>
          <p:nvPr/>
        </p:nvSpPr>
        <p:spPr>
          <a:xfrm>
            <a:off x="180975" y="2957513"/>
            <a:ext cx="3671888" cy="919162"/>
          </a:xfrm>
          <a:prstGeom prst="round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608013"/>
          </a:xfrm>
          <a:prstGeom prst="straightConnector1">
            <a:avLst/>
          </a:prstGeom>
          <a:solidFill>
            <a:schemeClr val="bg1"/>
          </a:solidFill>
          <a:ln w="57150">
            <a:solidFill>
              <a:srgbClr val="FF99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9223" name="テキスト ボックス 126"/>
          <p:cNvSpPr txBox="1">
            <a:spLocks noChangeArrowheads="1"/>
          </p:cNvSpPr>
          <p:nvPr/>
        </p:nvSpPr>
        <p:spPr bwMode="auto">
          <a:xfrm>
            <a:off x="1266825" y="4902200"/>
            <a:ext cx="258603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5600" indent="-355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（注）</a:t>
            </a:r>
            <a:r>
              <a:rPr lang="en-US" altLang="ja-JP" sz="900"/>
              <a:t>	</a:t>
            </a:r>
            <a:r>
              <a:rPr lang="ja-JP" altLang="en-US" sz="900"/>
              <a:t>ひとつの事例が、重複して複数の賞を受賞することはできません（「最優秀賞」を除く）。</a:t>
            </a:r>
          </a:p>
        </p:txBody>
      </p:sp>
      <p:sp>
        <p:nvSpPr>
          <p:cNvPr id="9224" name="テキスト ボックス 127"/>
          <p:cNvSpPr txBox="1">
            <a:spLocks noChangeArrowheads="1"/>
          </p:cNvSpPr>
          <p:nvPr/>
        </p:nvSpPr>
        <p:spPr bwMode="auto">
          <a:xfrm>
            <a:off x="2436813" y="2352675"/>
            <a:ext cx="9144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「優秀賞」から</a:t>
            </a:r>
            <a:endParaRPr lang="en-US" altLang="ja-JP" sz="800"/>
          </a:p>
          <a:p>
            <a:pPr eaLnBrk="1" hangingPunct="1">
              <a:spcBef>
                <a:spcPct val="0"/>
              </a:spcBef>
              <a:buFontTx/>
              <a:buNone/>
            </a:pPr>
            <a:r>
              <a:rPr lang="ja-JP" altLang="en-US" sz="800"/>
              <a:t>　</a:t>
            </a:r>
            <a:r>
              <a:rPr lang="en-US" altLang="ja-JP" sz="800"/>
              <a:t>1</a:t>
            </a:r>
            <a:r>
              <a:rPr lang="ja-JP" altLang="en-US" sz="800"/>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27" name="テキスト ボックス 53"/>
          <p:cNvSpPr>
            <a:spLocks noChangeArrowheads="1"/>
          </p:cNvSpPr>
          <p:nvPr/>
        </p:nvSpPr>
        <p:spPr bwMode="auto">
          <a:xfrm>
            <a:off x="6011863"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審査日程</a:t>
            </a:r>
          </a:p>
        </p:txBody>
      </p:sp>
      <p:sp>
        <p:nvSpPr>
          <p:cNvPr id="9228" name="テキスト ボックス 54"/>
          <p:cNvSpPr>
            <a:spLocks noChangeArrowheads="1"/>
          </p:cNvSpPr>
          <p:nvPr/>
        </p:nvSpPr>
        <p:spPr bwMode="auto">
          <a:xfrm>
            <a:off x="6011863" y="2708275"/>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審査委員</a:t>
            </a:r>
          </a:p>
        </p:txBody>
      </p:sp>
      <p:sp>
        <p:nvSpPr>
          <p:cNvPr id="9229" name="テキスト ボックス 55"/>
          <p:cNvSpPr>
            <a:spLocks noChangeArrowheads="1"/>
          </p:cNvSpPr>
          <p:nvPr/>
        </p:nvSpPr>
        <p:spPr bwMode="auto">
          <a:xfrm>
            <a:off x="1354138"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賞の構成</a:t>
            </a:r>
          </a:p>
        </p:txBody>
      </p:sp>
      <p:sp>
        <p:nvSpPr>
          <p:cNvPr id="64" name="円/楕円 63"/>
          <p:cNvSpPr/>
          <p:nvPr/>
        </p:nvSpPr>
        <p:spPr>
          <a:xfrm>
            <a:off x="5443538" y="1620838"/>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7165975"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7308850"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35" name="テキスト ボックス 73"/>
          <p:cNvSpPr txBox="1">
            <a:spLocks noChangeArrowheads="1"/>
          </p:cNvSpPr>
          <p:nvPr/>
        </p:nvSpPr>
        <p:spPr bwMode="auto">
          <a:xfrm>
            <a:off x="2916238" y="3665538"/>
            <a:ext cx="90011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優秀賞 計</a:t>
            </a:r>
            <a:r>
              <a:rPr lang="en-US" altLang="ja-JP" sz="800"/>
              <a:t>3</a:t>
            </a:r>
            <a:r>
              <a:rPr lang="ja-JP" altLang="en-US" sz="800"/>
              <a:t>事例</a:t>
            </a:r>
          </a:p>
        </p:txBody>
      </p:sp>
      <p:sp>
        <p:nvSpPr>
          <p:cNvPr id="33" name="角丸四角形 32"/>
          <p:cNvSpPr/>
          <p:nvPr/>
        </p:nvSpPr>
        <p:spPr>
          <a:xfrm>
            <a:off x="250825"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AI&amp;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4" name="角丸四角形 33"/>
          <p:cNvSpPr/>
          <p:nvPr/>
        </p:nvSpPr>
        <p:spPr>
          <a:xfrm>
            <a:off x="1506538"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セキュリティ</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5" name="角丸四角形 34"/>
          <p:cNvSpPr/>
          <p:nvPr/>
        </p:nvSpPr>
        <p:spPr>
          <a:xfrm>
            <a:off x="2762250"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altLang="zh-TW"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a:t>
            </a:r>
            <a:b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39"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40" name="テキスト ボックス 29"/>
          <p:cNvSpPr txBox="1">
            <a:spLocks noChangeArrowheads="1"/>
          </p:cNvSpPr>
          <p:nvPr/>
        </p:nvSpPr>
        <p:spPr bwMode="auto">
          <a:xfrm>
            <a:off x="5416046" y="1380115"/>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25</a:t>
            </a:r>
            <a:r>
              <a:rPr lang="ja-JP" altLang="en-US" sz="900" dirty="0"/>
              <a:t>日</a:t>
            </a:r>
          </a:p>
        </p:txBody>
      </p:sp>
      <p:sp>
        <p:nvSpPr>
          <p:cNvPr id="9241"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29</a:t>
            </a:r>
            <a:r>
              <a:rPr lang="ja-JP" altLang="en-US" sz="900" dirty="0"/>
              <a:t>日</a:t>
            </a:r>
          </a:p>
        </p:txBody>
      </p:sp>
      <p:sp>
        <p:nvSpPr>
          <p:cNvPr id="9242"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47" name="角丸四角形 46"/>
          <p:cNvSpPr/>
          <p:nvPr/>
        </p:nvSpPr>
        <p:spPr>
          <a:xfrm>
            <a:off x="501650"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2646363" y="3086100"/>
            <a:ext cx="925512"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45" name="テキスト ボックス 127"/>
          <p:cNvSpPr txBox="1">
            <a:spLocks noChangeArrowheads="1"/>
          </p:cNvSpPr>
          <p:nvPr/>
        </p:nvSpPr>
        <p:spPr bwMode="auto">
          <a:xfrm>
            <a:off x="85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6" name="テキスト ボックス 127"/>
          <p:cNvSpPr txBox="1">
            <a:spLocks noChangeArrowheads="1"/>
          </p:cNvSpPr>
          <p:nvPr/>
        </p:nvSpPr>
        <p:spPr bwMode="auto">
          <a:xfrm>
            <a:off x="2127250" y="4557713"/>
            <a:ext cx="48577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7" name="テキスト ボックス 127"/>
          <p:cNvSpPr txBox="1">
            <a:spLocks noChangeArrowheads="1"/>
          </p:cNvSpPr>
          <p:nvPr/>
        </p:nvSpPr>
        <p:spPr bwMode="auto">
          <a:xfrm>
            <a:off x="339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268413"/>
            <a:ext cx="7191375" cy="1295400"/>
          </a:xfrm>
        </p:spPr>
        <p:txBody>
          <a:bodyPr>
            <a:normAutofit fontScale="70000" lnSpcReduction="20000"/>
          </a:bodyPr>
          <a:lstStyle/>
          <a:p>
            <a:pPr marL="0" indent="0" eaLnBrk="1" hangingPunct="1">
              <a:buFont typeface="Arial" panose="020B0604020202020204" pitchFamily="34" charset="0"/>
              <a:buNone/>
              <a:defRPr/>
            </a:pPr>
            <a:r>
              <a:rPr lang="ja-JP" altLang="en-US" sz="1900" dirty="0"/>
              <a:t>次ページ以降が</a:t>
            </a:r>
            <a:r>
              <a:rPr lang="en-US" altLang="ja-JP" sz="1900" dirty="0"/>
              <a:t>MCPC award</a:t>
            </a:r>
            <a:r>
              <a:rPr lang="ja-JP" altLang="en-US" sz="1900" dirty="0"/>
              <a:t>（サービス＆ソリューション部門）のエントリーシート（応募書式）です。</a:t>
            </a:r>
            <a:endParaRPr lang="en-US" altLang="ja-JP" sz="1900" dirty="0"/>
          </a:p>
          <a:p>
            <a:pPr marL="0" indent="0" eaLnBrk="1" hangingPunct="1">
              <a:buFont typeface="Arial" panose="020B0604020202020204" pitchFamily="34" charset="0"/>
              <a:buNone/>
              <a:defRPr/>
            </a:pPr>
            <a:r>
              <a:rPr lang="ja-JP" altLang="en-US" sz="1900" dirty="0"/>
              <a:t>以下のガイドを参考に、わかりやすく、正確に、かつ、可能な範囲で漏れのないよう記入下さい。</a:t>
            </a:r>
            <a:br>
              <a:rPr lang="en-US" altLang="ja-JP" sz="1900" dirty="0"/>
            </a:br>
            <a:r>
              <a:rPr lang="ja-JP" altLang="en-US" sz="1900" dirty="0"/>
              <a:t>提出時には、</a:t>
            </a:r>
            <a:r>
              <a:rPr lang="ja-JP" altLang="en-US" sz="1900" dirty="0">
                <a:solidFill>
                  <a:srgbClr val="FF0000"/>
                </a:solidFill>
              </a:rPr>
              <a:t>スライド</a:t>
            </a:r>
            <a:r>
              <a:rPr lang="en-US" altLang="ja-JP" sz="1900" dirty="0">
                <a:solidFill>
                  <a:srgbClr val="FF0000"/>
                </a:solidFill>
              </a:rPr>
              <a:t>P.1</a:t>
            </a:r>
            <a:r>
              <a:rPr lang="ja-JP" altLang="en-US" sz="1900" dirty="0">
                <a:solidFill>
                  <a:srgbClr val="FF0000"/>
                </a:solidFill>
              </a:rPr>
              <a:t>～</a:t>
            </a:r>
            <a:r>
              <a:rPr lang="en-US" altLang="ja-JP" sz="1900" dirty="0">
                <a:solidFill>
                  <a:srgbClr val="FF0000"/>
                </a:solidFill>
              </a:rPr>
              <a:t>P.3</a:t>
            </a:r>
            <a:r>
              <a:rPr lang="ja-JP" altLang="en-US" sz="1900" dirty="0" err="1">
                <a:solidFill>
                  <a:srgbClr val="FF0000"/>
                </a:solidFill>
              </a:rPr>
              <a:t>を削</a:t>
            </a:r>
            <a:r>
              <a:rPr lang="ja-JP" altLang="en-US" sz="1900" dirty="0">
                <a:solidFill>
                  <a:srgbClr val="FF0000"/>
                </a:solidFill>
              </a:rPr>
              <a:t>除</a:t>
            </a:r>
            <a:r>
              <a:rPr lang="ja-JP" altLang="en-US" sz="1900" dirty="0"/>
              <a:t>して下さい。</a:t>
            </a:r>
          </a:p>
          <a:p>
            <a:pPr marL="0" indent="0" eaLnBrk="1" hangingPunct="1">
              <a:buFont typeface="Arial" panose="020B0604020202020204" pitchFamily="34" charset="0"/>
              <a:buNone/>
              <a:defRPr/>
            </a:pPr>
            <a:r>
              <a:rPr lang="ja-JP" altLang="en-US" sz="1900" dirty="0"/>
              <a:t>エントリーシートの</a:t>
            </a:r>
            <a:r>
              <a:rPr lang="ja-JP" altLang="en-US" sz="1900" dirty="0">
                <a:solidFill>
                  <a:srgbClr val="FF0000"/>
                </a:solidFill>
              </a:rPr>
              <a:t>総スライド数は原則</a:t>
            </a:r>
            <a:r>
              <a:rPr lang="en-US" altLang="ja-JP" sz="1900" dirty="0">
                <a:solidFill>
                  <a:srgbClr val="FF0000"/>
                </a:solidFill>
              </a:rPr>
              <a:t>10</a:t>
            </a:r>
            <a:r>
              <a:rPr lang="ja-JP" altLang="en-US" sz="1900" dirty="0">
                <a:solidFill>
                  <a:srgbClr val="FF0000"/>
                </a:solidFill>
              </a:rPr>
              <a:t>枚</a:t>
            </a:r>
            <a:r>
              <a:rPr lang="ja-JP" altLang="en-US" sz="1900" dirty="0"/>
              <a:t>（表紙、①～④、</a:t>
            </a:r>
            <a:r>
              <a:rPr lang="en-US" altLang="ja-JP" sz="1900" dirty="0"/>
              <a:t>A</a:t>
            </a:r>
            <a:r>
              <a:rPr lang="ja-JP" altLang="en-US" sz="1900" dirty="0"/>
              <a:t>～</a:t>
            </a:r>
            <a:r>
              <a:rPr lang="en-US" altLang="ja-JP" sz="1900" dirty="0"/>
              <a:t>C</a:t>
            </a:r>
            <a:r>
              <a:rPr lang="ja-JP" altLang="en-US" sz="1900" dirty="0" err="1"/>
              <a:t>、</a:t>
            </a:r>
            <a:r>
              <a:rPr lang="ja-JP" altLang="en-US" sz="1900" dirty="0"/>
              <a:t>⑤～⑥）ですが、③、</a:t>
            </a:r>
            <a:r>
              <a:rPr lang="en-US" altLang="ja-JP" sz="1900" dirty="0"/>
              <a:t>A</a:t>
            </a:r>
            <a:r>
              <a:rPr lang="ja-JP" altLang="en-US" sz="1900" dirty="0" err="1"/>
              <a:t>、</a:t>
            </a:r>
            <a:r>
              <a:rPr lang="en-US" altLang="ja-JP" sz="1900" dirty="0"/>
              <a:t>B</a:t>
            </a:r>
            <a:r>
              <a:rPr lang="ja-JP" altLang="en-US" sz="1900" dirty="0"/>
              <a:t>の項目は、下表に指定の枚数までスライドを増やして頂いてかまいません。ただし、</a:t>
            </a:r>
            <a:r>
              <a:rPr lang="ja-JP" altLang="en-US" sz="1900" dirty="0">
                <a:solidFill>
                  <a:srgbClr val="FF0000"/>
                </a:solidFill>
              </a:rPr>
              <a:t>いかなる場合も、項目の追加（新設）、削除、順番の変更、は行わない</a:t>
            </a:r>
            <a:r>
              <a:rPr lang="ja-JP" altLang="en-US" sz="1900" dirty="0"/>
              <a:t>で下さい。</a:t>
            </a:r>
          </a:p>
          <a:p>
            <a:pPr marL="0" indent="0" eaLnBrk="1" hangingPunct="1">
              <a:buFont typeface="Arial" panose="020B0604020202020204" pitchFamily="34" charset="0"/>
              <a:buNone/>
              <a:defRPr/>
            </a:pPr>
            <a:endParaRPr lang="en-US" altLang="ja-JP" sz="1400" dirty="0"/>
          </a:p>
        </p:txBody>
      </p:sp>
      <p:sp>
        <p:nvSpPr>
          <p:cNvPr id="10244" name="スライド番号プレースホルダー 4"/>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A60C117-8D90-47CC-8C04-8B35FC04AA2A}" type="slidenum">
              <a:rPr lang="ja-JP" altLang="en-US" sz="1200" smtClean="0">
                <a:solidFill>
                  <a:srgbClr val="FF9900"/>
                </a:solidFill>
              </a:rPr>
              <a:pPr>
                <a:spcBef>
                  <a:spcPct val="0"/>
                </a:spcBef>
                <a:buFontTx/>
                <a:buNone/>
              </a:pPr>
              <a:t>3</a:t>
            </a:fld>
            <a:endParaRPr lang="ja-JP" altLang="en-US" sz="1200">
              <a:solidFill>
                <a:srgbClr val="FF9900"/>
              </a:solidFill>
            </a:endParaRPr>
          </a:p>
        </p:txBody>
      </p:sp>
      <p:graphicFrame>
        <p:nvGraphicFramePr>
          <p:cNvPr id="6" name="表 5"/>
          <p:cNvGraphicFramePr>
            <a:graphicFrameLocks noGrp="1"/>
          </p:cNvGraphicFramePr>
          <p:nvPr/>
        </p:nvGraphicFramePr>
        <p:xfrm>
          <a:off x="611188" y="2492375"/>
          <a:ext cx="7921624" cy="3722912"/>
        </p:xfrm>
        <a:graphic>
          <a:graphicData uri="http://schemas.openxmlformats.org/drawingml/2006/table">
            <a:tbl>
              <a:tblPr firstRow="1" bandRow="1">
                <a:tableStyleId>{93296810-A885-4BE3-A3E7-6D5BEEA58F35}</a:tableStyleId>
              </a:tblPr>
              <a:tblGrid>
                <a:gridCol w="792497">
                  <a:extLst>
                    <a:ext uri="{9D8B030D-6E8A-4147-A177-3AD203B41FA5}">
                      <a16:colId xmlns:a16="http://schemas.microsoft.com/office/drawing/2014/main" val="20000"/>
                    </a:ext>
                  </a:extLst>
                </a:gridCol>
                <a:gridCol w="3168501">
                  <a:extLst>
                    <a:ext uri="{9D8B030D-6E8A-4147-A177-3AD203B41FA5}">
                      <a16:colId xmlns:a16="http://schemas.microsoft.com/office/drawing/2014/main" val="20001"/>
                    </a:ext>
                  </a:extLst>
                </a:gridCol>
                <a:gridCol w="3960626">
                  <a:extLst>
                    <a:ext uri="{9D8B030D-6E8A-4147-A177-3AD203B41FA5}">
                      <a16:colId xmlns:a16="http://schemas.microsoft.com/office/drawing/2014/main" val="20002"/>
                    </a:ext>
                  </a:extLst>
                </a:gridCol>
              </a:tblGrid>
              <a:tr h="2894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記入上のガイド</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0"/>
                  </a:ext>
                </a:extLst>
              </a:tr>
              <a:tr h="2942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76" marB="48076"/>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76" marB="48076"/>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76" marB="48076"/>
                </a:tc>
                <a:extLst>
                  <a:ext uri="{0D108BD9-81ED-4DB2-BD59-A6C34878D82A}">
                    <a16:rowId xmlns:a16="http://schemas.microsoft.com/office/drawing/2014/main" val="10001"/>
                  </a:ext>
                </a:extLst>
              </a:tr>
              <a:tr h="147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基礎</a:t>
                      </a:r>
                      <a:b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情報</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応募者名・応募サービス・ソリューション名称等</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応募者情報</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応募サービス・ソリューションのサービスイメージ</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応募サービス・ソリューションのユーザー像・ユーザー数</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正確に、かつ、可能な範囲で漏れのないように記入して下さい。</a:t>
                      </a:r>
                      <a:endPar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③④は応募サービス＆ソリューションを審査委員が理解する上で最も重要です。必要な情報を網羅し、かつ、できる限り簡明に記入して下さい。</a:t>
                      </a:r>
                    </a:p>
                  </a:txBody>
                  <a:tcPr marL="91444" marR="91444" marT="45684" marB="45684"/>
                </a:tc>
                <a:extLst>
                  <a:ext uri="{0D108BD9-81ED-4DB2-BD59-A6C34878D82A}">
                    <a16:rowId xmlns:a16="http://schemas.microsoft.com/office/drawing/2014/main" val="10002"/>
                  </a:ext>
                </a:extLst>
              </a:tr>
              <a:tr h="685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アピール</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228600" indent="-228600" algn="l">
                        <a:buFont typeface="+mj-lt"/>
                        <a:buAutoNum type="alphaUcParen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技術</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提供価値</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ビジネス性</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A-C</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のスライドの構成に沿って、論理的明快さを意識して叙述下さい。図、グラフを利用するなどして、わかりやすい説明をお願いします。</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3"/>
                  </a:ext>
                </a:extLst>
              </a:tr>
              <a:tr h="487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アピールポイントのまとめ</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には、審査基準の各評価項目ごとに、応募サービス＆ソリューションのよいところをサマリーして下さい。</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4"/>
                  </a:ext>
                </a:extLst>
              </a:tr>
              <a:tr h="487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審査者及び</a:t>
                      </a: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に対する希望・注意事項</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lvl="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には、情報の取り扱いに</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関する指定事項など、</a:t>
                      </a:r>
                      <a:r>
                        <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に対する希望・注意事項を記載して下さい</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（サービス＆ソリューション部門）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229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DE24008-5525-4C33-8BC1-6C253D75B8B9}" type="slidenum">
              <a:rPr lang="ja-JP" altLang="en-US" sz="1200" smtClean="0">
                <a:solidFill>
                  <a:srgbClr val="FF9900"/>
                </a:solidFill>
              </a:rPr>
              <a:pPr>
                <a:spcBef>
                  <a:spcPct val="0"/>
                </a:spcBef>
                <a:buFontTx/>
                <a:buNone/>
              </a:pPr>
              <a:t>4</a:t>
            </a:fld>
            <a:endParaRPr lang="ja-JP" altLang="en-US" sz="1200">
              <a:solidFill>
                <a:srgbClr val="FF9900"/>
              </a:solidFill>
            </a:endParaRPr>
          </a:p>
        </p:txBody>
      </p:sp>
      <p:pic>
        <p:nvPicPr>
          <p:cNvPr id="4" name="図 3">
            <a:extLst>
              <a:ext uri="{FF2B5EF4-FFF2-40B4-BE49-F238E27FC236}">
                <a16:creationId xmlns:a16="http://schemas.microsoft.com/office/drawing/2014/main" id="{5953AF9E-3786-4307-93F0-3845DFF9F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602422"/>
            <a:ext cx="1652093" cy="1458426"/>
          </a:xfrm>
          <a:prstGeom prst="rect">
            <a:avLst/>
          </a:prstGeom>
          <a:ln w="12700">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①</a:t>
            </a:r>
          </a:p>
        </p:txBody>
      </p:sp>
      <p:sp>
        <p:nvSpPr>
          <p:cNvPr id="14339"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4340" name="タイトル 1"/>
          <p:cNvSpPr>
            <a:spLocks noGrp="1"/>
          </p:cNvSpPr>
          <p:nvPr>
            <p:ph type="title"/>
          </p:nvPr>
        </p:nvSpPr>
        <p:spPr/>
        <p:txBody>
          <a:bodyPr/>
          <a:lstStyle/>
          <a:p>
            <a:pPr eaLnBrk="1" hangingPunct="1"/>
            <a:r>
              <a:rPr lang="ja-JP" altLang="en-US">
                <a:solidFill>
                  <a:schemeClr val="tx1"/>
                </a:solidFill>
              </a:rPr>
              <a:t>応募者名・応募サービス＆ソリューション名称等</a:t>
            </a:r>
          </a:p>
        </p:txBody>
      </p:sp>
      <p:graphicFrame>
        <p:nvGraphicFramePr>
          <p:cNvPr id="7" name="表 6"/>
          <p:cNvGraphicFramePr>
            <a:graphicFrameLocks noGrp="1"/>
          </p:cNvGraphicFramePr>
          <p:nvPr>
            <p:extLst>
              <p:ext uri="{D42A27DB-BD31-4B8C-83A1-F6EECF244321}">
                <p14:modId xmlns:p14="http://schemas.microsoft.com/office/powerpoint/2010/main" val="428451125"/>
              </p:ext>
            </p:extLst>
          </p:nvPr>
        </p:nvGraphicFramePr>
        <p:xfrm>
          <a:off x="604838" y="1628775"/>
          <a:ext cx="7921625" cy="4498358"/>
        </p:xfrm>
        <a:graphic>
          <a:graphicData uri="http://schemas.openxmlformats.org/drawingml/2006/table">
            <a:tbl>
              <a:tblPr>
                <a:tableStyleId>{E8B1032C-EA38-4F05-BA0D-38AFFFC7BED3}</a:tableStyleId>
              </a:tblPr>
              <a:tblGrid>
                <a:gridCol w="1800572">
                  <a:extLst>
                    <a:ext uri="{9D8B030D-6E8A-4147-A177-3AD203B41FA5}">
                      <a16:colId xmlns:a16="http://schemas.microsoft.com/office/drawing/2014/main" val="20000"/>
                    </a:ext>
                  </a:extLst>
                </a:gridCol>
                <a:gridCol w="6121053">
                  <a:extLst>
                    <a:ext uri="{9D8B030D-6E8A-4147-A177-3AD203B41FA5}">
                      <a16:colId xmlns:a16="http://schemas.microsoft.com/office/drawing/2014/main" val="20001"/>
                    </a:ext>
                  </a:extLst>
                </a:gridCol>
              </a:tblGrid>
              <a:tr h="719599">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　応募者</a:t>
                      </a:r>
                      <a:endPar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0"/>
                  </a:ext>
                </a:extLst>
              </a:tr>
              <a:tr h="274373">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71959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18039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サービス・ソリューションの</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簡潔な説明とアピールポイント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4321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「サービス＆ソリューション部門」と「ユーザー部門」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32132">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14361" name="スライド番号プレースホルダ 5"/>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E67C91EA-810C-4686-A484-517942BF319D}" type="slidenum">
              <a:rPr lang="ja-JP" altLang="en-US" sz="1200" smtClean="0">
                <a:solidFill>
                  <a:srgbClr val="FF9900"/>
                </a:solidFill>
              </a:rPr>
              <a:pPr>
                <a:spcBef>
                  <a:spcPct val="0"/>
                </a:spcBef>
                <a:buFontTx/>
                <a:buNone/>
              </a:pPr>
              <a:t>5</a:t>
            </a:fld>
            <a:endParaRPr lang="ja-JP" altLang="en-US" sz="1200">
              <a:solidFill>
                <a:srgbClr val="FF99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{93296810-A885-4BE3-A3E7-6D5BEEA58F35}</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506"/>
        </p:xfrm>
        <a:graphic>
          <a:graphicData uri="http://schemas.openxmlformats.org/drawingml/2006/table">
            <a:tbl>
              <a:tblPr bandRow="1">
                <a:tableStyleId>{93296810-A885-4BE3-A3E7-6D5BEEA58F35}</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タイプ</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非営利組織</a:t>
                      </a:r>
                    </a:p>
                  </a:txBody>
                  <a:tcPr marT="45691" marB="45691"/>
                </a:tc>
                <a:extLst>
                  <a:ext uri="{0D108BD9-81ED-4DB2-BD59-A6C34878D82A}">
                    <a16:rowId xmlns:a16="http://schemas.microsoft.com/office/drawing/2014/main" val="10000"/>
                  </a:ext>
                </a:extLst>
              </a:tr>
              <a:tr h="3383103">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1"/>
                  </a:ext>
                </a:extLst>
              </a:tr>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規模区分</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{93296810-A885-4BE3-A3E7-6D5BEEA58F35}</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2"/>
                  </a:ext>
                </a:extLst>
              </a:tr>
            </a:tbl>
          </a:graphicData>
        </a:graphic>
      </p:graphicFrame>
      <p:sp>
        <p:nvSpPr>
          <p:cNvPr id="15411"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5412" name="正方形/長方形 10"/>
          <p:cNvSpPr>
            <a:spLocks noChangeArrowheads="1"/>
          </p:cNvSpPr>
          <p:nvPr/>
        </p:nvSpPr>
        <p:spPr bwMode="auto">
          <a:xfrm>
            <a:off x="322263" y="4219575"/>
            <a:ext cx="4394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5413"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5927AC-BB74-4EAE-940E-53D1526141EF}" type="slidenum">
              <a:rPr lang="ja-JP" altLang="en-US" sz="1200" smtClean="0">
                <a:solidFill>
                  <a:srgbClr val="FF9900"/>
                </a:solidFill>
              </a:rPr>
              <a:pPr>
                <a:spcBef>
                  <a:spcPct val="0"/>
                </a:spcBef>
                <a:buFontTx/>
                <a:buNone/>
              </a:pPr>
              <a:t>6</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5415"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応募サービス・ソリューションのサービス・イメージ</a:t>
            </a:r>
          </a:p>
        </p:txBody>
      </p:sp>
      <p:sp>
        <p:nvSpPr>
          <p:cNvPr id="16387" name="テキスト ボックス 13"/>
          <p:cNvSpPr txBox="1">
            <a:spLocks noChangeArrowheads="1"/>
          </p:cNvSpPr>
          <p:nvPr/>
        </p:nvSpPr>
        <p:spPr bwMode="auto">
          <a:xfrm>
            <a:off x="2411413" y="1052513"/>
            <a:ext cx="43068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FF9900"/>
                </a:solidFill>
              </a:rPr>
              <a:t>各要素のつながりを全体像（図）にまとめて下さい</a:t>
            </a:r>
          </a:p>
        </p:txBody>
      </p:sp>
      <p:sp>
        <p:nvSpPr>
          <p:cNvPr id="15" name="正方形/長方形 1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6389"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6390"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20380D0-8DC9-4EF8-BB1B-82ABA77CCAB3}" type="slidenum">
              <a:rPr lang="ja-JP" altLang="en-US" sz="1200" smtClean="0">
                <a:solidFill>
                  <a:srgbClr val="FF9900"/>
                </a:solidFill>
              </a:rPr>
              <a:pPr>
                <a:spcBef>
                  <a:spcPct val="0"/>
                </a:spcBef>
                <a:buFontTx/>
                <a:buNone/>
              </a:pPr>
              <a:t>7</a:t>
            </a:fld>
            <a:endParaRPr lang="ja-JP" altLang="en-US" sz="1200">
              <a:solidFill>
                <a:srgbClr val="FF99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応募サービス・ソリューションのユーザー像・ユーザー数</a:t>
            </a:r>
          </a:p>
        </p:txBody>
      </p:sp>
      <p:cxnSp>
        <p:nvCxnSpPr>
          <p:cNvPr id="43" name="直線コネクタ 42"/>
          <p:cNvCxnSpPr>
            <a:stCxn id="38" idx="6"/>
            <a:endCxn id="60" idx="2"/>
          </p:cNvCxnSpPr>
          <p:nvPr/>
        </p:nvCxnSpPr>
        <p:spPr>
          <a:xfrm>
            <a:off x="1628775" y="2349500"/>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2"/>
            <a:endCxn id="78" idx="6"/>
          </p:cNvCxnSpPr>
          <p:nvPr/>
        </p:nvCxnSpPr>
        <p:spPr>
          <a:xfrm>
            <a:off x="933450" y="4379913"/>
            <a:ext cx="17414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019550"/>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7414"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2016125"/>
            <a:ext cx="5778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テキスト ボックス 85"/>
          <p:cNvSpPr txBox="1">
            <a:spLocks noChangeArrowheads="1"/>
          </p:cNvSpPr>
          <p:nvPr/>
        </p:nvSpPr>
        <p:spPr bwMode="auto">
          <a:xfrm>
            <a:off x="91598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7417" name="テキスト ボックス 92"/>
          <p:cNvSpPr txBox="1">
            <a:spLocks noChangeArrowheads="1"/>
          </p:cNvSpPr>
          <p:nvPr/>
        </p:nvSpPr>
        <p:spPr bwMode="auto">
          <a:xfrm>
            <a:off x="889000" y="366712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1990725"/>
          <a:ext cx="4321175" cy="609600"/>
        </p:xfrm>
        <a:graphic>
          <a:graphicData uri="http://schemas.openxmlformats.org/drawingml/2006/table">
            <a:tbl>
              <a:tblPr firstRow="1" bandRow="1">
                <a:tableStyleId>{93296810-A885-4BE3-A3E7-6D5BEEA58F35}</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企業数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貴社の顧客企業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3792538"/>
          <a:ext cx="4321175" cy="609600"/>
        </p:xfrm>
        <a:graphic>
          <a:graphicData uri="http://schemas.openxmlformats.org/drawingml/2006/table">
            <a:tbl>
              <a:tblPr firstRow="1" bandRow="1">
                <a:tableStyleId>{93296810-A885-4BE3-A3E7-6D5BEEA58F35}</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貴社の顧客（コンシューマ）</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7444"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45" name="テキスト ボックス 104"/>
          <p:cNvSpPr txBox="1">
            <a:spLocks noChangeArrowheads="1"/>
          </p:cNvSpPr>
          <p:nvPr/>
        </p:nvSpPr>
        <p:spPr bwMode="auto">
          <a:xfrm>
            <a:off x="421163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7446" name="テキスト ボックス 105"/>
          <p:cNvSpPr txBox="1">
            <a:spLocks noChangeArrowheads="1"/>
          </p:cNvSpPr>
          <p:nvPr/>
        </p:nvSpPr>
        <p:spPr bwMode="auto">
          <a:xfrm>
            <a:off x="4211638" y="3443288"/>
            <a:ext cx="76517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7447" name="テキスト ボックス 107"/>
          <p:cNvSpPr txBox="1">
            <a:spLocks noChangeArrowheads="1"/>
          </p:cNvSpPr>
          <p:nvPr/>
        </p:nvSpPr>
        <p:spPr bwMode="auto">
          <a:xfrm>
            <a:off x="6732588" y="1628775"/>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8" name="テキスト ボックス 108"/>
          <p:cNvSpPr txBox="1">
            <a:spLocks noChangeArrowheads="1"/>
          </p:cNvSpPr>
          <p:nvPr/>
        </p:nvSpPr>
        <p:spPr bwMode="auto">
          <a:xfrm>
            <a:off x="6804025" y="3440113"/>
            <a:ext cx="1728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9" name="スライド番号プレースホルダー 109"/>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1BF180C-35EF-4F46-B3A4-62F95E3FB36D}" type="slidenum">
              <a:rPr lang="ja-JP" altLang="en-US" sz="1200" smtClean="0">
                <a:solidFill>
                  <a:srgbClr val="FF9900"/>
                </a:solidFill>
              </a:rPr>
              <a:pPr>
                <a:spcBef>
                  <a:spcPct val="0"/>
                </a:spcBef>
                <a:buFontTx/>
                <a:buNone/>
              </a:pPr>
              <a:t>8</a:t>
            </a:fld>
            <a:endParaRPr lang="ja-JP" altLang="en-US" sz="1200">
              <a:solidFill>
                <a:srgbClr val="FF9900"/>
              </a:solidFill>
            </a:endParaRPr>
          </a:p>
        </p:txBody>
      </p:sp>
      <p:sp>
        <p:nvSpPr>
          <p:cNvPr id="17450" name="テキスト ボックス 40"/>
          <p:cNvSpPr txBox="1">
            <a:spLocks noChangeArrowheads="1"/>
          </p:cNvSpPr>
          <p:nvPr/>
        </p:nvSpPr>
        <p:spPr bwMode="auto">
          <a:xfrm>
            <a:off x="1908175" y="1700213"/>
            <a:ext cx="8620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7451" name="テキスト ボックス 43"/>
          <p:cNvSpPr txBox="1">
            <a:spLocks noChangeArrowheads="1"/>
          </p:cNvSpPr>
          <p:nvPr/>
        </p:nvSpPr>
        <p:spPr bwMode="auto">
          <a:xfrm>
            <a:off x="1908175" y="3716338"/>
            <a:ext cx="8080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1989138"/>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4" name="円/楕円 23"/>
          <p:cNvSpPr/>
          <p:nvPr/>
        </p:nvSpPr>
        <p:spPr>
          <a:xfrm>
            <a:off x="933450" y="4019550"/>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br>
              <a:rPr lang="en-US" altLang="ja-JP" sz="14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社員・委託先</a:t>
            </a:r>
            <a:br>
              <a:rPr lang="en-US" altLang="ja-JP" sz="11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社員等</a:t>
            </a:r>
          </a:p>
        </p:txBody>
      </p:sp>
      <p:sp>
        <p:nvSpPr>
          <p:cNvPr id="17455" name="テキスト ボックス 48"/>
          <p:cNvSpPr txBox="1">
            <a:spLocks noChangeArrowheads="1"/>
          </p:cNvSpPr>
          <p:nvPr/>
        </p:nvSpPr>
        <p:spPr bwMode="auto">
          <a:xfrm>
            <a:off x="3043238" y="1700213"/>
            <a:ext cx="8080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cxnSp>
        <p:nvCxnSpPr>
          <p:cNvPr id="53" name="直線コネクタ 52"/>
          <p:cNvCxnSpPr>
            <a:stCxn id="60" idx="6"/>
            <a:endCxn id="48" idx="2"/>
          </p:cNvCxnSpPr>
          <p:nvPr/>
        </p:nvCxnSpPr>
        <p:spPr>
          <a:xfrm>
            <a:off x="2709863" y="2349500"/>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技術</a:t>
            </a:r>
            <a:br>
              <a:rPr lang="en-US" altLang="ja-JP"/>
            </a:br>
            <a:r>
              <a:rPr lang="ja-JP" altLang="en-US" sz="1400"/>
              <a:t>最先端技術へのチャレンジ・先進性／独創的な工夫</a:t>
            </a:r>
            <a:endParaRPr lang="ja-JP" altLang="en-US" sz="2400"/>
          </a:p>
        </p:txBody>
      </p:sp>
      <p:sp>
        <p:nvSpPr>
          <p:cNvPr id="18435"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AB20BFF-94CB-4ED7-90D8-CD0CBCABC9F3}" type="slidenum">
              <a:rPr lang="ja-JP" altLang="en-US" sz="1200" smtClean="0">
                <a:solidFill>
                  <a:srgbClr val="FF9900"/>
                </a:solidFill>
              </a:rPr>
              <a:pPr>
                <a:spcBef>
                  <a:spcPct val="0"/>
                </a:spcBef>
                <a:buFontTx/>
                <a:buNone/>
              </a:pPr>
              <a:t>9</a:t>
            </a:fld>
            <a:endParaRPr lang="ja-JP" altLang="en-US" sz="1200">
              <a:solidFill>
                <a:srgbClr val="FF9900"/>
              </a:solidFill>
            </a:endParaRPr>
          </a:p>
        </p:txBody>
      </p:sp>
      <p:sp>
        <p:nvSpPr>
          <p:cNvPr id="18436" name="コンテンツ プレースホルダー 3"/>
          <p:cNvSpPr>
            <a:spLocks noGrp="1"/>
          </p:cNvSpPr>
          <p:nvPr>
            <p:ph idx="1"/>
          </p:nvPr>
        </p:nvSpPr>
        <p:spPr>
          <a:xfrm>
            <a:off x="246063" y="1628775"/>
            <a:ext cx="8642350" cy="5040313"/>
          </a:xfrm>
        </p:spPr>
        <p:txBody>
          <a:bodyPr/>
          <a:lstStyle/>
          <a:p>
            <a:pPr eaLnBrk="1" hangingPunct="1"/>
            <a:r>
              <a:rPr lang="ja-JP" altLang="en-US" sz="1400"/>
              <a:t>最先端技術へのチャレンジ・先進性、または、独創的な工夫</a:t>
            </a:r>
            <a:endParaRPr lang="en-US" altLang="ja-JP" sz="1400"/>
          </a:p>
          <a:p>
            <a:pPr eaLnBrk="1" hangingPunct="1"/>
            <a:r>
              <a:rPr lang="ja-JP" altLang="en-US" sz="1400"/>
              <a:t>使用した先進的な要素技術    </a:t>
            </a:r>
            <a:r>
              <a:rPr lang="en-US" altLang="ja-JP" sz="1400"/>
              <a:t>(IoT, AI, Robot, Bluetooth</a:t>
            </a:r>
            <a:r>
              <a:rPr lang="ja-JP" altLang="en-US" sz="1400"/>
              <a:t>等）</a:t>
            </a:r>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Ａ</a:t>
            </a:r>
          </a:p>
        </p:txBody>
      </p:sp>
      <p:sp>
        <p:nvSpPr>
          <p:cNvPr id="18438"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479605-B856-4819-A058-84EDD17D660D}">
  <ds:schemaRefs>
    <ds:schemaRef ds:uri="21784d2d-e399-40c3-87fb-5f6b5f580e80"/>
    <ds:schemaRef ds:uri="http://schemas.microsoft.com/office/2006/documentManagement/types"/>
    <ds:schemaRef ds:uri="http://purl.org/dc/elements/1.1/"/>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CA64A74-92CD-4151-A47B-2B99A04A5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1841</TotalTime>
  <Words>2245</Words>
  <Application>Microsoft Office PowerPoint</Application>
  <PresentationFormat>画面に合わせる (4:3)</PresentationFormat>
  <Paragraphs>236</Paragraphs>
  <Slides>13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Arial</vt:lpstr>
      <vt:lpstr>Calibri</vt:lpstr>
      <vt:lpstr>Wingdings</vt:lpstr>
      <vt:lpstr>Wingdings 2</vt:lpstr>
      <vt:lpstr>Office ​​テーマ</vt:lpstr>
      <vt:lpstr>MCPC award 2020 応募要綱 （サービス＆ソリューション部門）</vt:lpstr>
      <vt:lpstr>PowerPoint プレゼンテーション</vt:lpstr>
      <vt:lpstr>エントリーシート記入上のガイド</vt:lpstr>
      <vt:lpstr>MCPC award（サービス＆ソリューション部門） エントリーシート</vt:lpstr>
      <vt:lpstr>応募者名・応募サービス＆ソリューション名称等</vt:lpstr>
      <vt:lpstr>応募者情報</vt:lpstr>
      <vt:lpstr>応募サービス・ソリューションのサービス・イメージ</vt:lpstr>
      <vt:lpstr>応募サービス・ソリューションのユーザー像・ユーザー数</vt:lpstr>
      <vt:lpstr>技術 最先端技術へのチャレンジ・先進性／独創的な工夫</vt:lpstr>
      <vt:lpstr>提供価値 人々の「暮らし」をかえた（かえる）／会社の「シゴト」をかえた（かえる）</vt:lpstr>
      <vt:lpstr>ビジネス性 応募サービス・ソリューションの事業性</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SAKAMOTO</cp:lastModifiedBy>
  <cp:revision>178</cp:revision>
  <cp:lastPrinted>2013-11-26T08:38:53Z</cp:lastPrinted>
  <dcterms:created xsi:type="dcterms:W3CDTF">2013-03-07T06:15:11Z</dcterms:created>
  <dcterms:modified xsi:type="dcterms:W3CDTF">2020-03-09T01:18:35Z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ies>
</file>