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20"/>
  </p:notesMasterIdLst>
  <p:handoutMasterIdLst>
    <p:handoutMasterId r:id="rId21"/>
  </p:handoutMasterIdLst>
  <p:sldIdLst>
    <p:sldId id="284" r:id="rId4"/>
    <p:sldId id="287" r:id="rId5"/>
    <p:sldId id="276" r:id="rId6"/>
    <p:sldId id="278" r:id="rId7"/>
    <p:sldId id="256" r:id="rId8"/>
    <p:sldId id="261" r:id="rId9"/>
    <p:sldId id="263" r:id="rId10"/>
    <p:sldId id="273" r:id="rId11"/>
    <p:sldId id="270" r:id="rId12"/>
    <p:sldId id="290" r:id="rId13"/>
    <p:sldId id="295" r:id="rId14"/>
    <p:sldId id="281" r:id="rId15"/>
    <p:sldId id="297" r:id="rId16"/>
    <p:sldId id="269" r:id="rId17"/>
    <p:sldId id="282" r:id="rId18"/>
    <p:sldId id="283" r:id="rId19"/>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19">
          <p15:clr>
            <a:srgbClr val="A4A3A4"/>
          </p15:clr>
        </p15:guide>
        <p15:guide id="2" orient="horz" pos="3748">
          <p15:clr>
            <a:srgbClr val="A4A3A4"/>
          </p15:clr>
        </p15:guide>
        <p15:guide id="3" orient="horz" pos="3022">
          <p15:clr>
            <a:srgbClr val="A4A3A4"/>
          </p15:clr>
        </p15:guide>
        <p15:guide id="4" orient="horz" pos="1026">
          <p15:clr>
            <a:srgbClr val="A4A3A4"/>
          </p15:clr>
        </p15:guide>
        <p15:guide id="5" orient="horz" pos="2069">
          <p15:clr>
            <a:srgbClr val="A4A3A4"/>
          </p15:clr>
        </p15:guide>
        <p15:guide id="6" pos="5602">
          <p15:clr>
            <a:srgbClr val="A4A3A4"/>
          </p15:clr>
        </p15:guide>
        <p15:guide id="7" pos="158">
          <p15:clr>
            <a:srgbClr val="A4A3A4"/>
          </p15:clr>
        </p15:guide>
        <p15:guide id="8" pos="612">
          <p15:clr>
            <a:srgbClr val="A4A3A4"/>
          </p15:clr>
        </p15:guide>
        <p15:guide id="9" pos="5148">
          <p15:clr>
            <a:srgbClr val="A4A3A4"/>
          </p15:clr>
        </p15:guide>
        <p15:guide id="10" pos="1292">
          <p15:clr>
            <a:srgbClr val="A4A3A4"/>
          </p15:clr>
        </p15:guide>
        <p15:guide id="11" pos="1973">
          <p15:clr>
            <a:srgbClr val="A4A3A4"/>
          </p15:clr>
        </p15:guide>
        <p15:guide id="12" pos="2835">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4660"/>
  </p:normalViewPr>
  <p:slideViewPr>
    <p:cSldViewPr>
      <p:cViewPr varScale="1">
        <p:scale>
          <a:sx n="94" d="100"/>
          <a:sy n="94" d="100"/>
        </p:scale>
        <p:origin x="558" y="66"/>
      </p:cViewPr>
      <p:guideLst>
        <p:guide orient="horz" pos="119"/>
        <p:guide orient="horz" pos="3748"/>
        <p:guide orient="horz" pos="3022"/>
        <p:guide orient="horz" pos="1026"/>
        <p:guide orient="horz" pos="2069"/>
        <p:guide pos="5602"/>
        <p:guide pos="158"/>
        <p:guide pos="612"/>
        <p:guide pos="5148"/>
        <p:guide pos="1292"/>
        <p:guide pos="1973"/>
        <p:guide pos="2835"/>
      </p:guideLst>
    </p:cSldViewPr>
  </p:slideViewPr>
  <p:notesTextViewPr>
    <p:cViewPr>
      <p:scale>
        <a:sx n="1" d="1"/>
        <a:sy n="1" d="1"/>
      </p:scale>
      <p:origin x="0" y="0"/>
    </p:cViewPr>
  </p:notesTextViewPr>
  <p:notesViewPr>
    <p:cSldViewPr>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1667DE69-A508-4549-AB99-49CA43271361}" type="datetimeFigureOut">
              <a:rPr lang="ja-JP" altLang="en-US"/>
              <a:pPr>
                <a:defRPr/>
              </a:pPr>
              <a:t>2019/6/5</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6420A84-3EF9-46EC-9FB7-5D063D70A482}" type="slidenum">
              <a:rPr lang="ja-JP" altLang="en-US"/>
              <a:pPr>
                <a:defRPr/>
              </a:pPr>
              <a:t>‹#›</a:t>
            </a:fld>
            <a:endParaRPr lang="ja-JP" altLang="en-US"/>
          </a:p>
        </p:txBody>
      </p:sp>
    </p:spTree>
    <p:extLst>
      <p:ext uri="{BB962C8B-B14F-4D97-AF65-F5344CB8AC3E}">
        <p14:creationId xmlns:p14="http://schemas.microsoft.com/office/powerpoint/2010/main" val="2613564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AFDC6369-4745-461B-B067-D570CADC5867}" type="datetimeFigureOut">
              <a:rPr lang="ja-JP" altLang="en-US"/>
              <a:pPr>
                <a:defRPr/>
              </a:pPr>
              <a:t>2019/6/5</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ADD3D2B-1DE9-47F2-AF28-DE2E15FF5014}" type="slidenum">
              <a:rPr lang="ja-JP" altLang="en-US"/>
              <a:pPr>
                <a:defRPr/>
              </a:pPr>
              <a:t>‹#›</a:t>
            </a:fld>
            <a:endParaRPr lang="ja-JP" altLang="en-US"/>
          </a:p>
        </p:txBody>
      </p:sp>
    </p:spTree>
    <p:extLst>
      <p:ext uri="{BB962C8B-B14F-4D97-AF65-F5344CB8AC3E}">
        <p14:creationId xmlns:p14="http://schemas.microsoft.com/office/powerpoint/2010/main" val="1518182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EDAD290-D1A4-4CD6-A4DB-243C86313E60}" type="slidenum">
              <a:rPr lang="ja-JP" altLang="en-US" smtClean="0"/>
              <a:pPr/>
              <a:t>1</a:t>
            </a:fld>
            <a:endParaRPr lang="ja-JP" altLang="en-US" smtClean="0"/>
          </a:p>
        </p:txBody>
      </p:sp>
    </p:spTree>
    <p:extLst>
      <p:ext uri="{BB962C8B-B14F-4D97-AF65-F5344CB8AC3E}">
        <p14:creationId xmlns:p14="http://schemas.microsoft.com/office/powerpoint/2010/main" val="391710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FF99DA4-CCD5-4DA7-A2E3-DD71B06B3A64}" type="slidenum">
              <a:rPr lang="ja-JP" altLang="en-US" smtClean="0"/>
              <a:pPr/>
              <a:t>2</a:t>
            </a:fld>
            <a:endParaRPr lang="ja-JP" altLang="en-US" smtClean="0"/>
          </a:p>
        </p:txBody>
      </p:sp>
    </p:spTree>
    <p:extLst>
      <p:ext uri="{BB962C8B-B14F-4D97-AF65-F5344CB8AC3E}">
        <p14:creationId xmlns:p14="http://schemas.microsoft.com/office/powerpoint/2010/main" val="143878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22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4D41815-1AB0-4559-9B98-C8286E6B8BB4}" type="slidenum">
              <a:rPr lang="ja-JP" altLang="en-US" smtClean="0"/>
              <a:pPr>
                <a:spcBef>
                  <a:spcPct val="0"/>
                </a:spcBef>
              </a:pPr>
              <a:t>3</a:t>
            </a:fld>
            <a:endParaRPr lang="ja-JP" altLang="en-US" smtClean="0"/>
          </a:p>
        </p:txBody>
      </p:sp>
    </p:spTree>
    <p:extLst>
      <p:ext uri="{BB962C8B-B14F-4D97-AF65-F5344CB8AC3E}">
        <p14:creationId xmlns:p14="http://schemas.microsoft.com/office/powerpoint/2010/main" val="347997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5F3E08D-4E77-4111-A3AA-F7A64406CBC2}" type="slidenum">
              <a:rPr lang="ja-JP" altLang="en-US" smtClean="0"/>
              <a:pPr/>
              <a:t>4</a:t>
            </a:fld>
            <a:endParaRPr lang="ja-JP" altLang="en-US" smtClean="0"/>
          </a:p>
        </p:txBody>
      </p:sp>
    </p:spTree>
    <p:extLst>
      <p:ext uri="{BB962C8B-B14F-4D97-AF65-F5344CB8AC3E}">
        <p14:creationId xmlns:p14="http://schemas.microsoft.com/office/powerpoint/2010/main" val="3576787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075363"/>
            <a:ext cx="9144000" cy="782637"/>
            <a:chOff x="0" y="3929"/>
            <a:chExt cx="4572" cy="391"/>
          </a:xfrm>
        </p:grpSpPr>
        <p:pic>
          <p:nvPicPr>
            <p:cNvPr id="5"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ctrTitle"/>
          </p:nvPr>
        </p:nvSpPr>
        <p:spPr>
          <a:xfrm>
            <a:off x="685800" y="2130425"/>
            <a:ext cx="7772400" cy="1470025"/>
          </a:xfrm>
        </p:spPr>
        <p:txBody>
          <a:bodyPr/>
          <a:lstStyle>
            <a:lvl1pPr>
              <a:defRPr>
                <a:latin typeface="Meiryo UI" pitchFamily="50" charset="-128"/>
                <a:ea typeface="Meiryo UI" pitchFamily="50" charset="-128"/>
                <a:cs typeface="Meiryo UI" pitchFamily="50" charset="-128"/>
              </a:defRPr>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eiryo UI" pitchFamily="50" charset="-128"/>
                <a:ea typeface="Meiryo UI" pitchFamily="50" charset="-128"/>
                <a:cs typeface="Meiryo UI"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8" name="スライド番号プレースホルダー 2"/>
          <p:cNvSpPr>
            <a:spLocks noGrp="1"/>
          </p:cNvSpPr>
          <p:nvPr>
            <p:ph type="sldNum" sz="quarter" idx="10"/>
          </p:nvPr>
        </p:nvSpPr>
        <p:spPr/>
        <p:txBody>
          <a:bodyPr/>
          <a:lstStyle>
            <a:lvl1pPr>
              <a:defRPr/>
            </a:lvl1pPr>
          </a:lstStyle>
          <a:p>
            <a:pPr>
              <a:defRPr/>
            </a:pPr>
            <a:fld id="{868CA54C-D39E-4D9D-A819-6F63AC916A68}" type="slidenum">
              <a:rPr lang="ja-JP" altLang="en-US"/>
              <a:pPr>
                <a:defRPr/>
              </a:pPr>
              <a:t>‹#›</a:t>
            </a:fld>
            <a:endParaRPr lang="ja-JP" altLang="en-US"/>
          </a:p>
        </p:txBody>
      </p:sp>
    </p:spTree>
    <p:extLst>
      <p:ext uri="{BB962C8B-B14F-4D97-AF65-F5344CB8AC3E}">
        <p14:creationId xmlns:p14="http://schemas.microsoft.com/office/powerpoint/2010/main" val="56630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smtClean="0">
                <a:solidFill>
                  <a:srgbClr val="00B050"/>
                </a:solidFill>
                <a:latin typeface="Meiryo UI" pitchFamily="50" charset="-128"/>
                <a:ea typeface="Meiryo UI" pitchFamily="50" charset="-128"/>
                <a:cs typeface="Meiryo UI" pitchFamily="50" charset="-128"/>
              </a:rPr>
              <a:t>エントリーシートは</a:t>
            </a:r>
            <a:r>
              <a:rPr lang="en-US" altLang="ja-JP" sz="900" smtClean="0">
                <a:solidFill>
                  <a:srgbClr val="00B050"/>
                </a:solidFill>
                <a:latin typeface="Meiryo UI" pitchFamily="50" charset="-128"/>
                <a:ea typeface="Meiryo UI" pitchFamily="50" charset="-128"/>
                <a:cs typeface="Meiryo UI" pitchFamily="50" charset="-128"/>
              </a:rPr>
              <a:t>MCPC</a:t>
            </a:r>
            <a:r>
              <a:rPr lang="ja-JP" altLang="en-US" sz="900" smtClean="0">
                <a:solidFill>
                  <a:srgbClr val="00B050"/>
                </a:solidFill>
                <a:latin typeface="Meiryo UI" pitchFamily="50" charset="-128"/>
                <a:ea typeface="Meiryo UI" pitchFamily="50" charset="-128"/>
                <a:cs typeface="Meiryo UI" pitchFamily="50" charset="-128"/>
              </a:rPr>
              <a:t>の審査関係者だけが、限られた期間に限り閲覧します</a:t>
            </a:r>
            <a:r>
              <a:rPr lang="en-US" altLang="ja-JP" sz="900" smtClean="0">
                <a:solidFill>
                  <a:srgbClr val="00B050"/>
                </a:solidFill>
                <a:latin typeface="Meiryo UI" pitchFamily="50" charset="-128"/>
                <a:ea typeface="Meiryo UI" pitchFamily="50" charset="-128"/>
                <a:cs typeface="Meiryo UI" pitchFamily="50" charset="-128"/>
              </a:rPr>
              <a:t/>
            </a:r>
            <a:br>
              <a:rPr lang="en-US" altLang="ja-JP" sz="900" smtClean="0">
                <a:solidFill>
                  <a:srgbClr val="00B050"/>
                </a:solidFill>
                <a:latin typeface="Meiryo UI" pitchFamily="50" charset="-128"/>
                <a:ea typeface="Meiryo UI" pitchFamily="50" charset="-128"/>
                <a:cs typeface="Meiryo UI" pitchFamily="50" charset="-128"/>
              </a:rPr>
            </a:br>
            <a:r>
              <a:rPr lang="ja-JP" altLang="en-US" sz="900" smtClean="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grpSp>
        <p:nvGrpSpPr>
          <p:cNvPr id="5" name="Group 6"/>
          <p:cNvGrpSpPr>
            <a:grpSpLocks/>
          </p:cNvGrpSpPr>
          <p:nvPr userDrawn="1"/>
        </p:nvGrpSpPr>
        <p:grpSpPr bwMode="auto">
          <a:xfrm>
            <a:off x="0" y="6075363"/>
            <a:ext cx="9144000" cy="782637"/>
            <a:chOff x="0" y="3929"/>
            <a:chExt cx="4572" cy="391"/>
          </a:xfrm>
        </p:grpSpPr>
        <p:pic>
          <p:nvPicPr>
            <p:cNvPr id="7"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title"/>
          </p:nvPr>
        </p:nvSpPr>
        <p:spPr>
          <a:xfrm>
            <a:off x="250825" y="549275"/>
            <a:ext cx="8642350" cy="719138"/>
          </a:xfrm>
        </p:spPr>
        <p:txBody>
          <a:bodyPr>
            <a:noAutofit/>
          </a:bodyPr>
          <a:lstStyle/>
          <a:p>
            <a:r>
              <a:rPr lang="ja-JP" altLang="en-US" smtClean="0"/>
              <a:t>マスター タイトルの書式設定</a:t>
            </a:r>
            <a:endParaRPr lang="ja-JP" altLang="en-US"/>
          </a:p>
        </p:txBody>
      </p:sp>
      <p:sp>
        <p:nvSpPr>
          <p:cNvPr id="6" name="テキスト プレースホルダー 2"/>
          <p:cNvSpPr>
            <a:spLocks noGrp="1"/>
          </p:cNvSpPr>
          <p:nvPr>
            <p:ph idx="1"/>
          </p:nvPr>
        </p:nvSpPr>
        <p:spPr>
          <a:xfrm>
            <a:off x="246036" y="1268413"/>
            <a:ext cx="8642350" cy="4806951"/>
          </a:xfrm>
          <a:prstGeom prst="rect">
            <a:avLst/>
          </a:prstGeom>
        </p:spPr>
        <p:txBody>
          <a:bodyPr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10" name="スライド番号プレースホルダー 2"/>
          <p:cNvSpPr>
            <a:spLocks noGrp="1"/>
          </p:cNvSpPr>
          <p:nvPr>
            <p:ph type="sldNum" sz="quarter" idx="10"/>
          </p:nvPr>
        </p:nvSpPr>
        <p:spPr/>
        <p:txBody>
          <a:bodyPr/>
          <a:lstStyle>
            <a:lvl1pPr>
              <a:defRPr/>
            </a:lvl1pPr>
          </a:lstStyle>
          <a:p>
            <a:pPr>
              <a:defRPr/>
            </a:pPr>
            <a:fld id="{D07C4A8D-DC68-4A48-9311-484F54F34C6F}" type="slidenum">
              <a:rPr lang="ja-JP" altLang="en-US"/>
              <a:pPr>
                <a:defRPr/>
              </a:pPr>
              <a:t>‹#›</a:t>
            </a:fld>
            <a:endParaRPr lang="ja-JP" altLang="en-US"/>
          </a:p>
        </p:txBody>
      </p:sp>
    </p:spTree>
    <p:extLst>
      <p:ext uri="{BB962C8B-B14F-4D97-AF65-F5344CB8AC3E}">
        <p14:creationId xmlns:p14="http://schemas.microsoft.com/office/powerpoint/2010/main" val="10511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smtClean="0">
                <a:solidFill>
                  <a:srgbClr val="00B050"/>
                </a:solidFill>
                <a:latin typeface="Meiryo UI" pitchFamily="50" charset="-128"/>
                <a:ea typeface="Meiryo UI" pitchFamily="50" charset="-128"/>
                <a:cs typeface="Meiryo UI" pitchFamily="50" charset="-128"/>
              </a:rPr>
              <a:t>エントリーシートは</a:t>
            </a:r>
            <a:r>
              <a:rPr lang="en-US" altLang="ja-JP" sz="900" smtClean="0">
                <a:solidFill>
                  <a:srgbClr val="00B050"/>
                </a:solidFill>
                <a:latin typeface="Meiryo UI" pitchFamily="50" charset="-128"/>
                <a:ea typeface="Meiryo UI" pitchFamily="50" charset="-128"/>
                <a:cs typeface="Meiryo UI" pitchFamily="50" charset="-128"/>
              </a:rPr>
              <a:t>MCPC</a:t>
            </a:r>
            <a:r>
              <a:rPr lang="ja-JP" altLang="en-US" sz="900" smtClean="0">
                <a:solidFill>
                  <a:srgbClr val="00B050"/>
                </a:solidFill>
                <a:latin typeface="Meiryo UI" pitchFamily="50" charset="-128"/>
                <a:ea typeface="Meiryo UI" pitchFamily="50" charset="-128"/>
                <a:cs typeface="Meiryo UI" pitchFamily="50" charset="-128"/>
              </a:rPr>
              <a:t>の審査関係者だけが、限られた期間に限り閲覧します</a:t>
            </a:r>
            <a:r>
              <a:rPr lang="en-US" altLang="ja-JP" sz="900" smtClean="0">
                <a:solidFill>
                  <a:srgbClr val="00B050"/>
                </a:solidFill>
                <a:latin typeface="Meiryo UI" pitchFamily="50" charset="-128"/>
                <a:ea typeface="Meiryo UI" pitchFamily="50" charset="-128"/>
                <a:cs typeface="Meiryo UI" pitchFamily="50" charset="-128"/>
              </a:rPr>
              <a:t/>
            </a:r>
            <a:br>
              <a:rPr lang="en-US" altLang="ja-JP" sz="900" smtClean="0">
                <a:solidFill>
                  <a:srgbClr val="00B050"/>
                </a:solidFill>
                <a:latin typeface="Meiryo UI" pitchFamily="50" charset="-128"/>
                <a:ea typeface="Meiryo UI" pitchFamily="50" charset="-128"/>
                <a:cs typeface="Meiryo UI" pitchFamily="50" charset="-128"/>
              </a:rPr>
            </a:br>
            <a:r>
              <a:rPr lang="ja-JP" altLang="en-US" sz="900" smtClean="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sp>
        <p:nvSpPr>
          <p:cNvPr id="2" name="タイトル 1"/>
          <p:cNvSpPr>
            <a:spLocks noGrp="1"/>
          </p:cNvSpPr>
          <p:nvPr>
            <p:ph type="title"/>
          </p:nvPr>
        </p:nvSpPr>
        <p:spPr>
          <a:xfrm>
            <a:off x="250825" y="549275"/>
            <a:ext cx="8642350" cy="719138"/>
          </a:xfrm>
        </p:spPr>
        <p:txBody>
          <a:bodyPr>
            <a:noAutofit/>
          </a:bodyPr>
          <a:lstStyle/>
          <a:p>
            <a:r>
              <a:rPr lang="ja-JP" altLang="en-US" smtClean="0"/>
              <a:t>マスター タイトルの書式設定</a:t>
            </a:r>
            <a:endParaRPr lang="ja-JP" altLang="en-US"/>
          </a:p>
        </p:txBody>
      </p:sp>
      <p:sp>
        <p:nvSpPr>
          <p:cNvPr id="6" name="テキスト プレースホルダー 2"/>
          <p:cNvSpPr>
            <a:spLocks noGrp="1"/>
          </p:cNvSpPr>
          <p:nvPr>
            <p:ph idx="1"/>
          </p:nvPr>
        </p:nvSpPr>
        <p:spPr>
          <a:xfrm>
            <a:off x="246036" y="1628775"/>
            <a:ext cx="8642350" cy="5040313"/>
          </a:xfrm>
          <a:prstGeom prst="rect">
            <a:avLst/>
          </a:prstGeom>
        </p:spPr>
        <p:txBody>
          <a:bodyPr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2"/>
          <p:cNvSpPr>
            <a:spLocks noGrp="1"/>
          </p:cNvSpPr>
          <p:nvPr>
            <p:ph type="sldNum" sz="quarter" idx="10"/>
          </p:nvPr>
        </p:nvSpPr>
        <p:spPr/>
        <p:txBody>
          <a:bodyPr/>
          <a:lstStyle>
            <a:lvl1pPr>
              <a:defRPr/>
            </a:lvl1pPr>
          </a:lstStyle>
          <a:p>
            <a:pPr>
              <a:defRPr/>
            </a:pPr>
            <a:fld id="{757B1B31-13B5-4A50-B7BA-CE00DEA019B5}" type="slidenum">
              <a:rPr lang="ja-JP" altLang="en-US"/>
              <a:pPr>
                <a:defRPr/>
              </a:pPr>
              <a:t>‹#›</a:t>
            </a:fld>
            <a:endParaRPr lang="ja-JP" altLang="en-US"/>
          </a:p>
        </p:txBody>
      </p:sp>
    </p:spTree>
    <p:extLst>
      <p:ext uri="{BB962C8B-B14F-4D97-AF65-F5344CB8AC3E}">
        <p14:creationId xmlns:p14="http://schemas.microsoft.com/office/powerpoint/2010/main" val="804413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971550" y="549275"/>
            <a:ext cx="7200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971550" y="1628775"/>
            <a:ext cx="72009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 name="スライド番号プレースホルダー 5"/>
          <p:cNvSpPr>
            <a:spLocks noGrp="1"/>
          </p:cNvSpPr>
          <p:nvPr>
            <p:ph type="sldNum" sz="quarter" idx="4"/>
          </p:nvPr>
        </p:nvSpPr>
        <p:spPr>
          <a:xfrm>
            <a:off x="8459788" y="6492875"/>
            <a:ext cx="666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2D050"/>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228087D6-F92E-4645-9BB3-7DB9152C58E7}" type="slidenum">
              <a:rPr lang="ja-JP" altLang="en-US"/>
              <a:pPr>
                <a:defRPr/>
              </a:pPr>
              <a:t>‹#›</a:t>
            </a:fld>
            <a:endParaRPr lang="ja-JP" altLang="en-US"/>
          </a:p>
        </p:txBody>
      </p:sp>
      <p:sp>
        <p:nvSpPr>
          <p:cNvPr id="1029" name="テキスト ボックス 3"/>
          <p:cNvSpPr txBox="1">
            <a:spLocks noChangeArrowheads="1"/>
          </p:cNvSpPr>
          <p:nvPr userDrawn="1"/>
        </p:nvSpPr>
        <p:spPr bwMode="auto">
          <a:xfrm>
            <a:off x="0" y="6611938"/>
            <a:ext cx="22685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100" dirty="0" smtClean="0">
                <a:solidFill>
                  <a:srgbClr val="00B050"/>
                </a:solidFill>
                <a:latin typeface="Meiryo UI" pitchFamily="50" charset="-128"/>
                <a:ea typeface="Meiryo UI" pitchFamily="50" charset="-128"/>
                <a:cs typeface="Meiryo UI" pitchFamily="50" charset="-128"/>
              </a:rPr>
              <a:t>MCPC award</a:t>
            </a:r>
            <a:r>
              <a:rPr lang="ja-JP" altLang="en-US" sz="1100" dirty="0" smtClean="0">
                <a:solidFill>
                  <a:srgbClr val="00B050"/>
                </a:solidFill>
                <a:latin typeface="Meiryo UI" pitchFamily="50" charset="-128"/>
                <a:ea typeface="Meiryo UI" pitchFamily="50" charset="-128"/>
                <a:cs typeface="Meiryo UI" pitchFamily="50" charset="-128"/>
              </a:rPr>
              <a:t> </a:t>
            </a:r>
            <a:r>
              <a:rPr lang="en-US" altLang="ja-JP" sz="1100" dirty="0" smtClean="0">
                <a:solidFill>
                  <a:srgbClr val="00B050"/>
                </a:solidFill>
                <a:latin typeface="Meiryo UI" pitchFamily="50" charset="-128"/>
                <a:ea typeface="Meiryo UI" pitchFamily="50" charset="-128"/>
                <a:cs typeface="Meiryo UI" pitchFamily="50" charset="-128"/>
              </a:rPr>
              <a:t>(</a:t>
            </a:r>
            <a:r>
              <a:rPr lang="ja-JP" altLang="en-US" sz="1100" dirty="0" smtClean="0">
                <a:solidFill>
                  <a:srgbClr val="00B050"/>
                </a:solidFill>
                <a:latin typeface="Meiryo UI" pitchFamily="50" charset="-128"/>
                <a:ea typeface="Meiryo UI" pitchFamily="50" charset="-128"/>
                <a:cs typeface="Meiryo UI" pitchFamily="50" charset="-128"/>
              </a:rPr>
              <a:t>ユーザー部門</a:t>
            </a:r>
            <a:r>
              <a:rPr lang="en-US" altLang="ja-JP" sz="1100" dirty="0" smtClean="0">
                <a:solidFill>
                  <a:srgbClr val="00B050"/>
                </a:solidFill>
                <a:latin typeface="Meiryo UI" pitchFamily="50" charset="-128"/>
                <a:ea typeface="Meiryo UI" pitchFamily="50" charset="-128"/>
                <a:cs typeface="Meiryo UI" pitchFamily="50" charset="-128"/>
              </a:rPr>
              <a:t>) </a:t>
            </a:r>
            <a:r>
              <a:rPr lang="ja-JP" altLang="en-US" sz="1100" dirty="0" smtClean="0">
                <a:solidFill>
                  <a:srgbClr val="00B050"/>
                </a:solidFill>
                <a:latin typeface="Meiryo UI" pitchFamily="50" charset="-128"/>
                <a:ea typeface="Meiryo UI" pitchFamily="50" charset="-128"/>
                <a:cs typeface="Meiryo UI" pitchFamily="50" charset="-128"/>
              </a:rPr>
              <a:t>エントリーシート</a:t>
            </a: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2800" b="1" kern="1200">
          <a:solidFill>
            <a:srgbClr val="00B050"/>
          </a:solidFill>
          <a:latin typeface="Meiryo UI" pitchFamily="50" charset="-128"/>
          <a:ea typeface="Meiryo UI" pitchFamily="50" charset="-128"/>
          <a:cs typeface="Meiryo UI" pitchFamily="50" charset="-128"/>
        </a:defRPr>
      </a:lvl1pPr>
      <a:lvl2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2800" b="1">
          <a:solidFill>
            <a:srgbClr val="00B050"/>
          </a:solidFill>
          <a:latin typeface="Meiryo UI" pitchFamily="50" charset="-128"/>
          <a:ea typeface="Meiryo UI" pitchFamily="50" charset="-128"/>
        </a:defRPr>
      </a:lvl6pPr>
      <a:lvl7pPr marL="914400" algn="ctr" rtl="0" fontAlgn="base">
        <a:spcBef>
          <a:spcPct val="0"/>
        </a:spcBef>
        <a:spcAft>
          <a:spcPct val="0"/>
        </a:spcAft>
        <a:defRPr kumimoji="1" sz="2800" b="1">
          <a:solidFill>
            <a:srgbClr val="00B050"/>
          </a:solidFill>
          <a:latin typeface="Meiryo UI" pitchFamily="50" charset="-128"/>
          <a:ea typeface="Meiryo UI" pitchFamily="50" charset="-128"/>
        </a:defRPr>
      </a:lvl7pPr>
      <a:lvl8pPr marL="1371600" algn="ctr" rtl="0" fontAlgn="base">
        <a:spcBef>
          <a:spcPct val="0"/>
        </a:spcBef>
        <a:spcAft>
          <a:spcPct val="0"/>
        </a:spcAft>
        <a:defRPr kumimoji="1" sz="2800" b="1">
          <a:solidFill>
            <a:srgbClr val="00B050"/>
          </a:solidFill>
          <a:latin typeface="Meiryo UI" pitchFamily="50" charset="-128"/>
          <a:ea typeface="Meiryo UI" pitchFamily="50" charset="-128"/>
        </a:defRPr>
      </a:lvl8pPr>
      <a:lvl9pPr marL="1828800" algn="ctr" rtl="0" fontAlgn="base">
        <a:spcBef>
          <a:spcPct val="0"/>
        </a:spcBef>
        <a:spcAft>
          <a:spcPct val="0"/>
        </a:spcAft>
        <a:defRPr kumimoji="1" sz="2800" b="1">
          <a:solidFill>
            <a:srgbClr val="00B050"/>
          </a:solidFill>
          <a:latin typeface="Meiryo UI" pitchFamily="50" charset="-128"/>
          <a:ea typeface="Meiryo UI"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eiryo UI" pitchFamily="50" charset="-128"/>
          <a:ea typeface="Meiryo UI" pitchFamily="50" charset="-128"/>
          <a:cs typeface="Meiryo UI"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eiryo UI" pitchFamily="50" charset="-128"/>
          <a:ea typeface="Meiryo UI" pitchFamily="50" charset="-128"/>
          <a:cs typeface="Meiryo UI"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1600" kern="1200">
          <a:solidFill>
            <a:schemeClr val="tx1"/>
          </a:solidFill>
          <a:latin typeface="Meiryo UI" pitchFamily="50" charset="-128"/>
          <a:ea typeface="Meiryo UI" pitchFamily="50" charset="-128"/>
          <a:cs typeface="Meiryo UI"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443767"/>
            <a:ext cx="8642350" cy="719138"/>
          </a:xfrm>
        </p:spPr>
        <p:txBody>
          <a:bodyPr rtlCol="0"/>
          <a:lstStyle/>
          <a:p>
            <a:pPr eaLnBrk="1" fontAlgn="auto" hangingPunct="1">
              <a:spcAft>
                <a:spcPts val="0"/>
              </a:spcAft>
              <a:defRPr/>
            </a:pPr>
            <a:r>
              <a:rPr lang="en-US" altLang="ja-JP" dirty="0" smtClean="0">
                <a:solidFill>
                  <a:schemeClr val="tx1"/>
                </a:solidFill>
              </a:rPr>
              <a:t>MCPC award 2019 </a:t>
            </a:r>
            <a:r>
              <a:rPr lang="ja-JP" altLang="en-US" dirty="0" smtClean="0">
                <a:solidFill>
                  <a:schemeClr val="tx1"/>
                </a:solidFill>
              </a:rPr>
              <a:t>応募要綱</a:t>
            </a:r>
            <a:r>
              <a:rPr lang="en-US" altLang="ja-JP" sz="1800" b="0" dirty="0" smtClean="0">
                <a:solidFill>
                  <a:schemeClr val="bg1">
                    <a:lumMod val="75000"/>
                  </a:schemeClr>
                </a:solidFill>
              </a:rPr>
              <a:t/>
            </a:r>
            <a:br>
              <a:rPr lang="en-US" altLang="ja-JP" sz="1800" b="0" dirty="0" smtClean="0">
                <a:solidFill>
                  <a:schemeClr val="bg1">
                    <a:lumMod val="75000"/>
                  </a:schemeClr>
                </a:solidFill>
              </a:rPr>
            </a:br>
            <a:r>
              <a:rPr lang="ja-JP" altLang="en-US" sz="1800" b="0" dirty="0" smtClean="0"/>
              <a:t>（ユーザー部門）</a:t>
            </a:r>
            <a:endParaRPr lang="ja-JP" altLang="en-US" sz="2400" b="0" dirty="0"/>
          </a:p>
        </p:txBody>
      </p:sp>
      <p:sp>
        <p:nvSpPr>
          <p:cNvPr id="4" name="コンテンツ プレースホルダー 3"/>
          <p:cNvSpPr>
            <a:spLocks noGrp="1"/>
          </p:cNvSpPr>
          <p:nvPr>
            <p:ph idx="1"/>
          </p:nvPr>
        </p:nvSpPr>
        <p:spPr>
          <a:xfrm>
            <a:off x="246063" y="1136528"/>
            <a:ext cx="8642350" cy="4806950"/>
          </a:xfrm>
        </p:spPr>
        <p:txBody>
          <a:bodyPr>
            <a:noAutofit/>
          </a:bodyPr>
          <a:lstStyle/>
          <a:p>
            <a:pPr marL="0" indent="0" eaLnBrk="1" fontAlgn="auto" hangingPunct="1">
              <a:spcAft>
                <a:spcPts val="0"/>
              </a:spcAft>
              <a:buFont typeface="Arial" panose="020B0604020202020204" pitchFamily="34" charset="0"/>
              <a:buNone/>
              <a:defRPr/>
            </a:pPr>
            <a:r>
              <a:rPr lang="en-US" altLang="ja-JP" sz="1050" dirty="0" smtClean="0"/>
              <a:t>MCPC</a:t>
            </a:r>
            <a:r>
              <a:rPr lang="ja-JP" altLang="en-US" sz="1050" dirty="0" smtClean="0"/>
              <a:t>は</a:t>
            </a:r>
            <a:r>
              <a:rPr lang="ja-JP" altLang="en-US" sz="1050" dirty="0"/>
              <a:t>、</a:t>
            </a:r>
            <a:r>
              <a:rPr lang="ja-JP" altLang="en-US" sz="1050" dirty="0" smtClean="0"/>
              <a:t>モバイルコンピューティングの活用について、さまざまな分野・業界への普及促進に取り組んでいます。</a:t>
            </a:r>
            <a:endParaRPr lang="en-US" altLang="ja-JP" sz="1050" dirty="0" smtClean="0"/>
          </a:p>
          <a:p>
            <a:pPr marL="0" indent="0" eaLnBrk="1" fontAlgn="auto" hangingPunct="1">
              <a:spcAft>
                <a:spcPts val="0"/>
              </a:spcAft>
              <a:buFont typeface="Arial" panose="020B0604020202020204" pitchFamily="34" charset="0"/>
              <a:buNone/>
              <a:defRPr/>
            </a:pPr>
            <a:r>
              <a:rPr lang="en-US" altLang="ja-JP" sz="1050" dirty="0" smtClean="0"/>
              <a:t>MCPC award</a:t>
            </a:r>
            <a:r>
              <a:rPr lang="ja-JP" altLang="en-US" sz="1050" dirty="0" smtClean="0"/>
              <a:t>（ユーザー部門）は、</a:t>
            </a:r>
            <a:r>
              <a:rPr lang="ja-JP" altLang="en-US" sz="1050" u="sng" dirty="0" smtClean="0"/>
              <a:t>モバイルシステムを活用した</a:t>
            </a:r>
            <a:r>
              <a:rPr lang="en-US" altLang="ja-JP" sz="1050" u="sng" dirty="0" err="1" smtClean="0"/>
              <a:t>IoT</a:t>
            </a:r>
            <a:r>
              <a:rPr lang="en-US" altLang="ja-JP" sz="1050" u="sng" dirty="0" smtClean="0"/>
              <a:t>, AI, Robot, Bluetooth</a:t>
            </a:r>
            <a:r>
              <a:rPr lang="ja-JP" altLang="en-US" sz="1050" u="sng" dirty="0" smtClean="0"/>
              <a:t>などの最新のユーザー事例を紹介し</a:t>
            </a:r>
            <a:r>
              <a:rPr lang="ja-JP" altLang="en-US" sz="1050" dirty="0" smtClean="0"/>
              <a:t>社会貢献度、顧客満足度向上、企業業績の向上などの観点を評価するために設定されました。</a:t>
            </a:r>
            <a:endParaRPr lang="ja-JP" altLang="en-US" sz="1050" dirty="0"/>
          </a:p>
        </p:txBody>
      </p:sp>
      <p:sp>
        <p:nvSpPr>
          <p:cNvPr id="7172" name="正方形/長方形 4"/>
          <p:cNvSpPr>
            <a:spLocks noChangeArrowheads="1"/>
          </p:cNvSpPr>
          <p:nvPr/>
        </p:nvSpPr>
        <p:spPr bwMode="auto">
          <a:xfrm>
            <a:off x="250825" y="2048363"/>
            <a:ext cx="4321175" cy="71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buFont typeface="Arial" panose="020B0604020202020204" pitchFamily="34" charset="0"/>
              <a:buNone/>
            </a:pPr>
            <a:r>
              <a:rPr lang="ja-JP" altLang="en-US" sz="1000" dirty="0"/>
              <a:t>企業、団体が持つ様々な情報</a:t>
            </a:r>
            <a:r>
              <a:rPr lang="ja-JP" altLang="en-US" sz="1000" dirty="0" smtClean="0"/>
              <a:t>システム・</a:t>
            </a:r>
            <a:r>
              <a:rPr lang="en-US" altLang="ja-JP" sz="1000" dirty="0" smtClean="0"/>
              <a:t>IT</a:t>
            </a:r>
            <a:r>
              <a:rPr lang="ja-JP" altLang="en-US" sz="1000" dirty="0"/>
              <a:t>インフラ等に、モバイル／ワイヤレスにかかるサービス・ソリューション・技術等を導入し活用した事例であって、自社</a:t>
            </a:r>
            <a:r>
              <a:rPr lang="en-US" altLang="ja-JP" sz="1000" dirty="0"/>
              <a:t>(</a:t>
            </a:r>
            <a:r>
              <a:rPr lang="ja-JP" altLang="en-US" sz="1000" dirty="0"/>
              <a:t>団体）の業績、効率化、社会貢献等の面に貢献している</a:t>
            </a:r>
            <a:r>
              <a:rPr lang="ja-JP" altLang="en-US" sz="1000" dirty="0" smtClean="0"/>
              <a:t>もの。</a:t>
            </a:r>
            <a:r>
              <a:rPr lang="en-US" altLang="ja-JP" sz="1000" dirty="0" smtClean="0"/>
              <a:t/>
            </a:r>
            <a:br>
              <a:rPr lang="en-US" altLang="ja-JP" sz="1000" dirty="0" smtClean="0"/>
            </a:br>
            <a:r>
              <a:rPr lang="ja-JP" altLang="en-US" sz="1000" dirty="0" smtClean="0"/>
              <a:t>　</a:t>
            </a:r>
            <a:r>
              <a:rPr lang="en-US" altLang="ja-JP" sz="1000" u="sng" dirty="0" smtClean="0"/>
              <a:t>※</a:t>
            </a:r>
            <a:r>
              <a:rPr lang="ja-JP" altLang="en-US" sz="1000" u="sng" dirty="0" smtClean="0"/>
              <a:t>コンテンツについては対象外</a:t>
            </a:r>
            <a:r>
              <a:rPr lang="ja-JP" altLang="en-US" sz="1000" u="sng" dirty="0"/>
              <a:t>といたします</a:t>
            </a:r>
            <a:r>
              <a:rPr lang="ja-JP" altLang="en-US" sz="1000" u="sng" dirty="0" smtClean="0"/>
              <a:t>。</a:t>
            </a:r>
            <a:endParaRPr lang="ja-JP" altLang="en-US" sz="1000" dirty="0"/>
          </a:p>
        </p:txBody>
      </p:sp>
      <p:sp>
        <p:nvSpPr>
          <p:cNvPr id="6" name="テキスト ボックス 5"/>
          <p:cNvSpPr txBox="1"/>
          <p:nvPr/>
        </p:nvSpPr>
        <p:spPr>
          <a:xfrm>
            <a:off x="1331913" y="1694352"/>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応募できる事例</a:t>
            </a:r>
          </a:p>
        </p:txBody>
      </p:sp>
      <p:sp>
        <p:nvSpPr>
          <p:cNvPr id="7" name="テキスト ボックス 6"/>
          <p:cNvSpPr txBox="1"/>
          <p:nvPr/>
        </p:nvSpPr>
        <p:spPr>
          <a:xfrm>
            <a:off x="5651500" y="1694352"/>
            <a:ext cx="2160588" cy="360362"/>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審査方法</a:t>
            </a:r>
          </a:p>
        </p:txBody>
      </p:sp>
      <p:sp>
        <p:nvSpPr>
          <p:cNvPr id="8" name="正方形/長方形 7"/>
          <p:cNvSpPr/>
          <p:nvPr/>
        </p:nvSpPr>
        <p:spPr>
          <a:xfrm>
            <a:off x="4932363" y="2070589"/>
            <a:ext cx="3960812" cy="2009775"/>
          </a:xfrm>
          <a:prstGeom prst="rect">
            <a:avLst/>
          </a:prstGeom>
        </p:spPr>
        <p:txBody>
          <a:bodyPr/>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2019 </a:t>
            </a: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ユーザー部門</a:t>
            </a: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」では、主として以下の観点から総合的に審査します。</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技術</a:t>
            </a:r>
            <a:r>
              <a:rPr lang="en-US" altLang="ja-JP" sz="1000" b="1"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最先端技術へのチャレンジ・先進性、または、独創的な工夫</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提供価値</a:t>
            </a:r>
            <a:r>
              <a:rPr lang="en-US" altLang="ja-JP" sz="1000" b="1"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モバイルシステムが実現した新しいエクスペリエンスや価値など</a:t>
            </a:r>
            <a:r>
              <a:rPr lang="en-US" altLang="ja-JP" sz="1000" dirty="0">
                <a:latin typeface="Meiryo UI" pitchFamily="50" charset="-128"/>
                <a:ea typeface="Meiryo UI" pitchFamily="50" charset="-128"/>
                <a:cs typeface="Meiryo UI" pitchFamily="50" charset="-128"/>
              </a:rPr>
              <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それがどのように人々の「暮らし」をかえた（かえる）か、あるいは、</a:t>
            </a:r>
            <a:r>
              <a:rPr lang="en-US" altLang="ja-JP" sz="1000" dirty="0">
                <a:latin typeface="Meiryo UI" pitchFamily="50" charset="-128"/>
                <a:ea typeface="Meiryo UI" pitchFamily="50" charset="-128"/>
                <a:cs typeface="Meiryo UI" pitchFamily="50" charset="-128"/>
              </a:rPr>
              <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それがどのように会社の「シゴト」をかえた（かえる）か</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ビジネス性</a:t>
            </a:r>
            <a:r>
              <a:rPr lang="en-US" altLang="ja-JP" sz="1000" b="1"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応募システムの費用対効果</a:t>
            </a:r>
            <a:endParaRPr lang="en-US" altLang="ja-JP" sz="1000" dirty="0">
              <a:latin typeface="Meiryo UI" pitchFamily="50" charset="-128"/>
              <a:ea typeface="Meiryo UI" pitchFamily="50" charset="-128"/>
              <a:cs typeface="Meiryo UI" pitchFamily="50" charset="-128"/>
            </a:endParaRP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ユーザーの評価</a:t>
            </a:r>
            <a:r>
              <a:rPr lang="en-US" altLang="ja-JP" sz="1000" b="1"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応募システムに対する利用者の評価</a:t>
            </a:r>
          </a:p>
        </p:txBody>
      </p:sp>
      <p:sp>
        <p:nvSpPr>
          <p:cNvPr id="9" name="テキスト ボックス 8"/>
          <p:cNvSpPr txBox="1"/>
          <p:nvPr/>
        </p:nvSpPr>
        <p:spPr>
          <a:xfrm>
            <a:off x="1331913" y="2724150"/>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応募方法</a:t>
            </a:r>
          </a:p>
        </p:txBody>
      </p:sp>
      <p:sp>
        <p:nvSpPr>
          <p:cNvPr id="11" name="正方形/長方形 10"/>
          <p:cNvSpPr/>
          <p:nvPr/>
        </p:nvSpPr>
        <p:spPr>
          <a:xfrm>
            <a:off x="250825" y="3081338"/>
            <a:ext cx="3960813" cy="1668462"/>
          </a:xfrm>
          <a:prstGeom prst="rect">
            <a:avLst/>
          </a:prstGeom>
        </p:spPr>
        <p:txBody>
          <a:bodyPr wrap="none"/>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審査基準（右記）をご理解の上「</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（ユーザー部門）エントリーシート」</a:t>
            </a:r>
            <a:r>
              <a:rPr lang="en-US" altLang="ja-JP" sz="1000" dirty="0">
                <a:latin typeface="Meiryo UI" pitchFamily="50" charset="-128"/>
                <a:ea typeface="Meiryo UI" pitchFamily="50" charset="-128"/>
                <a:cs typeface="Meiryo UI" pitchFamily="50" charset="-128"/>
              </a:rPr>
              <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（スライド４以降）の各項目に漏れなく記入し、</a:t>
            </a:r>
            <a:r>
              <a:rPr lang="en-US" altLang="ja-JP" sz="1000" dirty="0">
                <a:latin typeface="Meiryo UI" pitchFamily="50" charset="-128"/>
                <a:ea typeface="Meiryo UI" pitchFamily="50" charset="-128"/>
                <a:cs typeface="Meiryo UI" pitchFamily="50" charset="-128"/>
              </a:rPr>
              <a:t>E-mail</a:t>
            </a:r>
            <a:r>
              <a:rPr lang="ja-JP" altLang="en-US" sz="1000" dirty="0">
                <a:latin typeface="Meiryo UI" pitchFamily="50" charset="-128"/>
                <a:ea typeface="Meiryo UI" pitchFamily="50" charset="-128"/>
                <a:cs typeface="Meiryo UI" pitchFamily="50" charset="-128"/>
              </a:rPr>
              <a:t>またはメディア郵送により</a:t>
            </a:r>
            <a:r>
              <a:rPr lang="en-US" altLang="ja-JP" sz="1000" dirty="0">
                <a:latin typeface="Meiryo UI" pitchFamily="50" charset="-128"/>
                <a:ea typeface="Meiryo UI" pitchFamily="50" charset="-128"/>
                <a:cs typeface="Meiryo UI" pitchFamily="50" charset="-128"/>
              </a:rPr>
              <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提出下さい（</a:t>
            </a:r>
            <a:r>
              <a:rPr lang="en-US" altLang="ja-JP" sz="1000" dirty="0">
                <a:latin typeface="Meiryo UI" pitchFamily="50" charset="-128"/>
                <a:ea typeface="Meiryo UI" pitchFamily="50" charset="-128"/>
                <a:cs typeface="Meiryo UI" pitchFamily="50" charset="-128"/>
              </a:rPr>
              <a:t>PDF</a:t>
            </a:r>
            <a:r>
              <a:rPr lang="ja-JP" altLang="en-US" sz="1000" dirty="0">
                <a:latin typeface="Meiryo UI" pitchFamily="50" charset="-128"/>
                <a:ea typeface="Meiryo UI" pitchFamily="50" charset="-128"/>
                <a:cs typeface="Meiryo UI" pitchFamily="50" charset="-128"/>
              </a:rPr>
              <a:t>化せず</a:t>
            </a:r>
            <a:r>
              <a:rPr lang="en-US" altLang="ja-JP" sz="1000" dirty="0" err="1">
                <a:solidFill>
                  <a:srgbClr val="FF0000"/>
                </a:solidFill>
                <a:latin typeface="Meiryo UI" pitchFamily="50" charset="-128"/>
                <a:ea typeface="Meiryo UI" pitchFamily="50" charset="-128"/>
                <a:cs typeface="Meiryo UI" pitchFamily="50" charset="-128"/>
              </a:rPr>
              <a:t>Powerpoint</a:t>
            </a:r>
            <a:r>
              <a:rPr lang="ja-JP" altLang="en-US" sz="1000" dirty="0">
                <a:solidFill>
                  <a:srgbClr val="FF0000"/>
                </a:solidFill>
                <a:latin typeface="Meiryo UI" pitchFamily="50" charset="-128"/>
                <a:ea typeface="Meiryo UI" pitchFamily="50" charset="-128"/>
                <a:cs typeface="Meiryo UI" pitchFamily="50" charset="-128"/>
              </a:rPr>
              <a:t>形式</a:t>
            </a:r>
            <a:r>
              <a:rPr lang="ja-JP" altLang="en-US" sz="1000" dirty="0">
                <a:latin typeface="Meiryo UI" pitchFamily="50" charset="-128"/>
                <a:ea typeface="Meiryo UI" pitchFamily="50" charset="-128"/>
                <a:cs typeface="Meiryo UI" pitchFamily="50" charset="-128"/>
              </a:rPr>
              <a:t>で）。</a:t>
            </a:r>
            <a:r>
              <a:rPr lang="en-US" altLang="ja-JP" sz="1000" dirty="0">
                <a:latin typeface="Meiryo UI" pitchFamily="50" charset="-128"/>
                <a:ea typeface="Meiryo UI" pitchFamily="50" charset="-128"/>
                <a:cs typeface="Meiryo UI" pitchFamily="50" charset="-128"/>
              </a:rPr>
              <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エントリーシート以外の情報は審査対象になりません。</a:t>
            </a:r>
            <a:r>
              <a:rPr lang="en-US" altLang="ja-JP" sz="1000" dirty="0">
                <a:latin typeface="Meiryo UI" pitchFamily="50" charset="-128"/>
                <a:ea typeface="Meiryo UI" pitchFamily="50" charset="-128"/>
                <a:cs typeface="Meiryo UI" pitchFamily="50" charset="-128"/>
              </a:rPr>
              <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提出された書類（メディア）は返却いたしません。</a:t>
            </a:r>
            <a:endParaRPr lang="en-US" altLang="ja-JP" sz="10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提出先</a:t>
            </a:r>
            <a:r>
              <a:rPr lang="en-US" altLang="ja-JP" sz="1000" dirty="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モバイルコンピューティング推進コンソーシアム（</a:t>
            </a:r>
            <a:r>
              <a:rPr lang="en-US" altLang="ja-JP" sz="1000" dirty="0">
                <a:latin typeface="Meiryo UI" pitchFamily="50" charset="-128"/>
                <a:ea typeface="Meiryo UI" pitchFamily="50" charset="-128"/>
                <a:cs typeface="Meiryo UI" pitchFamily="50" charset="-128"/>
              </a:rPr>
              <a:t>MCPC</a:t>
            </a:r>
            <a:r>
              <a:rPr lang="ja-JP" altLang="en-US" sz="1000" dirty="0">
                <a:latin typeface="Meiryo UI" pitchFamily="50" charset="-128"/>
                <a:ea typeface="Meiryo UI" pitchFamily="50" charset="-128"/>
                <a:cs typeface="Meiryo UI" pitchFamily="50" charset="-128"/>
              </a:rPr>
              <a:t>）事務</a:t>
            </a:r>
            <a:r>
              <a:rPr lang="en-US" altLang="ja-JP" sz="1000" dirty="0">
                <a:latin typeface="Meiryo UI" pitchFamily="50" charset="-128"/>
                <a:ea typeface="Meiryo UI" pitchFamily="50" charset="-128"/>
                <a:cs typeface="Meiryo UI" pitchFamily="50" charset="-128"/>
              </a:rPr>
              <a:t/>
            </a:r>
            <a:br>
              <a:rPr lang="en-US" altLang="ja-JP" sz="10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105-0011 </a:t>
            </a:r>
            <a:r>
              <a:rPr lang="ja-JP" altLang="en-US" sz="800" dirty="0">
                <a:latin typeface="Meiryo UI" pitchFamily="50" charset="-128"/>
                <a:ea typeface="Meiryo UI" pitchFamily="50" charset="-128"/>
                <a:cs typeface="Meiryo UI" pitchFamily="50" charset="-128"/>
              </a:rPr>
              <a:t>東京都港区芝公園</a:t>
            </a:r>
            <a:r>
              <a:rPr lang="en-US" altLang="ja-JP" sz="800" dirty="0">
                <a:latin typeface="Meiryo UI" pitchFamily="50" charset="-128"/>
                <a:ea typeface="Meiryo UI" pitchFamily="50" charset="-128"/>
                <a:cs typeface="Meiryo UI" pitchFamily="50" charset="-128"/>
              </a:rPr>
              <a:t>3-5-12</a:t>
            </a:r>
            <a:r>
              <a:rPr lang="ja-JP" altLang="en-US" sz="800" dirty="0">
                <a:latin typeface="Meiryo UI" pitchFamily="50" charset="-128"/>
                <a:ea typeface="Meiryo UI" pitchFamily="50" charset="-128"/>
                <a:cs typeface="Meiryo UI" pitchFamily="50" charset="-128"/>
              </a:rPr>
              <a:t>　長谷川グリーンビル</a:t>
            </a:r>
            <a:r>
              <a:rPr lang="en-US" altLang="ja-JP" sz="800" dirty="0">
                <a:latin typeface="Meiryo UI" pitchFamily="50" charset="-128"/>
                <a:ea typeface="Meiryo UI" pitchFamily="50" charset="-128"/>
                <a:cs typeface="Meiryo UI" pitchFamily="50" charset="-128"/>
              </a:rPr>
              <a:t>2F</a:t>
            </a:r>
            <a:endParaRPr lang="ja-JP" altLang="en-US" sz="8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（電話）</a:t>
            </a:r>
            <a:r>
              <a:rPr lang="en-US" altLang="ja-JP" sz="800" dirty="0">
                <a:latin typeface="Meiryo UI" pitchFamily="50" charset="-128"/>
                <a:ea typeface="Meiryo UI" pitchFamily="50" charset="-128"/>
                <a:cs typeface="Meiryo UI" pitchFamily="50" charset="-128"/>
              </a:rPr>
              <a:t>03-5401-1935</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FAX</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03-5401-1937</a:t>
            </a:r>
            <a:br>
              <a:rPr lang="en-US" altLang="ja-JP" sz="8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E-mail</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office@mcpc-jp.org</a:t>
            </a: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締め切り	</a:t>
            </a:r>
            <a:r>
              <a:rPr lang="en-US" altLang="ja-JP" sz="1200" b="1" dirty="0" smtClean="0">
                <a:solidFill>
                  <a:srgbClr val="FF0000"/>
                </a:solidFill>
                <a:latin typeface="Meiryo UI" pitchFamily="50" charset="-128"/>
                <a:ea typeface="Meiryo UI" pitchFamily="50" charset="-128"/>
                <a:cs typeface="Meiryo UI" pitchFamily="50" charset="-128"/>
              </a:rPr>
              <a:t>2019</a:t>
            </a:r>
            <a:r>
              <a:rPr lang="ja-JP" altLang="en-US" sz="1200" b="1" dirty="0" smtClean="0">
                <a:solidFill>
                  <a:srgbClr val="FF0000"/>
                </a:solidFill>
                <a:latin typeface="Meiryo UI" pitchFamily="50" charset="-128"/>
                <a:ea typeface="Meiryo UI" pitchFamily="50" charset="-128"/>
                <a:cs typeface="Meiryo UI" pitchFamily="50" charset="-128"/>
              </a:rPr>
              <a:t>年</a:t>
            </a:r>
            <a:r>
              <a:rPr lang="en-US" altLang="ja-JP" sz="1200" b="1" dirty="0">
                <a:solidFill>
                  <a:srgbClr val="FF0000"/>
                </a:solidFill>
                <a:latin typeface="Meiryo UI" pitchFamily="50" charset="-128"/>
                <a:ea typeface="Meiryo UI" pitchFamily="50" charset="-128"/>
                <a:cs typeface="Meiryo UI" pitchFamily="50" charset="-128"/>
              </a:rPr>
              <a:t>08</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31</a:t>
            </a:r>
            <a:r>
              <a:rPr lang="ja-JP" altLang="en-US" sz="1200" b="1" dirty="0">
                <a:solidFill>
                  <a:srgbClr val="FF0000"/>
                </a:solidFill>
                <a:latin typeface="Meiryo UI" pitchFamily="50" charset="-128"/>
                <a:ea typeface="Meiryo UI" pitchFamily="50" charset="-128"/>
                <a:cs typeface="Meiryo UI" pitchFamily="50" charset="-128"/>
              </a:rPr>
              <a:t>日</a:t>
            </a:r>
            <a:r>
              <a:rPr lang="ja-JP" altLang="en-US" sz="1200" b="1" dirty="0" smtClean="0">
                <a:solidFill>
                  <a:srgbClr val="FF0000"/>
                </a:solidFill>
                <a:latin typeface="Meiryo UI" pitchFamily="50" charset="-128"/>
                <a:ea typeface="Meiryo UI" pitchFamily="50" charset="-128"/>
                <a:cs typeface="Meiryo UI" pitchFamily="50" charset="-128"/>
              </a:rPr>
              <a:t>（土）</a:t>
            </a:r>
            <a:r>
              <a:rPr lang="ja-JP" altLang="en-US" sz="1200" b="1" dirty="0">
                <a:solidFill>
                  <a:srgbClr val="FF0000"/>
                </a:solidFill>
                <a:latin typeface="Meiryo UI" pitchFamily="50" charset="-128"/>
                <a:ea typeface="Meiryo UI" pitchFamily="50" charset="-128"/>
                <a:cs typeface="Meiryo UI" pitchFamily="50" charset="-128"/>
              </a:rPr>
              <a:t>必着</a:t>
            </a:r>
            <a:endParaRPr lang="en-US" altLang="ja-JP" sz="1200" b="1" dirty="0">
              <a:solidFill>
                <a:srgbClr val="FF0000"/>
              </a:solidFill>
              <a:latin typeface="Meiryo UI" pitchFamily="50" charset="-128"/>
              <a:ea typeface="Meiryo UI" pitchFamily="50" charset="-128"/>
              <a:cs typeface="Meiryo UI" pitchFamily="50" charset="-128"/>
            </a:endParaRPr>
          </a:p>
        </p:txBody>
      </p:sp>
      <p:sp>
        <p:nvSpPr>
          <p:cNvPr id="12" name="正方形/長方形 11"/>
          <p:cNvSpPr/>
          <p:nvPr/>
        </p:nvSpPr>
        <p:spPr>
          <a:xfrm>
            <a:off x="196850" y="4679950"/>
            <a:ext cx="5905500" cy="1368425"/>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応募に際してご承知頂きたいこと</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審査段階で、追加資料のご提出をお願いすることやヒアリングへのご協力をお願いする場合があります。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月上旬頃事務局よりご連絡します。「モバイルテクノロジー賞」「モバイルビジネス賞」</a:t>
            </a:r>
            <a:r>
              <a:rPr lang="en-US" altLang="ja-JP" sz="950" dirty="0">
                <a:latin typeface="Meiryo UI" pitchFamily="50" charset="-128"/>
                <a:ea typeface="Meiryo UI" pitchFamily="50" charset="-128"/>
                <a:cs typeface="Meiryo UI" pitchFamily="50" charset="-128"/>
              </a:rPr>
              <a:t/>
            </a:r>
            <a:br>
              <a:rPr lang="en-US" altLang="ja-JP" sz="950" dirty="0">
                <a:latin typeface="Meiryo UI" pitchFamily="50" charset="-128"/>
                <a:ea typeface="Meiryo UI" pitchFamily="50" charset="-128"/>
                <a:cs typeface="Meiryo UI" pitchFamily="50" charset="-128"/>
              </a:rPr>
            </a:br>
            <a:r>
              <a:rPr lang="ja-JP" altLang="en-US" sz="950" dirty="0">
                <a:latin typeface="Meiryo UI" pitchFamily="50" charset="-128"/>
                <a:ea typeface="Meiryo UI" pitchFamily="50" charset="-128"/>
                <a:cs typeface="Meiryo UI" pitchFamily="50" charset="-128"/>
              </a:rPr>
              <a:t>「モバイルパブリック賞」「モバイル中小企業賞」受賞者には、</a:t>
            </a:r>
            <a:r>
              <a:rPr lang="en-US" altLang="ja-JP" sz="950" dirty="0">
                <a:latin typeface="Meiryo UI" pitchFamily="50" charset="-128"/>
                <a:ea typeface="Meiryo UI" pitchFamily="50" charset="-128"/>
                <a:cs typeface="Meiryo UI" pitchFamily="50" charset="-128"/>
              </a:rPr>
              <a:t>10</a:t>
            </a:r>
            <a:r>
              <a:rPr lang="ja-JP" altLang="en-US" sz="950" dirty="0" smtClean="0">
                <a:latin typeface="Meiryo UI" pitchFamily="50" charset="-128"/>
                <a:ea typeface="Meiryo UI" pitchFamily="50" charset="-128"/>
                <a:cs typeface="Meiryo UI" pitchFamily="50" charset="-128"/>
              </a:rPr>
              <a:t>月</a:t>
            </a:r>
            <a:r>
              <a:rPr lang="en-US" altLang="ja-JP" sz="950" dirty="0" smtClean="0">
                <a:latin typeface="Meiryo UI" pitchFamily="50" charset="-128"/>
                <a:ea typeface="Meiryo UI" pitchFamily="50" charset="-128"/>
                <a:cs typeface="Meiryo UI" pitchFamily="50" charset="-128"/>
              </a:rPr>
              <a:t>30</a:t>
            </a:r>
            <a:r>
              <a:rPr lang="ja-JP" altLang="en-US" sz="950" dirty="0" smtClean="0">
                <a:latin typeface="Meiryo UI" pitchFamily="50" charset="-128"/>
                <a:ea typeface="Meiryo UI" pitchFamily="50" charset="-128"/>
                <a:cs typeface="Meiryo UI" pitchFamily="50" charset="-128"/>
              </a:rPr>
              <a:t>日の二次審査会にて</a:t>
            </a:r>
            <a:r>
              <a:rPr lang="ja-JP" altLang="en-US" sz="950" dirty="0">
                <a:latin typeface="Meiryo UI" pitchFamily="50" charset="-128"/>
                <a:ea typeface="Meiryo UI" pitchFamily="50" charset="-128"/>
                <a:cs typeface="Meiryo UI" pitchFamily="50" charset="-128"/>
              </a:rPr>
              <a:t>、プレゼンテー</a:t>
            </a:r>
            <a:r>
              <a:rPr lang="en-US" altLang="ja-JP" sz="950" dirty="0">
                <a:latin typeface="Meiryo UI" pitchFamily="50" charset="-128"/>
                <a:ea typeface="Meiryo UI" pitchFamily="50" charset="-128"/>
                <a:cs typeface="Meiryo UI" pitchFamily="50" charset="-128"/>
              </a:rPr>
              <a:t/>
            </a:r>
            <a:br>
              <a:rPr lang="en-US" altLang="ja-JP" sz="950" dirty="0">
                <a:latin typeface="Meiryo UI" pitchFamily="50" charset="-128"/>
                <a:ea typeface="Meiryo UI" pitchFamily="50" charset="-128"/>
                <a:cs typeface="Meiryo UI" pitchFamily="50" charset="-128"/>
              </a:rPr>
            </a:br>
            <a:r>
              <a:rPr lang="ja-JP" altLang="en-US" sz="950" dirty="0">
                <a:latin typeface="Meiryo UI" pitchFamily="50" charset="-128"/>
                <a:ea typeface="Meiryo UI" pitchFamily="50" charset="-128"/>
                <a:cs typeface="Meiryo UI" pitchFamily="50" charset="-128"/>
              </a:rPr>
              <a:t>ション形式での内容紹介をお願いします。その審査結果にて、グランプリ・総務大臣賞が決定されます。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en-US" altLang="ja-JP" sz="950" dirty="0">
                <a:latin typeface="Meiryo UI" pitchFamily="50" charset="-128"/>
                <a:ea typeface="Meiryo UI" pitchFamily="50" charset="-128"/>
                <a:cs typeface="Meiryo UI" pitchFamily="50" charset="-128"/>
              </a:rPr>
              <a:t>11</a:t>
            </a:r>
            <a:r>
              <a:rPr lang="ja-JP" altLang="en-US" sz="950" dirty="0">
                <a:latin typeface="Meiryo UI" pitchFamily="50" charset="-128"/>
                <a:ea typeface="Meiryo UI" pitchFamily="50" charset="-128"/>
                <a:cs typeface="Meiryo UI" pitchFamily="50" charset="-128"/>
              </a:rPr>
              <a:t>月</a:t>
            </a:r>
            <a:r>
              <a:rPr lang="en-US" altLang="ja-JP" sz="950" dirty="0" smtClean="0">
                <a:latin typeface="Meiryo UI" pitchFamily="50" charset="-128"/>
                <a:ea typeface="Meiryo UI" pitchFamily="50" charset="-128"/>
                <a:cs typeface="Meiryo UI" pitchFamily="50" charset="-128"/>
              </a:rPr>
              <a:t>28</a:t>
            </a:r>
            <a:r>
              <a:rPr lang="ja-JP" altLang="en-US" sz="950" dirty="0" smtClean="0">
                <a:latin typeface="Meiryo UI" pitchFamily="50" charset="-128"/>
                <a:ea typeface="Meiryo UI" pitchFamily="50" charset="-128"/>
                <a:cs typeface="Meiryo UI" pitchFamily="50" charset="-128"/>
              </a:rPr>
              <a:t>日</a:t>
            </a:r>
            <a:r>
              <a:rPr lang="ja-JP" altLang="en-US" sz="950" dirty="0">
                <a:latin typeface="Meiryo UI" pitchFamily="50" charset="-128"/>
                <a:ea typeface="Meiryo UI" pitchFamily="50" charset="-128"/>
                <a:cs typeface="Meiryo UI" pitchFamily="50" charset="-128"/>
              </a:rPr>
              <a:t>開催</a:t>
            </a:r>
            <a:r>
              <a:rPr lang="ja-JP" altLang="en-US" sz="950" dirty="0" smtClean="0">
                <a:latin typeface="Meiryo UI" pitchFamily="50" charset="-128"/>
                <a:ea typeface="Meiryo UI" pitchFamily="50" charset="-128"/>
                <a:cs typeface="Meiryo UI" pitchFamily="50" charset="-128"/>
              </a:rPr>
              <a:t>の表彰式に</a:t>
            </a:r>
            <a:r>
              <a:rPr lang="ja-JP" altLang="en-US" sz="950" dirty="0">
                <a:latin typeface="Meiryo UI" pitchFamily="50" charset="-128"/>
                <a:ea typeface="Meiryo UI" pitchFamily="50" charset="-128"/>
                <a:cs typeface="Meiryo UI" pitchFamily="50" charset="-128"/>
              </a:rPr>
              <a:t>代表の方の出席をお願いします。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応募されたモバイルシステムの事例は、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が作成する事例集等に掲載することがあります。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または関係団体主催のセミナー・イベント等での講演をお願いすることがあります。</a:t>
            </a:r>
          </a:p>
        </p:txBody>
      </p:sp>
      <p:sp>
        <p:nvSpPr>
          <p:cNvPr id="14" name="正方形/長方形 13"/>
          <p:cNvSpPr/>
          <p:nvPr/>
        </p:nvSpPr>
        <p:spPr>
          <a:xfrm>
            <a:off x="5967413" y="4575175"/>
            <a:ext cx="3068637" cy="1144588"/>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情報の取り扱いについて</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エントリーシート記載の個人情報は、審査において必要な連絡、確認、入賞通知等に限定して使用します。</a:t>
            </a: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エントリーシート記載の業務やシステムに関連する情報は、審査に限定して使用します。ただし、既に公知である情報を除きます。</a:t>
            </a:r>
            <a:endParaRPr lang="en-US" altLang="ja-JP" sz="950" dirty="0">
              <a:latin typeface="Meiryo UI" pitchFamily="50" charset="-128"/>
              <a:ea typeface="Meiryo UI" pitchFamily="50" charset="-128"/>
              <a:cs typeface="Meiryo UI" pitchFamily="50" charset="-128"/>
            </a:endParaRPr>
          </a:p>
        </p:txBody>
      </p:sp>
      <p:sp>
        <p:nvSpPr>
          <p:cNvPr id="7180"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B69464E-FFBB-4F4A-A793-143A7A9DB397}" type="slidenum">
              <a:rPr lang="ja-JP" altLang="en-US" sz="1200" smtClean="0">
                <a:solidFill>
                  <a:srgbClr val="92D050"/>
                </a:solidFill>
              </a:rPr>
              <a:pPr>
                <a:spcBef>
                  <a:spcPct val="0"/>
                </a:spcBef>
                <a:buFontTx/>
                <a:buNone/>
              </a:pPr>
              <a:t>1</a:t>
            </a:fld>
            <a:endParaRPr lang="ja-JP" altLang="en-US" sz="1200" smtClean="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smtClean="0">
                <a:solidFill>
                  <a:schemeClr val="tx1"/>
                </a:solidFill>
              </a:rPr>
              <a:t>技術</a:t>
            </a:r>
            <a:r>
              <a:rPr lang="en-US" altLang="ja-JP" dirty="0"/>
              <a:t/>
            </a:r>
            <a:br>
              <a:rPr lang="en-US" altLang="ja-JP" dirty="0"/>
            </a:br>
            <a:r>
              <a:rPr lang="ja-JP" altLang="en-US" sz="1400" dirty="0" smtClean="0"/>
              <a:t>最先端</a:t>
            </a:r>
            <a:r>
              <a:rPr lang="ja-JP" altLang="en-US" sz="1400" dirty="0"/>
              <a:t>技術へ</a:t>
            </a:r>
            <a:r>
              <a:rPr lang="ja-JP" altLang="en-US" sz="1400" dirty="0" smtClean="0"/>
              <a:t>のチャレンジ・先進性／独創的な工夫</a:t>
            </a:r>
            <a:endParaRPr lang="ja-JP" altLang="en-US" sz="2400" dirty="0">
              <a:solidFill>
                <a:schemeClr val="bg1">
                  <a:lumMod val="75000"/>
                </a:schemeClr>
              </a:solidFill>
            </a:endParaRPr>
          </a:p>
        </p:txBody>
      </p:sp>
      <p:sp>
        <p:nvSpPr>
          <p:cNvPr id="20483"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8B80FD0E-C12C-49CE-A861-984EA801A087}" type="slidenum">
              <a:rPr lang="ja-JP" altLang="en-US" sz="1200" smtClean="0">
                <a:solidFill>
                  <a:srgbClr val="92D050"/>
                </a:solidFill>
              </a:rPr>
              <a:pPr>
                <a:spcBef>
                  <a:spcPct val="0"/>
                </a:spcBef>
                <a:buFontTx/>
                <a:buNone/>
              </a:pPr>
              <a:t>10</a:t>
            </a:fld>
            <a:endParaRPr lang="ja-JP" altLang="en-US" sz="1200" smtClean="0">
              <a:solidFill>
                <a:srgbClr val="92D050"/>
              </a:solidFill>
            </a:endParaRPr>
          </a:p>
        </p:txBody>
      </p:sp>
      <p:sp>
        <p:nvSpPr>
          <p:cNvPr id="20484" name="コンテンツ プレースホルダー 3"/>
          <p:cNvSpPr>
            <a:spLocks noGrp="1"/>
          </p:cNvSpPr>
          <p:nvPr>
            <p:ph idx="1"/>
          </p:nvPr>
        </p:nvSpPr>
        <p:spPr>
          <a:xfrm>
            <a:off x="246063" y="1628775"/>
            <a:ext cx="8642350" cy="5040313"/>
          </a:xfrm>
        </p:spPr>
        <p:txBody>
          <a:bodyPr/>
          <a:lstStyle/>
          <a:p>
            <a:pPr eaLnBrk="1" hangingPunct="1"/>
            <a:r>
              <a:rPr lang="ja-JP" altLang="en-US" sz="1400" dirty="0" smtClean="0"/>
              <a:t>最先端技術へのチャレンジ・先進性、または、独創的な工夫</a:t>
            </a:r>
            <a:endParaRPr lang="en-US" altLang="ja-JP" sz="1400" dirty="0" smtClean="0"/>
          </a:p>
          <a:p>
            <a:pPr eaLnBrk="1" hangingPunct="1"/>
            <a:r>
              <a:rPr lang="ja-JP" altLang="en-US" sz="1400" dirty="0" smtClean="0"/>
              <a:t>使用した先進的な要素技術（</a:t>
            </a:r>
            <a:r>
              <a:rPr lang="en-US" altLang="ja-JP" sz="1400" dirty="0" err="1" smtClean="0"/>
              <a:t>IoT</a:t>
            </a:r>
            <a:r>
              <a:rPr lang="en-US" altLang="ja-JP" sz="1400" dirty="0" smtClean="0"/>
              <a:t>, AI, Robot, Bluetooth</a:t>
            </a:r>
            <a:r>
              <a:rPr lang="ja-JP" altLang="en-US" sz="1400" dirty="0" smtClean="0"/>
              <a:t>等）</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Ａ</a:t>
            </a:r>
          </a:p>
        </p:txBody>
      </p:sp>
      <p:sp>
        <p:nvSpPr>
          <p:cNvPr id="20486" name="テキスト ボックス 5"/>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smtClean="0">
                <a:solidFill>
                  <a:schemeClr val="tx1"/>
                </a:solidFill>
              </a:rPr>
              <a:t>提供価値</a:t>
            </a:r>
            <a:r>
              <a:rPr lang="en-US" altLang="ja-JP" dirty="0"/>
              <a:t/>
            </a:r>
            <a:br>
              <a:rPr lang="en-US" altLang="ja-JP" dirty="0"/>
            </a:br>
            <a:r>
              <a:rPr lang="ja-JP" altLang="en-US" sz="1400" dirty="0" smtClean="0"/>
              <a:t>人々の「暮らし」をかえた（かえる）／会社の「シゴト」をかえた（かえる）</a:t>
            </a:r>
            <a:endParaRPr lang="ja-JP" altLang="en-US" sz="1400" dirty="0">
              <a:solidFill>
                <a:schemeClr val="bg1">
                  <a:lumMod val="75000"/>
                </a:schemeClr>
              </a:solidFill>
            </a:endParaRPr>
          </a:p>
        </p:txBody>
      </p:sp>
      <p:sp>
        <p:nvSpPr>
          <p:cNvPr id="2150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38A33AE-3205-4FD0-A797-6B715DCEBE48}" type="slidenum">
              <a:rPr lang="ja-JP" altLang="en-US" sz="1200" smtClean="0">
                <a:solidFill>
                  <a:srgbClr val="92D050"/>
                </a:solidFill>
              </a:rPr>
              <a:pPr>
                <a:spcBef>
                  <a:spcPct val="0"/>
                </a:spcBef>
                <a:buFontTx/>
                <a:buNone/>
              </a:pPr>
              <a:t>11</a:t>
            </a:fld>
            <a:endParaRPr lang="ja-JP" altLang="en-US" sz="1200" smtClean="0">
              <a:solidFill>
                <a:srgbClr val="92D050"/>
              </a:solidFill>
            </a:endParaRPr>
          </a:p>
        </p:txBody>
      </p:sp>
      <p:sp>
        <p:nvSpPr>
          <p:cNvPr id="21508" name="コンテンツ プレースホルダー 3"/>
          <p:cNvSpPr>
            <a:spLocks noGrp="1"/>
          </p:cNvSpPr>
          <p:nvPr>
            <p:ph idx="1"/>
          </p:nvPr>
        </p:nvSpPr>
        <p:spPr>
          <a:xfrm>
            <a:off x="246063" y="1628775"/>
            <a:ext cx="8642350" cy="5040313"/>
          </a:xfrm>
        </p:spPr>
        <p:txBody>
          <a:bodyPr/>
          <a:lstStyle/>
          <a:p>
            <a:pPr eaLnBrk="1" hangingPunct="1"/>
            <a:r>
              <a:rPr lang="ja-JP" altLang="en-US" sz="1400" smtClean="0"/>
              <a:t>応募システムは、人々の「暮らし」をどのようにかえた（かえる）のか</a:t>
            </a:r>
            <a:endParaRPr lang="en-US" altLang="ja-JP" sz="1400" smtClean="0"/>
          </a:p>
          <a:p>
            <a:pPr eaLnBrk="1" hangingPunct="1"/>
            <a:r>
              <a:rPr lang="ja-JP" altLang="en-US" sz="1400" smtClean="0"/>
              <a:t>応募システムは、会社の「シゴト」をどのようにかえた（かえる）のか</a:t>
            </a:r>
            <a:endParaRPr lang="en-US" altLang="ja-JP" sz="1400" smtClean="0"/>
          </a:p>
          <a:p>
            <a:pPr eaLnBrk="1" hangingPunct="1"/>
            <a:r>
              <a:rPr lang="ja-JP" altLang="en-US" sz="1400" smtClean="0"/>
              <a:t>応募システムによって、貴社がお客様に提供できるようになった新しいユーザー・エクスペリエンスや価値は何か</a:t>
            </a:r>
            <a:endParaRPr lang="en-US" altLang="ja-JP" sz="1400" smtClean="0"/>
          </a:p>
          <a:p>
            <a:pPr eaLnBrk="1" hangingPunct="1"/>
            <a:r>
              <a:rPr lang="ja-JP" altLang="en-US" sz="1400" smtClean="0"/>
              <a:t>応募システムが、よりよい社会の実現、公共、環境問題に貢献した（できる）こと</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B</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1510"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smtClean="0">
                <a:solidFill>
                  <a:schemeClr val="tx1"/>
                </a:solidFill>
              </a:rPr>
              <a:t>ビジネス性</a:t>
            </a:r>
            <a:r>
              <a:rPr lang="en-US" altLang="ja-JP" dirty="0" smtClean="0"/>
              <a:t/>
            </a:r>
            <a:br>
              <a:rPr lang="en-US" altLang="ja-JP" dirty="0" smtClean="0"/>
            </a:br>
            <a:r>
              <a:rPr lang="ja-JP" altLang="en-US" sz="1400" dirty="0" smtClean="0"/>
              <a:t>応募システムの費用</a:t>
            </a:r>
            <a:r>
              <a:rPr lang="ja-JP" altLang="en-US" sz="1400" dirty="0" smtClean="0">
                <a:solidFill>
                  <a:schemeClr val="bg1">
                    <a:lumMod val="75000"/>
                  </a:schemeClr>
                </a:solidFill>
              </a:rPr>
              <a:t>対</a:t>
            </a:r>
            <a:r>
              <a:rPr lang="ja-JP" altLang="en-US" sz="1400" dirty="0" smtClean="0"/>
              <a:t>効果</a:t>
            </a:r>
            <a:endParaRPr lang="ja-JP" altLang="en-US" sz="1400" dirty="0"/>
          </a:p>
        </p:txBody>
      </p:sp>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C</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55" name="テキスト ボックス 54"/>
          <p:cNvSpPr txBox="1"/>
          <p:nvPr/>
        </p:nvSpPr>
        <p:spPr>
          <a:xfrm>
            <a:off x="3995936" y="4365104"/>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定量的</a:t>
            </a:r>
            <a:r>
              <a:rPr lang="ja-JP" altLang="en-US" sz="1400" b="1" dirty="0" smtClean="0">
                <a:latin typeface="Meiryo UI" pitchFamily="50" charset="-128"/>
                <a:ea typeface="Meiryo UI" pitchFamily="50" charset="-128"/>
                <a:cs typeface="Meiryo UI" pitchFamily="50" charset="-128"/>
              </a:rPr>
              <a:t>効果</a:t>
            </a:r>
            <a:endParaRPr lang="ja-JP" altLang="en-US" sz="1400" b="1" dirty="0">
              <a:latin typeface="Meiryo UI" pitchFamily="50" charset="-128"/>
              <a:ea typeface="Meiryo UI" pitchFamily="50" charset="-128"/>
              <a:cs typeface="Meiryo UI" pitchFamily="50" charset="-128"/>
            </a:endParaRPr>
          </a:p>
        </p:txBody>
      </p:sp>
      <p:graphicFrame>
        <p:nvGraphicFramePr>
          <p:cNvPr id="59" name="表 58"/>
          <p:cNvGraphicFramePr>
            <a:graphicFrameLocks noGrp="1"/>
          </p:cNvGraphicFramePr>
          <p:nvPr>
            <p:extLst>
              <p:ext uri="{D42A27DB-BD31-4B8C-83A1-F6EECF244321}">
                <p14:modId xmlns:p14="http://schemas.microsoft.com/office/powerpoint/2010/main" val="3149682580"/>
              </p:ext>
            </p:extLst>
          </p:nvPr>
        </p:nvGraphicFramePr>
        <p:xfrm>
          <a:off x="899592" y="5171534"/>
          <a:ext cx="3240088" cy="822330"/>
        </p:xfrm>
        <a:graphic>
          <a:graphicData uri="http://schemas.openxmlformats.org/drawingml/2006/table">
            <a:tbl>
              <a:tblPr firstRow="1" bandRow="1">
                <a:tableStyleId>{F5AB1C69-6EDB-4FF4-983F-18BD219EF322}</a:tableStyleId>
              </a:tblPr>
              <a:tblGrid>
                <a:gridCol w="1146617">
                  <a:extLst>
                    <a:ext uri="{9D8B030D-6E8A-4147-A177-3AD203B41FA5}">
                      <a16:colId xmlns:a16="http://schemas.microsoft.com/office/drawing/2014/main" xmlns="" val="20000"/>
                    </a:ext>
                  </a:extLst>
                </a:gridCol>
                <a:gridCol w="1157460">
                  <a:extLst>
                    <a:ext uri="{9D8B030D-6E8A-4147-A177-3AD203B41FA5}">
                      <a16:colId xmlns:a16="http://schemas.microsoft.com/office/drawing/2014/main" xmlns="" val="20001"/>
                    </a:ext>
                  </a:extLst>
                </a:gridCol>
                <a:gridCol w="936011">
                  <a:extLst>
                    <a:ext uri="{9D8B030D-6E8A-4147-A177-3AD203B41FA5}">
                      <a16:colId xmlns:a16="http://schemas.microsoft.com/office/drawing/2014/main" xmlns="" val="20002"/>
                    </a:ext>
                  </a:extLst>
                </a:gridCol>
              </a:tblGrid>
              <a:tr h="274108">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項目</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15" marB="45615"/>
                </a:tc>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年間削減額</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15" marB="45615"/>
                </a:tc>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削減率</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15" marB="45615"/>
                </a:tc>
                <a:extLst>
                  <a:ext uri="{0D108BD9-81ED-4DB2-BD59-A6C34878D82A}">
                    <a16:rowId xmlns:a16="http://schemas.microsoft.com/office/drawing/2014/main" xmlns="" val="10000"/>
                  </a:ext>
                </a:extLst>
              </a:tr>
              <a:tr h="274108">
                <a:tc>
                  <a:txBody>
                    <a:bodyPr/>
                    <a:lstStyle/>
                    <a:p>
                      <a:r>
                        <a:rPr kumimoji="1" lang="ja-JP" altLang="en-US" sz="1200" dirty="0" smtClean="0">
                          <a:solidFill>
                            <a:schemeClr val="tx1"/>
                          </a:solidFill>
                          <a:latin typeface="Meiryo UI" pitchFamily="50" charset="-128"/>
                          <a:ea typeface="Meiryo UI" pitchFamily="50" charset="-128"/>
                          <a:cs typeface="Meiryo UI" pitchFamily="50" charset="-128"/>
                        </a:rPr>
                        <a:t>作業コスト</a:t>
                      </a:r>
                      <a:endParaRPr kumimoji="1" lang="ja-JP" altLang="en-US" sz="1200" baseline="30000" dirty="0">
                        <a:solidFill>
                          <a:schemeClr val="tx1"/>
                        </a:solidFill>
                        <a:latin typeface="Meiryo UI" pitchFamily="50" charset="-128"/>
                        <a:ea typeface="Meiryo UI" pitchFamily="50" charset="-128"/>
                        <a:cs typeface="Meiryo UI" pitchFamily="50" charset="-128"/>
                      </a:endParaRPr>
                    </a:p>
                  </a:txBody>
                  <a:tcPr marL="91431" marR="91431" marT="45615" marB="45615"/>
                </a:tc>
                <a:tc>
                  <a:txBody>
                    <a:bodyPr/>
                    <a:lstStyle/>
                    <a:p>
                      <a:pPr algn="r"/>
                      <a:r>
                        <a:rPr kumimoji="1" lang="ja-JP" altLang="en-US" sz="1200" dirty="0" smtClean="0">
                          <a:solidFill>
                            <a:schemeClr val="tx1"/>
                          </a:solidFill>
                          <a:latin typeface="Meiryo UI" pitchFamily="50" charset="-128"/>
                          <a:ea typeface="Meiryo UI" pitchFamily="50" charset="-128"/>
                          <a:cs typeface="Meiryo UI" pitchFamily="50" charset="-128"/>
                        </a:rPr>
                        <a:t>人・月</a:t>
                      </a:r>
                      <a:endParaRPr kumimoji="1" lang="en-US" altLang="ja-JP" sz="1000" dirty="0" smtClean="0">
                        <a:solidFill>
                          <a:schemeClr val="tx1"/>
                        </a:solidFill>
                        <a:latin typeface="Meiryo UI" pitchFamily="50" charset="-128"/>
                        <a:ea typeface="Meiryo UI" pitchFamily="50" charset="-128"/>
                        <a:cs typeface="Meiryo UI" pitchFamily="50" charset="-128"/>
                      </a:endParaRPr>
                    </a:p>
                  </a:txBody>
                  <a:tcPr marL="91431" marR="91431" marT="45615" marB="45615"/>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1431" marR="91431" marT="45615" marB="45615"/>
                </a:tc>
                <a:extLst>
                  <a:ext uri="{0D108BD9-81ED-4DB2-BD59-A6C34878D82A}">
                    <a16:rowId xmlns:a16="http://schemas.microsoft.com/office/drawing/2014/main" xmlns="" val="10001"/>
                  </a:ext>
                </a:extLst>
              </a:tr>
              <a:tr h="274108">
                <a:tc>
                  <a:txBody>
                    <a:bodyPr/>
                    <a:lstStyle/>
                    <a:p>
                      <a:r>
                        <a:rPr kumimoji="1" lang="ja-JP" altLang="en-US" sz="1200" dirty="0" smtClean="0">
                          <a:solidFill>
                            <a:schemeClr val="tx1"/>
                          </a:solidFill>
                          <a:latin typeface="Meiryo UI" pitchFamily="50" charset="-128"/>
                          <a:ea typeface="Meiryo UI" pitchFamily="50" charset="-128"/>
                          <a:cs typeface="Meiryo UI" pitchFamily="50" charset="-128"/>
                        </a:rPr>
                        <a:t>外部支払費</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15" marB="45615"/>
                </a:tc>
                <a:tc>
                  <a:txBody>
                    <a:bodyPr/>
                    <a:lstStyle/>
                    <a:p>
                      <a:pPr algn="r"/>
                      <a:r>
                        <a:rPr kumimoji="1" lang="ja-JP" altLang="en-US" sz="1200" dirty="0" smtClean="0">
                          <a:solidFill>
                            <a:schemeClr val="tx1"/>
                          </a:solidFill>
                          <a:latin typeface="Meiryo UI" pitchFamily="50" charset="-128"/>
                          <a:ea typeface="Meiryo UI" pitchFamily="50" charset="-128"/>
                          <a:cs typeface="Meiryo UI" pitchFamily="50" charset="-128"/>
                        </a:rPr>
                        <a:t>円</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15" marB="45615"/>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1431" marR="91431" marT="45615" marB="45615"/>
                </a:tc>
                <a:extLst>
                  <a:ext uri="{0D108BD9-81ED-4DB2-BD59-A6C34878D82A}">
                    <a16:rowId xmlns:a16="http://schemas.microsoft.com/office/drawing/2014/main" xmlns="" val="10002"/>
                  </a:ext>
                </a:extLst>
              </a:tr>
            </a:tbl>
          </a:graphicData>
        </a:graphic>
      </p:graphicFrame>
      <p:sp>
        <p:nvSpPr>
          <p:cNvPr id="22573" name="テキスト ボックス 61"/>
          <p:cNvSpPr txBox="1">
            <a:spLocks noChangeArrowheads="1"/>
          </p:cNvSpPr>
          <p:nvPr/>
        </p:nvSpPr>
        <p:spPr bwMode="auto">
          <a:xfrm>
            <a:off x="893242" y="4839746"/>
            <a:ext cx="1518518"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200" dirty="0"/>
              <a:t>コスト</a:t>
            </a:r>
            <a:r>
              <a:rPr lang="ja-JP" altLang="en-US" sz="1200" dirty="0" smtClean="0"/>
              <a:t>削減・効率化</a:t>
            </a:r>
            <a:endParaRPr lang="ja-JP" altLang="en-US" sz="1200" dirty="0"/>
          </a:p>
        </p:txBody>
      </p:sp>
      <p:graphicFrame>
        <p:nvGraphicFramePr>
          <p:cNvPr id="64" name="表 63"/>
          <p:cNvGraphicFramePr>
            <a:graphicFrameLocks noGrp="1"/>
          </p:cNvGraphicFramePr>
          <p:nvPr>
            <p:extLst>
              <p:ext uri="{D42A27DB-BD31-4B8C-83A1-F6EECF244321}">
                <p14:modId xmlns:p14="http://schemas.microsoft.com/office/powerpoint/2010/main" val="3335976322"/>
              </p:ext>
            </p:extLst>
          </p:nvPr>
        </p:nvGraphicFramePr>
        <p:xfrm>
          <a:off x="4937125" y="5148604"/>
          <a:ext cx="3240088" cy="1096968"/>
        </p:xfrm>
        <a:graphic>
          <a:graphicData uri="http://schemas.openxmlformats.org/drawingml/2006/table">
            <a:tbl>
              <a:tblPr firstRow="1" bandRow="1">
                <a:tableStyleId>{F5AB1C69-6EDB-4FF4-983F-18BD219EF322}</a:tableStyleId>
              </a:tblPr>
              <a:tblGrid>
                <a:gridCol w="1146617">
                  <a:extLst>
                    <a:ext uri="{9D8B030D-6E8A-4147-A177-3AD203B41FA5}">
                      <a16:colId xmlns:a16="http://schemas.microsoft.com/office/drawing/2014/main" xmlns="" val="20000"/>
                    </a:ext>
                  </a:extLst>
                </a:gridCol>
                <a:gridCol w="1157460">
                  <a:extLst>
                    <a:ext uri="{9D8B030D-6E8A-4147-A177-3AD203B41FA5}">
                      <a16:colId xmlns:a16="http://schemas.microsoft.com/office/drawing/2014/main" xmlns="" val="20001"/>
                    </a:ext>
                  </a:extLst>
                </a:gridCol>
                <a:gridCol w="936011">
                  <a:extLst>
                    <a:ext uri="{9D8B030D-6E8A-4147-A177-3AD203B41FA5}">
                      <a16:colId xmlns:a16="http://schemas.microsoft.com/office/drawing/2014/main" xmlns="" val="20002"/>
                    </a:ext>
                  </a:extLst>
                </a:gridCol>
              </a:tblGrid>
              <a:tr h="274241">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項目</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81" marB="45681"/>
                </a:tc>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年間増加額</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81" marB="45681"/>
                </a:tc>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増加率</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81" marB="45681"/>
                </a:tc>
                <a:extLst>
                  <a:ext uri="{0D108BD9-81ED-4DB2-BD59-A6C34878D82A}">
                    <a16:rowId xmlns:a16="http://schemas.microsoft.com/office/drawing/2014/main" xmlns="" val="10000"/>
                  </a:ext>
                </a:extLst>
              </a:tr>
              <a:tr h="274241">
                <a:tc>
                  <a:txBody>
                    <a:bodyPr/>
                    <a:lstStyle/>
                    <a:p>
                      <a:r>
                        <a:rPr kumimoji="1" lang="ja-JP" altLang="en-US" sz="1200" dirty="0" smtClean="0">
                          <a:solidFill>
                            <a:schemeClr val="tx1"/>
                          </a:solidFill>
                          <a:latin typeface="Meiryo UI" pitchFamily="50" charset="-128"/>
                          <a:ea typeface="Meiryo UI" pitchFamily="50" charset="-128"/>
                          <a:cs typeface="Meiryo UI" pitchFamily="50" charset="-128"/>
                        </a:rPr>
                        <a:t>○○○</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81" marB="45681"/>
                </a:tc>
                <a:tc>
                  <a:txBody>
                    <a:bodyPr/>
                    <a:lstStyle/>
                    <a:p>
                      <a:pPr algn="r"/>
                      <a:r>
                        <a:rPr kumimoji="1" lang="ja-JP" altLang="en-US" sz="1200" dirty="0" smtClean="0">
                          <a:solidFill>
                            <a:schemeClr val="tx1"/>
                          </a:solidFill>
                          <a:latin typeface="Meiryo UI" pitchFamily="50" charset="-128"/>
                          <a:ea typeface="Meiryo UI" pitchFamily="50" charset="-128"/>
                          <a:cs typeface="Meiryo UI" pitchFamily="50" charset="-128"/>
                        </a:rPr>
                        <a:t>円</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81" marB="45681"/>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1431" marR="91431" marT="45681" marB="45681"/>
                </a:tc>
                <a:extLst>
                  <a:ext uri="{0D108BD9-81ED-4DB2-BD59-A6C34878D82A}">
                    <a16:rowId xmlns:a16="http://schemas.microsoft.com/office/drawing/2014/main" xmlns="" val="10001"/>
                  </a:ext>
                </a:extLst>
              </a:tr>
              <a:tr h="274241">
                <a:tc>
                  <a:txBody>
                    <a:bodyPr/>
                    <a:lstStyle/>
                    <a:p>
                      <a:r>
                        <a:rPr kumimoji="1" lang="ja-JP" altLang="en-US" sz="1200" dirty="0" smtClean="0">
                          <a:solidFill>
                            <a:schemeClr val="tx1"/>
                          </a:solidFill>
                          <a:latin typeface="Meiryo UI" pitchFamily="50" charset="-128"/>
                          <a:ea typeface="Meiryo UI" pitchFamily="50" charset="-128"/>
                          <a:cs typeface="Meiryo UI" pitchFamily="50" charset="-128"/>
                        </a:rPr>
                        <a:t>○○○</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81" marB="45681"/>
                </a:tc>
                <a:tc>
                  <a:txBody>
                    <a:bodyPr/>
                    <a:lstStyle/>
                    <a:p>
                      <a:pPr algn="r"/>
                      <a:r>
                        <a:rPr kumimoji="1" lang="ja-JP" altLang="en-US" sz="1200" dirty="0" smtClean="0">
                          <a:solidFill>
                            <a:schemeClr val="tx1"/>
                          </a:solidFill>
                          <a:latin typeface="Meiryo UI" pitchFamily="50" charset="-128"/>
                          <a:ea typeface="Meiryo UI" pitchFamily="50" charset="-128"/>
                          <a:cs typeface="Meiryo UI" pitchFamily="50" charset="-128"/>
                        </a:rPr>
                        <a:t>円</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81" marB="45681"/>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itchFamily="50" charset="-128"/>
                          <a:ea typeface="Meiryo UI" pitchFamily="50" charset="-128"/>
                          <a:cs typeface="Meiryo UI" pitchFamily="50" charset="-128"/>
                        </a:rPr>
                        <a:t>％</a:t>
                      </a:r>
                    </a:p>
                  </a:txBody>
                  <a:tcPr marL="91431" marR="91431" marT="45681" marB="45681"/>
                </a:tc>
                <a:extLst>
                  <a:ext uri="{0D108BD9-81ED-4DB2-BD59-A6C34878D82A}">
                    <a16:rowId xmlns:a16="http://schemas.microsoft.com/office/drawing/2014/main" xmlns="" val="10002"/>
                  </a:ext>
                </a:extLst>
              </a:tr>
              <a:tr h="27424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itchFamily="50" charset="-128"/>
                          <a:ea typeface="Meiryo UI" pitchFamily="50" charset="-128"/>
                          <a:cs typeface="Meiryo UI" pitchFamily="50" charset="-128"/>
                        </a:rPr>
                        <a:t>計</a:t>
                      </a:r>
                    </a:p>
                  </a:txBody>
                  <a:tcPr marL="91431" marR="91431" marT="45681" marB="45681"/>
                </a:tc>
                <a:tc>
                  <a:txBody>
                    <a:bodyPr/>
                    <a:lstStyle/>
                    <a:p>
                      <a:pPr algn="r"/>
                      <a:r>
                        <a:rPr kumimoji="1" lang="ja-JP" altLang="en-US" sz="1200" dirty="0" smtClean="0">
                          <a:solidFill>
                            <a:schemeClr val="tx1"/>
                          </a:solidFill>
                          <a:latin typeface="Meiryo UI" pitchFamily="50" charset="-128"/>
                          <a:ea typeface="Meiryo UI" pitchFamily="50" charset="-128"/>
                          <a:cs typeface="Meiryo UI" pitchFamily="50" charset="-128"/>
                        </a:rPr>
                        <a:t>円</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681" marB="45681"/>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1431" marR="91431" marT="45681" marB="45681"/>
                </a:tc>
                <a:extLst>
                  <a:ext uri="{0D108BD9-81ED-4DB2-BD59-A6C34878D82A}">
                    <a16:rowId xmlns:a16="http://schemas.microsoft.com/office/drawing/2014/main" xmlns="" val="10003"/>
                  </a:ext>
                </a:extLst>
              </a:tr>
            </a:tbl>
          </a:graphicData>
        </a:graphic>
      </p:graphicFrame>
      <p:sp>
        <p:nvSpPr>
          <p:cNvPr id="22596" name="テキスト ボックス 64"/>
          <p:cNvSpPr txBox="1">
            <a:spLocks noChangeArrowheads="1"/>
          </p:cNvSpPr>
          <p:nvPr/>
        </p:nvSpPr>
        <p:spPr bwMode="auto">
          <a:xfrm>
            <a:off x="4930775" y="4816816"/>
            <a:ext cx="1518518"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200" dirty="0" smtClean="0"/>
              <a:t>収入増・顧客増等</a:t>
            </a:r>
            <a:endParaRPr lang="ja-JP" altLang="en-US" sz="1200" dirty="0"/>
          </a:p>
        </p:txBody>
      </p:sp>
      <p:sp>
        <p:nvSpPr>
          <p:cNvPr id="22603" name="テキスト ボックス 1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
        <p:nvSpPr>
          <p:cNvPr id="22604"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F5D73962-5329-4DFB-90FC-047398FE16F5}" type="slidenum">
              <a:rPr lang="ja-JP" altLang="en-US" sz="1200" smtClean="0">
                <a:solidFill>
                  <a:srgbClr val="92D050"/>
                </a:solidFill>
              </a:rPr>
              <a:pPr>
                <a:spcBef>
                  <a:spcPct val="0"/>
                </a:spcBef>
                <a:buFontTx/>
                <a:buNone/>
              </a:pPr>
              <a:t>12</a:t>
            </a:fld>
            <a:endParaRPr lang="ja-JP" altLang="en-US" sz="1200" smtClean="0">
              <a:solidFill>
                <a:srgbClr val="92D050"/>
              </a:solidFill>
            </a:endParaRPr>
          </a:p>
        </p:txBody>
      </p:sp>
      <p:graphicFrame>
        <p:nvGraphicFramePr>
          <p:cNvPr id="20" name="表 19"/>
          <p:cNvGraphicFramePr>
            <a:graphicFrameLocks noGrp="1"/>
          </p:cNvGraphicFramePr>
          <p:nvPr>
            <p:extLst>
              <p:ext uri="{D42A27DB-BD31-4B8C-83A1-F6EECF244321}">
                <p14:modId xmlns:p14="http://schemas.microsoft.com/office/powerpoint/2010/main" val="3614177900"/>
              </p:ext>
            </p:extLst>
          </p:nvPr>
        </p:nvGraphicFramePr>
        <p:xfrm>
          <a:off x="893241" y="2549629"/>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xmlns="" val="20000"/>
                    </a:ext>
                  </a:extLst>
                </a:gridCol>
              </a:tblGrid>
              <a:tr h="242198">
                <a:tc>
                  <a:txBody>
                    <a:bodyPr/>
                    <a:lstStyle/>
                    <a:p>
                      <a:pPr algn="ctr"/>
                      <a:r>
                        <a:rPr kumimoji="1" lang="ja-JP" altLang="en-US" sz="1200" dirty="0" smtClean="0">
                          <a:solidFill>
                            <a:srgbClr val="002060"/>
                          </a:solidFill>
                          <a:latin typeface="Meiryo UI" pitchFamily="50" charset="-128"/>
                          <a:ea typeface="Meiryo UI" pitchFamily="50" charset="-128"/>
                          <a:cs typeface="Meiryo UI" pitchFamily="50" charset="-128"/>
                        </a:rPr>
                        <a:t>システム</a:t>
                      </a:r>
                      <a:r>
                        <a:rPr kumimoji="1" lang="ja-JP" altLang="en-US" sz="1200" dirty="0">
                          <a:solidFill>
                            <a:srgbClr val="002060"/>
                          </a:solidFill>
                          <a:latin typeface="Meiryo UI" pitchFamily="50" charset="-128"/>
                          <a:ea typeface="Meiryo UI" pitchFamily="50" charset="-128"/>
                          <a:cs typeface="Meiryo UI" pitchFamily="50" charset="-128"/>
                        </a:rPr>
                        <a:t>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xmlns="" val="10000"/>
                  </a:ext>
                </a:extLst>
              </a:tr>
              <a:tr h="1265459">
                <a:tc>
                  <a:txBody>
                    <a:bodyPr/>
                    <a:lstStyle/>
                    <a:p>
                      <a:pPr algn="ctr"/>
                      <a:r>
                        <a:rPr kumimoji="1" lang="ja-JP" altLang="en-US" sz="1100" b="1" dirty="0" smtClean="0">
                          <a:solidFill>
                            <a:srgbClr val="002060"/>
                          </a:solidFill>
                          <a:latin typeface="Meiryo UI" pitchFamily="50" charset="-128"/>
                          <a:ea typeface="Meiryo UI" pitchFamily="50" charset="-128"/>
                          <a:cs typeface="Meiryo UI" pitchFamily="50" charset="-128"/>
                        </a:rPr>
                        <a:t>例</a:t>
                      </a:r>
                      <a:r>
                        <a:rPr kumimoji="1" lang="ja-JP" altLang="en-US" sz="1100" b="1" dirty="0">
                          <a:solidFill>
                            <a:srgbClr val="002060"/>
                          </a:solidFill>
                          <a:latin typeface="Meiryo UI" pitchFamily="50" charset="-128"/>
                          <a:ea typeface="Meiryo UI" pitchFamily="50" charset="-128"/>
                          <a:cs typeface="Meiryo UI" pitchFamily="50" charset="-128"/>
                        </a:rPr>
                        <a:t>）</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smtClean="0">
                          <a:solidFill>
                            <a:srgbClr val="002060"/>
                          </a:solidFill>
                          <a:latin typeface="Meiryo UI" pitchFamily="50" charset="-128"/>
                          <a:ea typeface="Meiryo UI" pitchFamily="50" charset="-128"/>
                          <a:cs typeface="Meiryo UI" pitchFamily="50" charset="-128"/>
                        </a:rPr>
                        <a:t>・年間</a:t>
                      </a:r>
                      <a:r>
                        <a:rPr kumimoji="1" lang="ja-JP" altLang="en-US" sz="1100" b="1" dirty="0">
                          <a:solidFill>
                            <a:srgbClr val="002060"/>
                          </a:solidFill>
                          <a:latin typeface="Meiryo UI" pitchFamily="50" charset="-128"/>
                          <a:ea typeface="Meiryo UI" pitchFamily="50" charset="-128"/>
                          <a:cs typeface="Meiryo UI" pitchFamily="50" charset="-128"/>
                        </a:rPr>
                        <a:t>で新規顧客</a:t>
                      </a:r>
                      <a:r>
                        <a:rPr kumimoji="1" lang="ja-JP" altLang="en-US" sz="1100" b="1" dirty="0" smtClean="0">
                          <a:solidFill>
                            <a:srgbClr val="002060"/>
                          </a:solidFill>
                          <a:latin typeface="Meiryo UI" pitchFamily="50" charset="-128"/>
                          <a:ea typeface="Meiryo UI" pitchFamily="50" charset="-128"/>
                          <a:cs typeface="Meiryo UI" pitchFamily="50" charset="-128"/>
                        </a:rPr>
                        <a:t>が〇〇％</a:t>
                      </a:r>
                      <a:r>
                        <a:rPr kumimoji="1" lang="ja-JP" altLang="en-US" sz="1100" b="1" dirty="0">
                          <a:solidFill>
                            <a:srgbClr val="002060"/>
                          </a:solidFill>
                          <a:latin typeface="Meiryo UI" pitchFamily="50" charset="-128"/>
                          <a:ea typeface="Meiryo UI" pitchFamily="50" charset="-128"/>
                          <a:cs typeface="Meiryo UI" pitchFamily="50" charset="-128"/>
                        </a:rPr>
                        <a:t>増加した</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・残業時間</a:t>
                      </a:r>
                      <a:r>
                        <a:rPr kumimoji="1" lang="ja-JP" altLang="en-US" sz="1100" b="1" dirty="0" smtClean="0">
                          <a:solidFill>
                            <a:srgbClr val="002060"/>
                          </a:solidFill>
                          <a:latin typeface="Meiryo UI" pitchFamily="50" charset="-128"/>
                          <a:ea typeface="Meiryo UI" pitchFamily="50" charset="-128"/>
                          <a:cs typeface="Meiryo UI" pitchFamily="50" charset="-128"/>
                        </a:rPr>
                        <a:t>を〇〇時間</a:t>
                      </a:r>
                      <a:r>
                        <a:rPr kumimoji="1" lang="en-US" altLang="ja-JP" sz="1100" b="1" dirty="0">
                          <a:solidFill>
                            <a:srgbClr val="002060"/>
                          </a:solidFill>
                          <a:latin typeface="Meiryo UI" pitchFamily="50" charset="-128"/>
                          <a:ea typeface="Meiryo UI" pitchFamily="50" charset="-128"/>
                          <a:cs typeface="Meiryo UI" pitchFamily="50" charset="-128"/>
                        </a:rPr>
                        <a:t>/</a:t>
                      </a:r>
                      <a:r>
                        <a:rPr kumimoji="1" lang="ja-JP" altLang="en-US" sz="1100" b="1" dirty="0" smtClean="0">
                          <a:solidFill>
                            <a:srgbClr val="002060"/>
                          </a:solidFill>
                          <a:latin typeface="Meiryo UI" pitchFamily="50" charset="-128"/>
                          <a:ea typeface="Meiryo UI" pitchFamily="50" charset="-128"/>
                          <a:cs typeface="Meiryo UI" pitchFamily="50" charset="-128"/>
                        </a:rPr>
                        <a:t>月削減できた</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・アライアンス先がすで</a:t>
                      </a:r>
                      <a:r>
                        <a:rPr kumimoji="1" lang="ja-JP" altLang="en-US" sz="1100" b="1" dirty="0" smtClean="0">
                          <a:solidFill>
                            <a:srgbClr val="002060"/>
                          </a:solidFill>
                          <a:latin typeface="Meiryo UI" pitchFamily="50" charset="-128"/>
                          <a:ea typeface="Meiryo UI" pitchFamily="50" charset="-128"/>
                          <a:cs typeface="Meiryo UI" pitchFamily="50" charset="-128"/>
                        </a:rPr>
                        <a:t>に〇〇社</a:t>
                      </a:r>
                      <a:r>
                        <a:rPr kumimoji="1" lang="ja-JP" altLang="en-US" sz="1100" b="1" dirty="0">
                          <a:solidFill>
                            <a:srgbClr val="002060"/>
                          </a:solidFill>
                          <a:latin typeface="Meiryo UI" pitchFamily="50" charset="-128"/>
                          <a:ea typeface="Meiryo UI" pitchFamily="50" charset="-128"/>
                          <a:cs typeface="Meiryo UI" pitchFamily="50" charset="-128"/>
                        </a:rPr>
                        <a:t>になっている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・社内の別の部署との協力体制が実現した（モチベーションアップ）</a:t>
                      </a:r>
                    </a:p>
                    <a:p>
                      <a:pPr algn="ctr"/>
                      <a:r>
                        <a:rPr kumimoji="1" lang="ja-JP" altLang="en-US" sz="1100" b="1" dirty="0">
                          <a:solidFill>
                            <a:srgbClr val="002060"/>
                          </a:solidFill>
                          <a:latin typeface="Meiryo UI" pitchFamily="50" charset="-128"/>
                          <a:ea typeface="Meiryo UI" pitchFamily="50" charset="-128"/>
                          <a:cs typeface="Meiryo UI" pitchFamily="50" charset="-128"/>
                        </a:rPr>
                        <a:t>・データを活かした新規ビジネスプロジェクトが立ち上がった</a:t>
                      </a:r>
                      <a:r>
                        <a:rPr kumimoji="1" lang="ja-JP" altLang="en-US" sz="1100" b="1" dirty="0" smtClean="0">
                          <a:solidFill>
                            <a:srgbClr val="002060"/>
                          </a:solidFill>
                          <a:latin typeface="Meiryo UI" pitchFamily="50" charset="-128"/>
                          <a:ea typeface="Meiryo UI" pitchFamily="50" charset="-128"/>
                          <a:cs typeface="Meiryo UI" pitchFamily="50" charset="-128"/>
                        </a:rPr>
                        <a:t>ところ</a:t>
                      </a: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xmlns="" val="10002"/>
                  </a:ext>
                </a:extLst>
              </a:tr>
            </a:tbl>
          </a:graphicData>
        </a:graphic>
      </p:graphicFrame>
      <p:sp>
        <p:nvSpPr>
          <p:cNvPr id="21" name="テキスト ボックス 20"/>
          <p:cNvSpPr txBox="1"/>
          <p:nvPr/>
        </p:nvSpPr>
        <p:spPr>
          <a:xfrm>
            <a:off x="3995936" y="1953901"/>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定性的</a:t>
            </a:r>
            <a:r>
              <a:rPr lang="ja-JP" altLang="en-US" sz="1400" b="1" dirty="0" smtClean="0">
                <a:latin typeface="Meiryo UI" pitchFamily="50" charset="-128"/>
                <a:ea typeface="Meiryo UI" pitchFamily="50" charset="-128"/>
                <a:cs typeface="Meiryo UI" pitchFamily="50" charset="-128"/>
              </a:rPr>
              <a:t>効果</a:t>
            </a:r>
            <a:endParaRPr lang="ja-JP" altLang="en-US" sz="1400" b="1" dirty="0">
              <a:latin typeface="Meiryo UI" pitchFamily="50" charset="-128"/>
              <a:ea typeface="Meiryo UI" pitchFamily="50" charset="-128"/>
              <a:cs typeface="Meiryo UI" pitchFamily="50" charset="-128"/>
            </a:endParaRPr>
          </a:p>
        </p:txBody>
      </p:sp>
      <p:sp>
        <p:nvSpPr>
          <p:cNvPr id="22" name="テキスト ボックス 61"/>
          <p:cNvSpPr txBox="1">
            <a:spLocks noChangeArrowheads="1"/>
          </p:cNvSpPr>
          <p:nvPr/>
        </p:nvSpPr>
        <p:spPr bwMode="auto">
          <a:xfrm>
            <a:off x="893241" y="1403302"/>
            <a:ext cx="7207151"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200" dirty="0" smtClean="0"/>
              <a:t>応募システム活用による「定性的効果」「定量的効果」をそれぞれ一つ以上、具体的にご記入ください。</a:t>
            </a:r>
            <a:endParaRPr lang="ja-JP" alt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smtClean="0">
                <a:solidFill>
                  <a:schemeClr val="tx1"/>
                </a:solidFill>
              </a:rPr>
              <a:t>ユーザーの評価</a:t>
            </a:r>
            <a:r>
              <a:rPr lang="en-US" altLang="ja-JP" dirty="0"/>
              <a:t/>
            </a:r>
            <a:br>
              <a:rPr lang="en-US" altLang="ja-JP" dirty="0"/>
            </a:br>
            <a:r>
              <a:rPr lang="ja-JP" altLang="en-US" sz="1400" dirty="0" smtClean="0"/>
              <a:t>応募</a:t>
            </a:r>
            <a:r>
              <a:rPr lang="ja-JP" altLang="en-US" sz="1400" dirty="0"/>
              <a:t>システムに</a:t>
            </a:r>
            <a:r>
              <a:rPr lang="ja-JP" altLang="en-US" sz="1400" dirty="0" smtClean="0"/>
              <a:t>対する</a:t>
            </a:r>
            <a:r>
              <a:rPr lang="ja-JP" altLang="en-US" sz="1400" dirty="0"/>
              <a:t>利用者</a:t>
            </a:r>
            <a:r>
              <a:rPr lang="ja-JP" altLang="en-US" sz="1400" dirty="0" smtClean="0"/>
              <a:t>の評価</a:t>
            </a:r>
            <a:endParaRPr lang="ja-JP" altLang="en-US" sz="1400" dirty="0">
              <a:solidFill>
                <a:schemeClr val="bg1">
                  <a:lumMod val="75000"/>
                </a:schemeClr>
              </a:solidFill>
            </a:endParaRPr>
          </a:p>
        </p:txBody>
      </p:sp>
      <p:sp>
        <p:nvSpPr>
          <p:cNvPr id="2355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DD723A4D-ABE8-4E8C-A705-E3E1DF387A6A}" type="slidenum">
              <a:rPr lang="ja-JP" altLang="en-US" sz="1200" smtClean="0">
                <a:solidFill>
                  <a:srgbClr val="92D050"/>
                </a:solidFill>
              </a:rPr>
              <a:pPr>
                <a:spcBef>
                  <a:spcPct val="0"/>
                </a:spcBef>
                <a:buFontTx/>
                <a:buNone/>
              </a:pPr>
              <a:t>13</a:t>
            </a:fld>
            <a:endParaRPr lang="ja-JP" altLang="en-US" sz="1200" smtClean="0">
              <a:solidFill>
                <a:srgbClr val="92D050"/>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D</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3557"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graphicFrame>
        <p:nvGraphicFramePr>
          <p:cNvPr id="9" name="表 8"/>
          <p:cNvGraphicFramePr>
            <a:graphicFrameLocks noGrp="1"/>
          </p:cNvGraphicFramePr>
          <p:nvPr/>
        </p:nvGraphicFramePr>
        <p:xfrm>
          <a:off x="971550" y="1622425"/>
          <a:ext cx="7200900" cy="822330"/>
        </p:xfrm>
        <a:graphic>
          <a:graphicData uri="http://schemas.openxmlformats.org/drawingml/2006/table">
            <a:tbl>
              <a:tblPr firstRow="1" bandRow="1">
                <a:tableStyleId>{F5AB1C69-6EDB-4FF4-983F-18BD219EF322}</a:tableStyleId>
              </a:tblPr>
              <a:tblGrid>
                <a:gridCol w="2160255">
                  <a:extLst>
                    <a:ext uri="{9D8B030D-6E8A-4147-A177-3AD203B41FA5}">
                      <a16:colId xmlns:a16="http://schemas.microsoft.com/office/drawing/2014/main" xmlns="" val="20000"/>
                    </a:ext>
                  </a:extLst>
                </a:gridCol>
                <a:gridCol w="1080127">
                  <a:extLst>
                    <a:ext uri="{9D8B030D-6E8A-4147-A177-3AD203B41FA5}">
                      <a16:colId xmlns:a16="http://schemas.microsoft.com/office/drawing/2014/main" xmlns="" val="20001"/>
                    </a:ext>
                  </a:extLst>
                </a:gridCol>
                <a:gridCol w="1080127">
                  <a:extLst>
                    <a:ext uri="{9D8B030D-6E8A-4147-A177-3AD203B41FA5}">
                      <a16:colId xmlns:a16="http://schemas.microsoft.com/office/drawing/2014/main" xmlns="" val="20002"/>
                    </a:ext>
                  </a:extLst>
                </a:gridCol>
                <a:gridCol w="2880391">
                  <a:extLst>
                    <a:ext uri="{9D8B030D-6E8A-4147-A177-3AD203B41FA5}">
                      <a16:colId xmlns:a16="http://schemas.microsoft.com/office/drawing/2014/main" xmlns="" val="20003"/>
                    </a:ext>
                  </a:extLst>
                </a:gridCol>
              </a:tblGrid>
              <a:tr h="274108">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xmlns="" val="10000"/>
                  </a:ext>
                </a:extLst>
              </a:tr>
              <a:tr h="274108">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xmlns="" val="10001"/>
                  </a:ext>
                </a:extLst>
              </a:tr>
              <a:tr h="274108">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委託先・取引先等の社員等</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xmlns="" val="10002"/>
                  </a:ext>
                </a:extLst>
              </a:tr>
            </a:tbl>
          </a:graphicData>
        </a:graphic>
      </p:graphicFrame>
      <p:graphicFrame>
        <p:nvGraphicFramePr>
          <p:cNvPr id="10" name="表 9"/>
          <p:cNvGraphicFramePr>
            <a:graphicFrameLocks noGrp="1"/>
          </p:cNvGraphicFramePr>
          <p:nvPr/>
        </p:nvGraphicFramePr>
        <p:xfrm>
          <a:off x="971550" y="3414713"/>
          <a:ext cx="7200900" cy="549276"/>
        </p:xfrm>
        <a:graphic>
          <a:graphicData uri="http://schemas.openxmlformats.org/drawingml/2006/table">
            <a:tbl>
              <a:tblPr firstRow="1" bandRow="1">
                <a:tableStyleId>{F5AB1C69-6EDB-4FF4-983F-18BD219EF322}</a:tableStyleId>
              </a:tblPr>
              <a:tblGrid>
                <a:gridCol w="1152178">
                  <a:extLst>
                    <a:ext uri="{9D8B030D-6E8A-4147-A177-3AD203B41FA5}">
                      <a16:colId xmlns:a16="http://schemas.microsoft.com/office/drawing/2014/main" xmlns="" val="20000"/>
                    </a:ext>
                  </a:extLst>
                </a:gridCol>
                <a:gridCol w="1008174">
                  <a:extLst>
                    <a:ext uri="{9D8B030D-6E8A-4147-A177-3AD203B41FA5}">
                      <a16:colId xmlns:a16="http://schemas.microsoft.com/office/drawing/2014/main" xmlns="" val="20001"/>
                    </a:ext>
                  </a:extLst>
                </a:gridCol>
                <a:gridCol w="1080053">
                  <a:extLst>
                    <a:ext uri="{9D8B030D-6E8A-4147-A177-3AD203B41FA5}">
                      <a16:colId xmlns:a16="http://schemas.microsoft.com/office/drawing/2014/main" xmlns="" val="20002"/>
                    </a:ext>
                  </a:extLst>
                </a:gridCol>
                <a:gridCol w="1080135">
                  <a:extLst>
                    <a:ext uri="{9D8B030D-6E8A-4147-A177-3AD203B41FA5}">
                      <a16:colId xmlns:a16="http://schemas.microsoft.com/office/drawing/2014/main" xmlns="" val="20003"/>
                    </a:ext>
                  </a:extLst>
                </a:gridCol>
                <a:gridCol w="2880360">
                  <a:extLst>
                    <a:ext uri="{9D8B030D-6E8A-4147-A177-3AD203B41FA5}">
                      <a16:colId xmlns:a16="http://schemas.microsoft.com/office/drawing/2014/main" xmlns="" val="20004"/>
                    </a:ext>
                  </a:extLst>
                </a:gridCol>
              </a:tblGrid>
              <a:tr h="274638">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extLst>
                  <a:ext uri="{0D108BD9-81ED-4DB2-BD59-A6C34878D82A}">
                    <a16:rowId xmlns:a16="http://schemas.microsoft.com/office/drawing/2014/main" xmlns="" val="10000"/>
                  </a:ext>
                </a:extLst>
              </a:tr>
              <a:tr h="274638">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顧客（企業）</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extLst>
                  <a:ext uri="{0D108BD9-81ED-4DB2-BD59-A6C34878D82A}">
                    <a16:rowId xmlns:a16="http://schemas.microsoft.com/office/drawing/2014/main" xmlns="" val="10001"/>
                  </a:ext>
                </a:extLst>
              </a:tr>
            </a:tbl>
          </a:graphicData>
        </a:graphic>
      </p:graphicFrame>
      <p:graphicFrame>
        <p:nvGraphicFramePr>
          <p:cNvPr id="11" name="表 10"/>
          <p:cNvGraphicFramePr>
            <a:graphicFrameLocks noGrp="1"/>
          </p:cNvGraphicFramePr>
          <p:nvPr/>
        </p:nvGraphicFramePr>
        <p:xfrm>
          <a:off x="971550" y="5214938"/>
          <a:ext cx="7200900" cy="549276"/>
        </p:xfrm>
        <a:graphic>
          <a:graphicData uri="http://schemas.openxmlformats.org/drawingml/2006/table">
            <a:tbl>
              <a:tblPr firstRow="1" bandRow="1">
                <a:tableStyleId>{F5AB1C69-6EDB-4FF4-983F-18BD219EF322}</a:tableStyleId>
              </a:tblPr>
              <a:tblGrid>
                <a:gridCol w="2160270">
                  <a:extLst>
                    <a:ext uri="{9D8B030D-6E8A-4147-A177-3AD203B41FA5}">
                      <a16:colId xmlns:a16="http://schemas.microsoft.com/office/drawing/2014/main" xmlns="" val="20000"/>
                    </a:ext>
                  </a:extLst>
                </a:gridCol>
                <a:gridCol w="1080135">
                  <a:extLst>
                    <a:ext uri="{9D8B030D-6E8A-4147-A177-3AD203B41FA5}">
                      <a16:colId xmlns:a16="http://schemas.microsoft.com/office/drawing/2014/main" xmlns="" val="20001"/>
                    </a:ext>
                  </a:extLst>
                </a:gridCol>
                <a:gridCol w="1080135">
                  <a:extLst>
                    <a:ext uri="{9D8B030D-6E8A-4147-A177-3AD203B41FA5}">
                      <a16:colId xmlns:a16="http://schemas.microsoft.com/office/drawing/2014/main" xmlns="" val="20002"/>
                    </a:ext>
                  </a:extLst>
                </a:gridCol>
                <a:gridCol w="2880360">
                  <a:extLst>
                    <a:ext uri="{9D8B030D-6E8A-4147-A177-3AD203B41FA5}">
                      <a16:colId xmlns:a16="http://schemas.microsoft.com/office/drawing/2014/main" xmlns="" val="20003"/>
                    </a:ext>
                  </a:extLst>
                </a:gridCol>
              </a:tblGrid>
              <a:tr h="274638">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extLst>
                  <a:ext uri="{0D108BD9-81ED-4DB2-BD59-A6C34878D82A}">
                    <a16:rowId xmlns:a16="http://schemas.microsoft.com/office/drawing/2014/main" xmlns="" val="10000"/>
                  </a:ext>
                </a:extLst>
              </a:tr>
              <a:tr h="274638">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extLst>
                  <a:ext uri="{0D108BD9-81ED-4DB2-BD59-A6C34878D82A}">
                    <a16:rowId xmlns:a16="http://schemas.microsoft.com/office/drawing/2014/main" xmlns="" val="10001"/>
                  </a:ext>
                </a:extLst>
              </a:tr>
            </a:tbl>
          </a:graphicData>
        </a:graphic>
      </p:graphicFrame>
      <p:sp>
        <p:nvSpPr>
          <p:cNvPr id="23617" name="テキスト ボックス 11"/>
          <p:cNvSpPr txBox="1">
            <a:spLocks noChangeArrowheads="1"/>
          </p:cNvSpPr>
          <p:nvPr/>
        </p:nvSpPr>
        <p:spPr bwMode="auto">
          <a:xfrm>
            <a:off x="971550" y="1252538"/>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23618" name="テキスト ボックス 12"/>
          <p:cNvSpPr txBox="1">
            <a:spLocks noChangeArrowheads="1"/>
          </p:cNvSpPr>
          <p:nvPr/>
        </p:nvSpPr>
        <p:spPr bwMode="auto">
          <a:xfrm>
            <a:off x="971550" y="3052763"/>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23619" name="テキスト ボックス 13"/>
          <p:cNvSpPr txBox="1">
            <a:spLocks noChangeArrowheads="1"/>
          </p:cNvSpPr>
          <p:nvPr/>
        </p:nvSpPr>
        <p:spPr bwMode="auto">
          <a:xfrm>
            <a:off x="971550" y="486727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23620" name="テキスト ボックス 14"/>
          <p:cNvSpPr txBox="1">
            <a:spLocks noChangeArrowheads="1"/>
          </p:cNvSpPr>
          <p:nvPr/>
        </p:nvSpPr>
        <p:spPr bwMode="auto">
          <a:xfrm>
            <a:off x="6084888" y="1282700"/>
            <a:ext cx="20875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1" name="テキスト ボックス 15"/>
          <p:cNvSpPr txBox="1">
            <a:spLocks noChangeArrowheads="1"/>
          </p:cNvSpPr>
          <p:nvPr/>
        </p:nvSpPr>
        <p:spPr bwMode="auto">
          <a:xfrm>
            <a:off x="6804025" y="307975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2" name="テキスト ボックス 16"/>
          <p:cNvSpPr txBox="1">
            <a:spLocks noChangeArrowheads="1"/>
          </p:cNvSpPr>
          <p:nvPr/>
        </p:nvSpPr>
        <p:spPr bwMode="auto">
          <a:xfrm>
            <a:off x="6804025" y="48641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3" name="正方形/長方形 19"/>
          <p:cNvSpPr>
            <a:spLocks noChangeArrowheads="1"/>
          </p:cNvSpPr>
          <p:nvPr/>
        </p:nvSpPr>
        <p:spPr bwMode="auto">
          <a:xfrm>
            <a:off x="6732588" y="273050"/>
            <a:ext cx="23034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200" b="1">
                <a:latin typeface="Calibri" panose="020F0502020204030204" pitchFamily="34" charset="0"/>
              </a:rPr>
              <a:t>利用頻度</a:t>
            </a:r>
            <a:r>
              <a:rPr lang="en-US" altLang="ja-JP" sz="1200">
                <a:latin typeface="Calibri" panose="020F0502020204030204" pitchFamily="34" charset="0"/>
              </a:rPr>
              <a:t/>
            </a:r>
            <a:br>
              <a:rPr lang="en-US" altLang="ja-JP" sz="1200">
                <a:latin typeface="Calibri" panose="020F0502020204030204" pitchFamily="34" charset="0"/>
              </a:rPr>
            </a:br>
            <a:r>
              <a:rPr lang="ja-JP" altLang="en-US" sz="1200">
                <a:latin typeface="Calibri" panose="020F0502020204030204" pitchFamily="34" charset="0"/>
              </a:rPr>
              <a:t>平均的ユーザーの利用頻度を</a:t>
            </a:r>
            <a:endParaRPr lang="en-US" altLang="ja-JP" sz="1200">
              <a:latin typeface="Calibri" panose="020F0502020204030204" pitchFamily="34" charset="0"/>
            </a:endParaRPr>
          </a:p>
          <a:p>
            <a:pPr eaLnBrk="1" hangingPunct="1">
              <a:spcBef>
                <a:spcPct val="0"/>
              </a:spcBef>
              <a:buFontTx/>
              <a:buNone/>
            </a:pPr>
            <a:r>
              <a:rPr lang="en-US" altLang="ja-JP" sz="1200">
                <a:latin typeface="Calibri" panose="020F0502020204030204" pitchFamily="34" charset="0"/>
              </a:rPr>
              <a:t>A</a:t>
            </a:r>
            <a:r>
              <a:rPr lang="ja-JP" altLang="en-US" sz="1200">
                <a:latin typeface="Calibri" panose="020F0502020204030204" pitchFamily="34" charset="0"/>
              </a:rPr>
              <a:t>～</a:t>
            </a:r>
            <a:r>
              <a:rPr lang="en-US" altLang="ja-JP" sz="1200">
                <a:latin typeface="Calibri" panose="020F0502020204030204" pitchFamily="34" charset="0"/>
              </a:rPr>
              <a:t>D</a:t>
            </a:r>
            <a:r>
              <a:rPr lang="ja-JP" altLang="en-US" sz="1200">
                <a:latin typeface="Calibri" panose="020F0502020204030204" pitchFamily="34" charset="0"/>
              </a:rPr>
              <a:t>の四段階で記入して下さい。</a:t>
            </a:r>
            <a:endParaRPr lang="en-US" altLang="ja-JP" sz="1200">
              <a:latin typeface="Calibri" panose="020F0502020204030204" pitchFamily="34" charset="0"/>
            </a:endParaRPr>
          </a:p>
          <a:p>
            <a:pPr eaLnBrk="1" hangingPunct="1">
              <a:spcBef>
                <a:spcPct val="0"/>
              </a:spcBef>
              <a:buFontTx/>
              <a:buNone/>
            </a:pPr>
            <a:r>
              <a:rPr lang="ja-JP" altLang="en-US" sz="1200">
                <a:latin typeface="Calibri" panose="020F0502020204030204" pitchFamily="34" charset="0"/>
              </a:rPr>
              <a:t>　</a:t>
            </a:r>
            <a:r>
              <a:rPr lang="en-US" altLang="ja-JP" sz="1200">
                <a:latin typeface="Calibri" panose="020F0502020204030204" pitchFamily="34" charset="0"/>
              </a:rPr>
              <a:t>A. </a:t>
            </a:r>
            <a:r>
              <a:rPr lang="ja-JP" altLang="en-US" sz="1200">
                <a:latin typeface="Calibri" panose="020F0502020204030204" pitchFamily="34" charset="0"/>
              </a:rPr>
              <a:t>ほぼ毎日　</a:t>
            </a:r>
            <a:r>
              <a:rPr lang="en-US" altLang="ja-JP" sz="1200">
                <a:latin typeface="Calibri" panose="020F0502020204030204" pitchFamily="34" charset="0"/>
              </a:rPr>
              <a:t>B. </a:t>
            </a:r>
            <a:r>
              <a:rPr lang="ja-JP" altLang="en-US" sz="1200">
                <a:latin typeface="Calibri" panose="020F0502020204030204" pitchFamily="34" charset="0"/>
              </a:rPr>
              <a:t>週に数日</a:t>
            </a:r>
          </a:p>
          <a:p>
            <a:pPr eaLnBrk="1" hangingPunct="1">
              <a:spcBef>
                <a:spcPct val="0"/>
              </a:spcBef>
              <a:buFontTx/>
              <a:buNone/>
            </a:pPr>
            <a:r>
              <a:rPr lang="ja-JP" altLang="en-US" sz="1200">
                <a:latin typeface="Calibri" panose="020F0502020204030204" pitchFamily="34" charset="0"/>
              </a:rPr>
              <a:t>　</a:t>
            </a:r>
            <a:r>
              <a:rPr lang="en-US" altLang="ja-JP" sz="1200">
                <a:latin typeface="Calibri" panose="020F0502020204030204" pitchFamily="34" charset="0"/>
              </a:rPr>
              <a:t>C. </a:t>
            </a:r>
            <a:r>
              <a:rPr lang="ja-JP" altLang="en-US" sz="1200">
                <a:latin typeface="Calibri" panose="020F0502020204030204" pitchFamily="34" charset="0"/>
              </a:rPr>
              <a:t>月に数日　</a:t>
            </a:r>
            <a:r>
              <a:rPr lang="en-US" altLang="ja-JP" sz="1200">
                <a:latin typeface="Calibri" panose="020F0502020204030204" pitchFamily="34" charset="0"/>
              </a:rPr>
              <a:t>D. </a:t>
            </a:r>
            <a:r>
              <a:rPr lang="ja-JP" altLang="en-US" sz="1200">
                <a:latin typeface="Calibri" panose="020F0502020204030204" pitchFamily="34" charset="0"/>
              </a:rPr>
              <a:t>それ以下</a:t>
            </a:r>
          </a:p>
        </p:txBody>
      </p:sp>
      <p:cxnSp>
        <p:nvCxnSpPr>
          <p:cNvPr id="22" name="直線コネクタ 21"/>
          <p:cNvCxnSpPr/>
          <p:nvPr/>
        </p:nvCxnSpPr>
        <p:spPr>
          <a:xfrm flipV="1">
            <a:off x="5148263" y="404813"/>
            <a:ext cx="1439862" cy="12954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6588125" y="404813"/>
            <a:ext cx="144463"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971550" y="549275"/>
            <a:ext cx="7200900" cy="719138"/>
          </a:xfrm>
        </p:spPr>
        <p:txBody>
          <a:bodyPr/>
          <a:lstStyle/>
          <a:p>
            <a:pPr eaLnBrk="1" hangingPunct="1"/>
            <a:r>
              <a:rPr lang="ja-JP" altLang="en-US" smtClean="0">
                <a:solidFill>
                  <a:schemeClr val="tx1"/>
                </a:solidFill>
              </a:rPr>
              <a:t>導入経緯や問題点とその克服など</a:t>
            </a:r>
          </a:p>
        </p:txBody>
      </p:sp>
      <p:sp>
        <p:nvSpPr>
          <p:cNvPr id="24579" name="コンテンツ プレースホルダー 2"/>
          <p:cNvSpPr>
            <a:spLocks noGrp="1"/>
          </p:cNvSpPr>
          <p:nvPr>
            <p:ph idx="1"/>
          </p:nvPr>
        </p:nvSpPr>
        <p:spPr>
          <a:xfrm>
            <a:off x="971550" y="1628775"/>
            <a:ext cx="7191375" cy="5040313"/>
          </a:xfrm>
        </p:spPr>
        <p:txBody>
          <a:bodyPr/>
          <a:lstStyle/>
          <a:p>
            <a:pPr eaLnBrk="1" hangingPunct="1"/>
            <a:r>
              <a:rPr lang="ja-JP" altLang="en-US" sz="1400" smtClean="0"/>
              <a:t>モバイルシステム導入によって解決したかった課題・問題は何で、どういう目標・ゴールを設定して取り組んだのか</a:t>
            </a:r>
            <a:endParaRPr lang="en-US" altLang="ja-JP" sz="1400" smtClean="0"/>
          </a:p>
          <a:p>
            <a:pPr eaLnBrk="1" hangingPunct="1"/>
            <a:r>
              <a:rPr lang="ja-JP" altLang="en-US" sz="1400" smtClean="0"/>
              <a:t>生じた問題点、遭遇した困難とその解決方法</a:t>
            </a:r>
            <a:endParaRPr lang="en-US" altLang="ja-JP" sz="1400" smtClean="0"/>
          </a:p>
          <a:p>
            <a:pPr eaLnBrk="1" hangingPunct="1"/>
            <a:r>
              <a:rPr lang="ja-JP" altLang="en-US" sz="1400" smtClean="0"/>
              <a:t>今後の展望（強化、改善、発展）</a:t>
            </a:r>
            <a:endParaRPr lang="en-US" altLang="ja-JP" sz="1400" smtClean="0"/>
          </a:p>
          <a:p>
            <a:pPr eaLnBrk="1" hangingPunct="1"/>
            <a:endParaRPr lang="en-US" altLang="ja-JP" sz="1400" smtClean="0"/>
          </a:p>
        </p:txBody>
      </p:sp>
      <p:sp>
        <p:nvSpPr>
          <p:cNvPr id="4" name="正方形/長方形 3"/>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⑥</a:t>
            </a:r>
            <a:endParaRPr lang="en-US" altLang="ja-JP" sz="2800" b="1" dirty="0">
              <a:solidFill>
                <a:schemeClr val="bg1"/>
              </a:solidFill>
              <a:latin typeface="Meiryo UI" pitchFamily="50" charset="-128"/>
              <a:ea typeface="Meiryo UI" pitchFamily="50" charset="-128"/>
              <a:cs typeface="Meiryo UI" pitchFamily="50" charset="-128"/>
            </a:endParaRPr>
          </a:p>
        </p:txBody>
      </p:sp>
      <p:sp>
        <p:nvSpPr>
          <p:cNvPr id="24581"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
        <p:nvSpPr>
          <p:cNvPr id="24582" name="スライド番号プレースホルダー 7"/>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A1279E0-D297-474D-8A3B-93723C5E4D5A}" type="slidenum">
              <a:rPr lang="ja-JP" altLang="en-US" sz="1200" smtClean="0">
                <a:solidFill>
                  <a:srgbClr val="92D050"/>
                </a:solidFill>
              </a:rPr>
              <a:pPr>
                <a:spcBef>
                  <a:spcPct val="0"/>
                </a:spcBef>
                <a:buFontTx/>
                <a:buNone/>
              </a:pPr>
              <a:t>14</a:t>
            </a:fld>
            <a:endParaRPr lang="ja-JP" altLang="en-US" sz="1200" smtClean="0">
              <a:solidFill>
                <a:srgbClr val="92D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971550" y="549275"/>
            <a:ext cx="7200900" cy="719138"/>
          </a:xfrm>
        </p:spPr>
        <p:txBody>
          <a:bodyPr/>
          <a:lstStyle/>
          <a:p>
            <a:pPr eaLnBrk="1" hangingPunct="1"/>
            <a:r>
              <a:rPr lang="ja-JP" altLang="en-US" smtClean="0">
                <a:solidFill>
                  <a:schemeClr val="tx1"/>
                </a:solidFill>
              </a:rPr>
              <a:t>アピールポイントのまとめ</a:t>
            </a:r>
          </a:p>
        </p:txBody>
      </p:sp>
      <p:graphicFrame>
        <p:nvGraphicFramePr>
          <p:cNvPr id="10" name="表 9"/>
          <p:cNvGraphicFramePr>
            <a:graphicFrameLocks noGrp="1"/>
          </p:cNvGraphicFramePr>
          <p:nvPr/>
        </p:nvGraphicFramePr>
        <p:xfrm>
          <a:off x="611188" y="1628775"/>
          <a:ext cx="7921625" cy="4052890"/>
        </p:xfrm>
        <a:graphic>
          <a:graphicData uri="http://schemas.openxmlformats.org/drawingml/2006/table">
            <a:tbl>
              <a:tblPr bandRow="1">
                <a:tableStyleId>{F5AB1C69-6EDB-4FF4-983F-18BD219EF322}</a:tableStyleId>
              </a:tblPr>
              <a:tblGrid>
                <a:gridCol w="7921625">
                  <a:extLst>
                    <a:ext uri="{9D8B030D-6E8A-4147-A177-3AD203B41FA5}">
                      <a16:colId xmlns:a16="http://schemas.microsoft.com/office/drawing/2014/main" xmlns="" val="20000"/>
                    </a:ext>
                  </a:extLst>
                </a:gridCol>
              </a:tblGrid>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p>
                  </a:txBody>
                  <a:tcPr marT="45726" marB="45726" anchor="ctr"/>
                </a:tc>
                <a:extLst>
                  <a:ext uri="{0D108BD9-81ED-4DB2-BD59-A6C34878D82A}">
                    <a16:rowId xmlns:a16="http://schemas.microsoft.com/office/drawing/2014/main" xmlns="" val="10000"/>
                  </a:ext>
                </a:extLst>
              </a:tr>
              <a:tr h="702122">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xmlns="" val="10001"/>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ビジネス性</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xmlns="" val="10002"/>
                  </a:ext>
                </a:extLst>
              </a:tr>
              <a:tr h="702098">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xmlns="" val="10003"/>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提供価値</a:t>
                      </a:r>
                    </a:p>
                  </a:txBody>
                  <a:tcPr marT="45726" marB="45726" anchor="ctr"/>
                </a:tc>
                <a:extLst>
                  <a:ext uri="{0D108BD9-81ED-4DB2-BD59-A6C34878D82A}">
                    <a16:rowId xmlns:a16="http://schemas.microsoft.com/office/drawing/2014/main" xmlns="" val="10004"/>
                  </a:ext>
                </a:extLst>
              </a:tr>
              <a:tr h="702098">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xmlns="" val="10005"/>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 </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利用者の評価</a:t>
                      </a:r>
                    </a:p>
                  </a:txBody>
                  <a:tcPr marT="45726" marB="45726" anchor="ctr"/>
                </a:tc>
                <a:extLst>
                  <a:ext uri="{0D108BD9-81ED-4DB2-BD59-A6C34878D82A}">
                    <a16:rowId xmlns:a16="http://schemas.microsoft.com/office/drawing/2014/main" xmlns="" val="10006"/>
                  </a:ext>
                </a:extLst>
              </a:tr>
              <a:tr h="822972">
                <a:tc>
                  <a:txBody>
                    <a:bodyPr/>
                    <a:lstStyle/>
                    <a:p>
                      <a:pPr marL="171450" indent="-171450">
                        <a:buFont typeface="Wingdings" pitchFamily="2" charset="2"/>
                        <a:buChar char="ü"/>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xmlns="" val="10007"/>
                  </a:ext>
                </a:extLst>
              </a:tr>
            </a:tbl>
          </a:graphicData>
        </a:graphic>
      </p:graphicFrame>
      <p:sp>
        <p:nvSpPr>
          <p:cNvPr id="25623" name="テキスト ボックス 15"/>
          <p:cNvSpPr txBox="1">
            <a:spLocks noChangeArrowheads="1"/>
          </p:cNvSpPr>
          <p:nvPr/>
        </p:nvSpPr>
        <p:spPr bwMode="auto">
          <a:xfrm>
            <a:off x="2411413" y="6234113"/>
            <a:ext cx="21605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200"/>
              <a:t>A.</a:t>
            </a:r>
            <a:r>
              <a:rPr lang="ja-JP" altLang="en-US" sz="1200"/>
              <a:t>～</a:t>
            </a:r>
            <a:r>
              <a:rPr lang="en-US" altLang="ja-JP" sz="1200"/>
              <a:t>D.</a:t>
            </a:r>
            <a:r>
              <a:rPr lang="ja-JP" altLang="en-US" sz="1200"/>
              <a:t>の中でとくに強調したいポイント</a:t>
            </a:r>
            <a:endParaRPr lang="en-US" altLang="ja-JP" sz="1200">
              <a:solidFill>
                <a:srgbClr val="FF0000"/>
              </a:solidFill>
            </a:endParaRPr>
          </a:p>
        </p:txBody>
      </p:sp>
      <p:sp>
        <p:nvSpPr>
          <p:cNvPr id="3" name="角丸四角形 2"/>
          <p:cNvSpPr/>
          <p:nvPr/>
        </p:nvSpPr>
        <p:spPr>
          <a:xfrm>
            <a:off x="4572000" y="6165850"/>
            <a:ext cx="1079500" cy="49847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eaLnBrk="1" fontAlgn="auto" hangingPunct="1">
              <a:spcBef>
                <a:spcPts val="0"/>
              </a:spcBef>
              <a:spcAft>
                <a:spcPts val="0"/>
              </a:spcAft>
              <a:defRPr/>
            </a:pPr>
            <a:endParaRPr lang="ja-JP" altLang="en-US" sz="4000" b="1" dirty="0">
              <a:solidFill>
                <a:srgbClr val="FF0000"/>
              </a:solidFill>
            </a:endParaRPr>
          </a:p>
        </p:txBody>
      </p:sp>
      <p:sp>
        <p:nvSpPr>
          <p:cNvPr id="25625" name="スライド番号プレースホルダー 1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9027BBE-8E3E-45EF-94D3-BB1468289A63}" type="slidenum">
              <a:rPr lang="ja-JP" altLang="en-US" sz="1200" smtClean="0">
                <a:solidFill>
                  <a:srgbClr val="92D050"/>
                </a:solidFill>
              </a:rPr>
              <a:pPr>
                <a:spcBef>
                  <a:spcPct val="0"/>
                </a:spcBef>
                <a:buFontTx/>
                <a:buNone/>
              </a:pPr>
              <a:t>15</a:t>
            </a:fld>
            <a:endParaRPr lang="ja-JP" altLang="en-US" sz="1200" smtClean="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⑦</a:t>
            </a:r>
          </a:p>
        </p:txBody>
      </p:sp>
      <p:sp>
        <p:nvSpPr>
          <p:cNvPr id="25627"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971550" y="549275"/>
            <a:ext cx="7200900" cy="719138"/>
          </a:xfrm>
        </p:spPr>
        <p:txBody>
          <a:bodyPr/>
          <a:lstStyle/>
          <a:p>
            <a:pPr eaLnBrk="1" hangingPunct="1"/>
            <a:r>
              <a:rPr lang="ja-JP" altLang="en-US" smtClean="0">
                <a:solidFill>
                  <a:schemeClr val="tx1"/>
                </a:solidFill>
              </a:rPr>
              <a:t>審査者及び</a:t>
            </a:r>
            <a:r>
              <a:rPr lang="en-US" altLang="ja-JP" smtClean="0">
                <a:solidFill>
                  <a:schemeClr val="tx1"/>
                </a:solidFill>
              </a:rPr>
              <a:t>MCPC</a:t>
            </a:r>
            <a:r>
              <a:rPr lang="ja-JP" altLang="en-US" smtClean="0">
                <a:solidFill>
                  <a:schemeClr val="tx1"/>
                </a:solidFill>
              </a:rPr>
              <a:t>に対する希望・注意事項</a:t>
            </a:r>
            <a:endParaRPr lang="ja-JP" altLang="en-US" b="0" smtClean="0">
              <a:solidFill>
                <a:schemeClr val="tx1"/>
              </a:solidFill>
            </a:endParaRPr>
          </a:p>
        </p:txBody>
      </p:sp>
      <p:sp>
        <p:nvSpPr>
          <p:cNvPr id="2662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CD95FDED-D15F-4EA9-AC59-24FCBDA2BE9F}" type="slidenum">
              <a:rPr lang="ja-JP" altLang="en-US" sz="1200" smtClean="0">
                <a:solidFill>
                  <a:srgbClr val="92D050"/>
                </a:solidFill>
              </a:rPr>
              <a:pPr>
                <a:spcBef>
                  <a:spcPct val="0"/>
                </a:spcBef>
                <a:buFontTx/>
                <a:buNone/>
              </a:pPr>
              <a:t>16</a:t>
            </a:fld>
            <a:endParaRPr lang="ja-JP" altLang="en-US" sz="1200" smtClean="0">
              <a:solidFill>
                <a:srgbClr val="92D050"/>
              </a:solidFill>
            </a:endParaRPr>
          </a:p>
        </p:txBody>
      </p:sp>
      <p:sp>
        <p:nvSpPr>
          <p:cNvPr id="4" name="コンテンツ プレースホルダー 3"/>
          <p:cNvSpPr>
            <a:spLocks noGrp="1"/>
          </p:cNvSpPr>
          <p:nvPr>
            <p:ph idx="1"/>
          </p:nvPr>
        </p:nvSpPr>
        <p:spPr>
          <a:xfrm>
            <a:off x="971550" y="1628775"/>
            <a:ext cx="7191375" cy="5040313"/>
          </a:xfrm>
        </p:spPr>
        <p:txBody>
          <a:bodyPr/>
          <a:lstStyle/>
          <a:p>
            <a:pPr eaLnBrk="1" fontAlgn="auto" hangingPunct="1">
              <a:spcAft>
                <a:spcPts val="0"/>
              </a:spcAft>
              <a:defRPr/>
            </a:pPr>
            <a:r>
              <a:rPr lang="ja-JP" altLang="en-US" sz="1400" dirty="0" smtClean="0"/>
              <a:t>取り扱いに特段の注意を要する情報などがあればここでご指定下さい。</a:t>
            </a:r>
            <a:endParaRPr lang="en-US" altLang="ja-JP" sz="1400" dirty="0" smtClean="0"/>
          </a:p>
          <a:p>
            <a:pPr eaLnBrk="1" fontAlgn="auto" hangingPunct="1">
              <a:spcAft>
                <a:spcPts val="0"/>
              </a:spcAft>
              <a:defRPr/>
            </a:pPr>
            <a:r>
              <a:rPr lang="ja-JP" altLang="en-US" sz="1400" dirty="0"/>
              <a:t>第三者による評価、受賞・表彰履歴、報道での取り扱い</a:t>
            </a:r>
            <a:r>
              <a:rPr lang="ja-JP" altLang="en-US" sz="1400" dirty="0" smtClean="0"/>
              <a:t>などもあればご記入ください。</a:t>
            </a:r>
            <a:endParaRPr lang="ja-JP" altLang="en-US" sz="1400" dirty="0">
              <a:solidFill>
                <a:schemeClr val="bg1">
                  <a:lumMod val="50000"/>
                </a:schemeClr>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⑧</a:t>
            </a:r>
          </a:p>
        </p:txBody>
      </p:sp>
      <p:sp>
        <p:nvSpPr>
          <p:cNvPr id="26630"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その他</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コンテンツ プレースホルダー 2"/>
          <p:cNvSpPr txBox="1">
            <a:spLocks/>
          </p:cNvSpPr>
          <p:nvPr/>
        </p:nvSpPr>
        <p:spPr>
          <a:xfrm>
            <a:off x="4578350" y="3198813"/>
            <a:ext cx="3244850" cy="2606675"/>
          </a:xfrm>
          <a:prstGeom prst="rect">
            <a:avLst/>
          </a:prstGeom>
        </p:spPr>
        <p:txBody>
          <a:bodyPr wrap="none"/>
          <a:lstStyle>
            <a:lvl1pPr marL="274320" indent="-274320" algn="l" rtl="0" eaLnBrk="1" latinLnBrk="0" hangingPunct="1">
              <a:spcBef>
                <a:spcPts val="580"/>
              </a:spcBef>
              <a:buClr>
                <a:schemeClr val="accent1"/>
              </a:buClr>
              <a:buSzPct val="85000"/>
              <a:buFont typeface="Wingdings 2"/>
              <a:buChar char=""/>
              <a:defRPr kumimoji="1" sz="1600" kern="1200">
                <a:solidFill>
                  <a:schemeClr val="tx1"/>
                </a:solidFill>
                <a:latin typeface="メイリオ" pitchFamily="50" charset="-128"/>
                <a:ea typeface="メイリオ" pitchFamily="50" charset="-128"/>
                <a:cs typeface="メイリオ" pitchFamily="50" charset="-128"/>
              </a:defRPr>
            </a:lvl1pPr>
            <a:lvl2pPr marL="548640" indent="-228600" algn="l" rtl="0" eaLnBrk="1" latinLnBrk="0" hangingPunct="1">
              <a:spcBef>
                <a:spcPts val="370"/>
              </a:spcBef>
              <a:buClr>
                <a:schemeClr val="accent2"/>
              </a:buClr>
              <a:buSzPct val="85000"/>
              <a:buFont typeface="Wingdings 2"/>
              <a:buChar char=""/>
              <a:defRPr kumimoji="1" sz="1400" kern="1200">
                <a:solidFill>
                  <a:schemeClr val="tx1"/>
                </a:solidFill>
                <a:latin typeface="メイリオ" pitchFamily="50" charset="-128"/>
                <a:ea typeface="メイリオ" pitchFamily="50" charset="-128"/>
                <a:cs typeface="メイリオ" pitchFamily="50" charset="-128"/>
              </a:defRPr>
            </a:lvl2pPr>
            <a:lvl3pPr marL="822960" indent="-228600" algn="l" rtl="0" eaLnBrk="1" latinLnBrk="0" hangingPunct="1">
              <a:spcBef>
                <a:spcPts val="370"/>
              </a:spcBef>
              <a:buClr>
                <a:schemeClr val="accent1">
                  <a:tint val="60000"/>
                </a:schemeClr>
              </a:buClr>
              <a:buSzPct val="85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3pPr>
            <a:lvl4pPr marL="1097280" indent="-228600" algn="l" rtl="0" eaLnBrk="1" latinLnBrk="0" hangingPunct="1">
              <a:spcBef>
                <a:spcPts val="370"/>
              </a:spcBef>
              <a:buClr>
                <a:schemeClr val="accent3"/>
              </a:buClr>
              <a:buSzPct val="80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4pPr>
            <a:lvl5pPr marL="1371600" indent="-228600" algn="l" rtl="0" eaLnBrk="1" latinLnBrk="0" hangingPunct="1">
              <a:spcBef>
                <a:spcPts val="370"/>
              </a:spcBef>
              <a:buClr>
                <a:schemeClr val="accent3"/>
              </a:buClr>
              <a:buFontTx/>
              <a:buChar char="o"/>
              <a:defRPr kumimoji="1" sz="1200" kern="1200">
                <a:solidFill>
                  <a:schemeClr val="tx1"/>
                </a:solidFill>
                <a:latin typeface="メイリオ" pitchFamily="50" charset="-128"/>
                <a:ea typeface="メイリオ" pitchFamily="50" charset="-128"/>
                <a:cs typeface="メイリオ" pitchFamily="50" charset="-128"/>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fontAlgn="auto">
              <a:spcAft>
                <a:spcPts val="0"/>
              </a:spcAft>
              <a:buFont typeface="Wingdings 2"/>
              <a:buNone/>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＜審査委員長＞</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安田　靖彦</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MCPC</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会長・早稲田大学名誉教授・東京大学名誉教授）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＜審査委員</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所属組織＞</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b="1"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総務省</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法人 </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電子</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情報技術産業</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協会 </a:t>
            </a:r>
            <a:r>
              <a:rPr lang="en-US" altLang="zh-TW"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CIAJ)</a:t>
            </a:r>
            <a:b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法人 情報</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通信ネットワーク産業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協会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(JEITA)</a:t>
            </a:r>
            <a:b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特定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非営利活動</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法人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コーディネータ</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協会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(ITCA)</a:t>
            </a:r>
            <a:b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一般</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社団</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法人 組込み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システム技術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協会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JASA</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b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東京商工会議所</a:t>
            </a:r>
          </a:p>
        </p:txBody>
      </p:sp>
      <p:sp>
        <p:nvSpPr>
          <p:cNvPr id="67" name="角丸四角形 66"/>
          <p:cNvSpPr/>
          <p:nvPr/>
        </p:nvSpPr>
        <p:spPr>
          <a:xfrm>
            <a:off x="717550" y="1628775"/>
            <a:ext cx="2600325" cy="720725"/>
          </a:xfrm>
          <a:prstGeom prst="round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グランプリ・総務大臣賞</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2052638" y="3429000"/>
            <a:ext cx="788987" cy="72707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69" name="角丸四角形 68"/>
          <p:cNvSpPr/>
          <p:nvPr/>
        </p:nvSpPr>
        <p:spPr>
          <a:xfrm>
            <a:off x="325438" y="3429000"/>
            <a:ext cx="793750" cy="72072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テクノロジー</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0" name="角丸四角形 69"/>
          <p:cNvSpPr/>
          <p:nvPr/>
        </p:nvSpPr>
        <p:spPr>
          <a:xfrm>
            <a:off x="1189038" y="3436938"/>
            <a:ext cx="793750" cy="719137"/>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1" name="角丸四角形 70"/>
          <p:cNvSpPr/>
          <p:nvPr/>
        </p:nvSpPr>
        <p:spPr>
          <a:xfrm>
            <a:off x="2917825" y="3433763"/>
            <a:ext cx="800100" cy="71755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9224" name="テキスト ボックス 73"/>
          <p:cNvSpPr txBox="1">
            <a:spLocks noChangeArrowheads="1"/>
          </p:cNvSpPr>
          <p:nvPr/>
        </p:nvSpPr>
        <p:spPr bwMode="auto">
          <a:xfrm>
            <a:off x="771525" y="5094288"/>
            <a:ext cx="41751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3</a:t>
            </a:r>
            <a:r>
              <a:rPr lang="ja-JP" altLang="en-US" sz="800"/>
              <a:t>事例</a:t>
            </a:r>
          </a:p>
        </p:txBody>
      </p:sp>
      <p:sp>
        <p:nvSpPr>
          <p:cNvPr id="122" name="角丸四角形 121"/>
          <p:cNvSpPr/>
          <p:nvPr/>
        </p:nvSpPr>
        <p:spPr>
          <a:xfrm>
            <a:off x="298450" y="4554538"/>
            <a:ext cx="838200" cy="53975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特別賞</a:t>
            </a:r>
          </a:p>
        </p:txBody>
      </p:sp>
      <p:sp>
        <p:nvSpPr>
          <p:cNvPr id="123" name="角丸四角形 122"/>
          <p:cNvSpPr/>
          <p:nvPr/>
        </p:nvSpPr>
        <p:spPr>
          <a:xfrm>
            <a:off x="180975" y="3213100"/>
            <a:ext cx="3671888" cy="1138238"/>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31"/>
          <p:cNvCxnSpPr>
            <a:stCxn id="123" idx="0"/>
            <a:endCxn id="67" idx="2"/>
          </p:cNvCxnSpPr>
          <p:nvPr/>
        </p:nvCxnSpPr>
        <p:spPr>
          <a:xfrm flipV="1">
            <a:off x="2017713" y="2349500"/>
            <a:ext cx="0" cy="863600"/>
          </a:xfrm>
          <a:prstGeom prst="straightConnector1">
            <a:avLst/>
          </a:prstGeom>
          <a:solidFill>
            <a:schemeClr val="bg1"/>
          </a:solidFill>
          <a:ln w="57150">
            <a:solidFill>
              <a:srgbClr val="92D05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127" name="テキスト ボックス 126"/>
          <p:cNvSpPr txBox="1"/>
          <p:nvPr/>
        </p:nvSpPr>
        <p:spPr>
          <a:xfrm>
            <a:off x="1266825" y="5297488"/>
            <a:ext cx="2586038" cy="508000"/>
          </a:xfrm>
          <a:prstGeom prst="rect">
            <a:avLst/>
          </a:prstGeom>
          <a:noFill/>
        </p:spPr>
        <p:txBody>
          <a:bodyPr anchor="ctr"/>
          <a:lstStyle/>
          <a:p>
            <a:pPr marL="355600" indent="-355600" eaLnBrk="1" fontAlgn="auto" hangingPunct="1">
              <a:spcBef>
                <a:spcPts val="0"/>
              </a:spcBef>
              <a:spcAft>
                <a:spcPts val="0"/>
              </a:spcAf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（注）</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ひとつの事例が、重複して複数の賞を受賞することはできません（「グランプリ・総務大臣賞」を除く）</a:t>
            </a: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8" name="テキスト ボックス 127"/>
          <p:cNvSpPr txBox="1"/>
          <p:nvPr/>
        </p:nvSpPr>
        <p:spPr>
          <a:xfrm>
            <a:off x="2017713" y="2270125"/>
            <a:ext cx="1835150" cy="792163"/>
          </a:xfrm>
          <a:prstGeom prst="rect">
            <a:avLst/>
          </a:prstGeom>
          <a:noFill/>
        </p:spPr>
        <p:txBody>
          <a:bodyPr anchor="ctr"/>
          <a:lstStyle/>
          <a:p>
            <a:pPr eaLnBrk="1" fontAlgn="auto" hangingPunct="1">
              <a:spcBef>
                <a:spcPts val="0"/>
              </a:spcBef>
              <a:spcAft>
                <a:spcPts val="0"/>
              </a:spcAft>
              <a:defRPr/>
            </a:pPr>
            <a:r>
              <a:rPr lang="ja-JP" altLang="en-US" sz="8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モバイルテクノロジー賞」「モバイルビジネス賞」「モバイルパブリック賞」「モバイル中小企業賞」から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事例を選定</a:t>
            </a:r>
          </a:p>
        </p:txBody>
      </p:sp>
      <p:cxnSp>
        <p:nvCxnSpPr>
          <p:cNvPr id="22" name="直線矢印コネクタ 21"/>
          <p:cNvCxnSpPr>
            <a:stCxn id="26" idx="6"/>
            <a:endCxn id="64" idx="2"/>
          </p:cNvCxnSpPr>
          <p:nvPr/>
        </p:nvCxnSpPr>
        <p:spPr>
          <a:xfrm flipV="1">
            <a:off x="5297488" y="1981200"/>
            <a:ext cx="14605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5767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〆切</a:t>
            </a:r>
          </a:p>
        </p:txBody>
      </p:sp>
      <p:sp>
        <p:nvSpPr>
          <p:cNvPr id="9232" name="テキスト ボックス 28"/>
          <p:cNvSpPr txBox="1">
            <a:spLocks noChangeArrowheads="1"/>
          </p:cNvSpPr>
          <p:nvPr/>
        </p:nvSpPr>
        <p:spPr bwMode="auto">
          <a:xfrm>
            <a:off x="4576763" y="1341438"/>
            <a:ext cx="6937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a:t>8</a:t>
            </a:r>
            <a:r>
              <a:rPr lang="ja-JP" altLang="en-US" sz="900"/>
              <a:t>月</a:t>
            </a:r>
            <a:r>
              <a:rPr lang="en-US" altLang="ja-JP" sz="900"/>
              <a:t>31</a:t>
            </a:r>
            <a:r>
              <a:rPr lang="ja-JP" altLang="en-US" sz="900"/>
              <a:t>日</a:t>
            </a:r>
          </a:p>
        </p:txBody>
      </p:sp>
      <p:sp>
        <p:nvSpPr>
          <p:cNvPr id="9233" name="テキスト ボックス 29"/>
          <p:cNvSpPr txBox="1">
            <a:spLocks noChangeArrowheads="1"/>
          </p:cNvSpPr>
          <p:nvPr/>
        </p:nvSpPr>
        <p:spPr bwMode="auto">
          <a:xfrm>
            <a:off x="5454650" y="1341438"/>
            <a:ext cx="6937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smtClean="0"/>
              <a:t>9</a:t>
            </a:r>
            <a:r>
              <a:rPr lang="ja-JP" altLang="en-US" sz="900" dirty="0" smtClean="0"/>
              <a:t>月</a:t>
            </a:r>
            <a:r>
              <a:rPr lang="en-US" altLang="ja-JP" sz="900" dirty="0" smtClean="0"/>
              <a:t>26</a:t>
            </a:r>
            <a:r>
              <a:rPr lang="ja-JP" altLang="en-US" sz="900" dirty="0" smtClean="0"/>
              <a:t>日</a:t>
            </a:r>
            <a:endParaRPr lang="ja-JP" altLang="en-US" sz="900" dirty="0"/>
          </a:p>
        </p:txBody>
      </p:sp>
      <p:sp>
        <p:nvSpPr>
          <p:cNvPr id="9234" name="テキスト ボックス 31"/>
          <p:cNvSpPr txBox="1">
            <a:spLocks noChangeArrowheads="1"/>
          </p:cNvSpPr>
          <p:nvPr/>
        </p:nvSpPr>
        <p:spPr bwMode="auto">
          <a:xfrm>
            <a:off x="640556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smtClean="0"/>
              <a:t>10</a:t>
            </a:r>
            <a:r>
              <a:rPr lang="ja-JP" altLang="en-US" sz="900" dirty="0" smtClean="0"/>
              <a:t>月</a:t>
            </a:r>
            <a:r>
              <a:rPr lang="en-US" altLang="ja-JP" sz="900" dirty="0" smtClean="0"/>
              <a:t>30</a:t>
            </a:r>
            <a:r>
              <a:rPr lang="ja-JP" altLang="en-US" sz="900" dirty="0" smtClean="0"/>
              <a:t>日</a:t>
            </a:r>
            <a:endParaRPr lang="ja-JP" altLang="en-US" sz="900" dirty="0"/>
          </a:p>
        </p:txBody>
      </p:sp>
      <p:sp>
        <p:nvSpPr>
          <p:cNvPr id="54" name="テキスト ボックス 53"/>
          <p:cNvSpPr txBox="1"/>
          <p:nvPr/>
        </p:nvSpPr>
        <p:spPr>
          <a:xfrm>
            <a:off x="6024563"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審査日程</a:t>
            </a:r>
          </a:p>
        </p:txBody>
      </p:sp>
      <p:sp>
        <p:nvSpPr>
          <p:cNvPr id="55" name="テキスト ボックス 54"/>
          <p:cNvSpPr txBox="1"/>
          <p:nvPr/>
        </p:nvSpPr>
        <p:spPr>
          <a:xfrm>
            <a:off x="6024563" y="2708275"/>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審査委員</a:t>
            </a:r>
          </a:p>
        </p:txBody>
      </p:sp>
      <p:sp>
        <p:nvSpPr>
          <p:cNvPr id="56" name="テキスト ボックス 55"/>
          <p:cNvSpPr txBox="1"/>
          <p:nvPr/>
        </p:nvSpPr>
        <p:spPr>
          <a:xfrm>
            <a:off x="1354138"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賞の構成</a:t>
            </a:r>
          </a:p>
        </p:txBody>
      </p:sp>
      <p:sp>
        <p:nvSpPr>
          <p:cNvPr id="64" name="円/楕円 63"/>
          <p:cNvSpPr/>
          <p:nvPr/>
        </p:nvSpPr>
        <p:spPr>
          <a:xfrm>
            <a:off x="5443538" y="1620838"/>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一次</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審査</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円/楕円 74"/>
          <p:cNvSpPr/>
          <p:nvPr/>
        </p:nvSpPr>
        <p:spPr>
          <a:xfrm>
            <a:off x="63801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二次</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cxnSp>
        <p:nvCxnSpPr>
          <p:cNvPr id="78" name="直線矢印コネクタ 77"/>
          <p:cNvCxnSpPr>
            <a:stCxn id="64" idx="6"/>
            <a:endCxn id="75" idx="2"/>
          </p:cNvCxnSpPr>
          <p:nvPr/>
        </p:nvCxnSpPr>
        <p:spPr>
          <a:xfrm>
            <a:off x="6164263" y="1981200"/>
            <a:ext cx="21590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5" idx="6"/>
          </p:cNvCxnSpPr>
          <p:nvPr/>
        </p:nvCxnSpPr>
        <p:spPr>
          <a:xfrm>
            <a:off x="7100888" y="1989138"/>
            <a:ext cx="142875" cy="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7308850"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表彰式</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43" name="テキスト ボックス 32"/>
          <p:cNvSpPr txBox="1">
            <a:spLocks noChangeArrowheads="1"/>
          </p:cNvSpPr>
          <p:nvPr/>
        </p:nvSpPr>
        <p:spPr bwMode="auto">
          <a:xfrm>
            <a:off x="727551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11</a:t>
            </a:r>
            <a:r>
              <a:rPr lang="ja-JP" altLang="en-US" sz="900" dirty="0"/>
              <a:t>月</a:t>
            </a:r>
            <a:r>
              <a:rPr lang="en-US" altLang="ja-JP" sz="900" dirty="0" smtClean="0"/>
              <a:t>28</a:t>
            </a:r>
            <a:r>
              <a:rPr lang="ja-JP" altLang="en-US" sz="900" dirty="0" smtClean="0"/>
              <a:t>日</a:t>
            </a:r>
            <a:endParaRPr lang="ja-JP" altLang="en-US" sz="900" dirty="0"/>
          </a:p>
        </p:txBody>
      </p:sp>
      <p:sp>
        <p:nvSpPr>
          <p:cNvPr id="9244" name="テキスト ボックス 33"/>
          <p:cNvSpPr txBox="1">
            <a:spLocks noChangeArrowheads="1"/>
          </p:cNvSpPr>
          <p:nvPr/>
        </p:nvSpPr>
        <p:spPr bwMode="auto">
          <a:xfrm>
            <a:off x="1119188" y="4854575"/>
            <a:ext cx="18351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上記の受賞事例に準ずるものを選定</a:t>
            </a:r>
          </a:p>
        </p:txBody>
      </p:sp>
      <p:sp>
        <p:nvSpPr>
          <p:cNvPr id="9245" name="テキスト ボックス 73"/>
          <p:cNvSpPr txBox="1">
            <a:spLocks noChangeArrowheads="1"/>
          </p:cNvSpPr>
          <p:nvPr/>
        </p:nvSpPr>
        <p:spPr bwMode="auto">
          <a:xfrm>
            <a:off x="3263900" y="4146550"/>
            <a:ext cx="5302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各</a:t>
            </a:r>
            <a:r>
              <a:rPr lang="en-US" altLang="ja-JP" sz="800"/>
              <a:t>1</a:t>
            </a:r>
            <a:r>
              <a:rPr lang="ja-JP" altLang="en-US" sz="800"/>
              <a:t>事例</a:t>
            </a:r>
          </a:p>
        </p:txBody>
      </p:sp>
      <p:sp>
        <p:nvSpPr>
          <p:cNvPr id="9246"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45753D19-F5A0-4A3D-861E-4212DF0BCE9A}" type="slidenum">
              <a:rPr lang="ja-JP" altLang="en-US" sz="1200" smtClean="0">
                <a:solidFill>
                  <a:srgbClr val="92D050"/>
                </a:solidFill>
              </a:rPr>
              <a:pPr>
                <a:spcBef>
                  <a:spcPct val="0"/>
                </a:spcBef>
                <a:buFontTx/>
                <a:buNone/>
              </a:pPr>
              <a:t>2</a:t>
            </a:fld>
            <a:endParaRPr lang="ja-JP" altLang="en-US" sz="1200" smtClean="0">
              <a:solidFill>
                <a:srgbClr val="92D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971550" y="549275"/>
            <a:ext cx="7200900" cy="719138"/>
          </a:xfrm>
        </p:spPr>
        <p:txBody>
          <a:bodyPr/>
          <a:lstStyle/>
          <a:p>
            <a:pPr eaLnBrk="1" hangingPunct="1"/>
            <a:r>
              <a:rPr lang="ja-JP" altLang="en-US" smtClean="0">
                <a:solidFill>
                  <a:schemeClr val="tx1"/>
                </a:solidFill>
              </a:rPr>
              <a:t>エントリーシート記入上のガイド</a:t>
            </a:r>
          </a:p>
        </p:txBody>
      </p:sp>
      <p:sp>
        <p:nvSpPr>
          <p:cNvPr id="6147" name="コンテンツ プレースホルダー 2"/>
          <p:cNvSpPr>
            <a:spLocks noGrp="1"/>
          </p:cNvSpPr>
          <p:nvPr>
            <p:ph idx="1"/>
          </p:nvPr>
        </p:nvSpPr>
        <p:spPr>
          <a:xfrm>
            <a:off x="971550" y="1477963"/>
            <a:ext cx="7191375" cy="1295400"/>
          </a:xfrm>
        </p:spPr>
        <p:txBody>
          <a:bodyPr>
            <a:normAutofit fontScale="92500" lnSpcReduction="10000"/>
          </a:bodyPr>
          <a:lstStyle/>
          <a:p>
            <a:pPr marL="0" indent="0" eaLnBrk="1" hangingPunct="1">
              <a:buFont typeface="Arial" panose="020B0604020202020204" pitchFamily="34" charset="0"/>
              <a:buNone/>
              <a:defRPr/>
            </a:pPr>
            <a:r>
              <a:rPr lang="ja-JP" altLang="en-US" sz="1400" dirty="0" smtClean="0"/>
              <a:t>次ページ以降が</a:t>
            </a:r>
            <a:r>
              <a:rPr lang="en-US" altLang="ja-JP" sz="1400" dirty="0" smtClean="0"/>
              <a:t>MCPC award</a:t>
            </a:r>
            <a:r>
              <a:rPr lang="ja-JP" altLang="en-US" sz="1400" dirty="0" smtClean="0"/>
              <a:t>（</a:t>
            </a:r>
            <a:r>
              <a:rPr lang="ja-JP" altLang="en-US" sz="1400" dirty="0"/>
              <a:t>ユーザー部門）の</a:t>
            </a:r>
            <a:r>
              <a:rPr lang="ja-JP" altLang="en-US" sz="1400" dirty="0" smtClean="0"/>
              <a:t>エントリーシート（応募書式）です。</a:t>
            </a:r>
            <a:endParaRPr lang="en-US" altLang="ja-JP" sz="1400" dirty="0" smtClean="0"/>
          </a:p>
          <a:p>
            <a:pPr marL="0" indent="0" eaLnBrk="1" hangingPunct="1">
              <a:buFont typeface="Arial" panose="020B0604020202020204" pitchFamily="34" charset="0"/>
              <a:buNone/>
              <a:defRPr/>
            </a:pPr>
            <a:r>
              <a:rPr lang="ja-JP" altLang="en-US" sz="1400" dirty="0" smtClean="0"/>
              <a:t>以下のガイドを参考に、わかりやすく、正確に、かつ、可能な範囲で漏れのないよう記入下さい。</a:t>
            </a:r>
            <a:r>
              <a:rPr lang="en-US" altLang="ja-JP" sz="1400" dirty="0" smtClean="0"/>
              <a:t/>
            </a:r>
            <a:br>
              <a:rPr lang="en-US" altLang="ja-JP" sz="1400" dirty="0" smtClean="0"/>
            </a:br>
            <a:r>
              <a:rPr lang="ja-JP" altLang="en-US" sz="1400" dirty="0" smtClean="0"/>
              <a:t>提出時には、</a:t>
            </a:r>
            <a:r>
              <a:rPr lang="ja-JP" altLang="en-US" sz="1400" dirty="0" smtClean="0">
                <a:solidFill>
                  <a:srgbClr val="FF0000"/>
                </a:solidFill>
              </a:rPr>
              <a:t>スライド</a:t>
            </a:r>
            <a:r>
              <a:rPr lang="en-US" altLang="ja-JP" sz="1400" dirty="0" smtClean="0">
                <a:solidFill>
                  <a:srgbClr val="FF0000"/>
                </a:solidFill>
              </a:rPr>
              <a:t>P.1</a:t>
            </a:r>
            <a:r>
              <a:rPr lang="ja-JP" altLang="en-US" sz="1400" dirty="0" smtClean="0">
                <a:solidFill>
                  <a:srgbClr val="FF0000"/>
                </a:solidFill>
              </a:rPr>
              <a:t>～</a:t>
            </a:r>
            <a:r>
              <a:rPr lang="en-US" altLang="ja-JP" sz="1400" dirty="0" smtClean="0">
                <a:solidFill>
                  <a:srgbClr val="FF0000"/>
                </a:solidFill>
              </a:rPr>
              <a:t>P.3</a:t>
            </a:r>
            <a:r>
              <a:rPr lang="ja-JP" altLang="en-US" sz="1400" dirty="0" err="1" smtClean="0">
                <a:solidFill>
                  <a:srgbClr val="FF0000"/>
                </a:solidFill>
              </a:rPr>
              <a:t>を削</a:t>
            </a:r>
            <a:r>
              <a:rPr lang="ja-JP" altLang="en-US" sz="1400" dirty="0" smtClean="0">
                <a:solidFill>
                  <a:srgbClr val="FF0000"/>
                </a:solidFill>
              </a:rPr>
              <a:t>除</a:t>
            </a:r>
            <a:r>
              <a:rPr lang="ja-JP" altLang="en-US" sz="1400" dirty="0" smtClean="0"/>
              <a:t>して下さい。</a:t>
            </a:r>
            <a:endParaRPr lang="en-US" altLang="ja-JP" sz="1400" dirty="0" smtClean="0"/>
          </a:p>
          <a:p>
            <a:pPr marL="0" indent="0" eaLnBrk="1" hangingPunct="1">
              <a:buFont typeface="Arial" panose="020B0604020202020204" pitchFamily="34" charset="0"/>
              <a:buNone/>
              <a:defRPr/>
            </a:pPr>
            <a:r>
              <a:rPr lang="ja-JP" altLang="en-US" sz="1400" dirty="0" smtClean="0"/>
              <a:t>エントリーシートの</a:t>
            </a:r>
            <a:r>
              <a:rPr lang="ja-JP" altLang="en-US" sz="1400" dirty="0" smtClean="0">
                <a:solidFill>
                  <a:srgbClr val="FF0000"/>
                </a:solidFill>
              </a:rPr>
              <a:t>総スライド数は原則</a:t>
            </a:r>
            <a:r>
              <a:rPr lang="en-US" altLang="ja-JP" sz="1400" dirty="0" smtClean="0">
                <a:solidFill>
                  <a:srgbClr val="FF0000"/>
                </a:solidFill>
              </a:rPr>
              <a:t>13</a:t>
            </a:r>
            <a:r>
              <a:rPr lang="ja-JP" altLang="en-US" sz="1400" dirty="0" smtClean="0">
                <a:solidFill>
                  <a:srgbClr val="FF0000"/>
                </a:solidFill>
              </a:rPr>
              <a:t>枚</a:t>
            </a:r>
            <a:r>
              <a:rPr lang="ja-JP" altLang="en-US" sz="1400" dirty="0" smtClean="0"/>
              <a:t>（表紙、①～⑤、</a:t>
            </a:r>
            <a:r>
              <a:rPr lang="en-US" altLang="ja-JP" sz="1400" dirty="0" smtClean="0"/>
              <a:t>A</a:t>
            </a:r>
            <a:r>
              <a:rPr lang="ja-JP" altLang="en-US" sz="1400" dirty="0" smtClean="0"/>
              <a:t>～</a:t>
            </a:r>
            <a:r>
              <a:rPr lang="en-US" altLang="ja-JP" sz="1400" dirty="0" smtClean="0"/>
              <a:t>D</a:t>
            </a:r>
            <a:r>
              <a:rPr lang="ja-JP" altLang="en-US" sz="1400" dirty="0" err="1" smtClean="0"/>
              <a:t>、</a:t>
            </a:r>
            <a:r>
              <a:rPr lang="ja-JP" altLang="en-US" sz="1400" dirty="0" smtClean="0"/>
              <a:t>⑥～⑧）ですが、④、</a:t>
            </a:r>
            <a:r>
              <a:rPr lang="en-US" altLang="ja-JP" sz="1400" dirty="0" smtClean="0"/>
              <a:t>A</a:t>
            </a:r>
            <a:r>
              <a:rPr lang="ja-JP" altLang="en-US" sz="1400" dirty="0" err="1" smtClean="0"/>
              <a:t>、</a:t>
            </a:r>
            <a:r>
              <a:rPr lang="en-US" altLang="ja-JP" sz="1400" dirty="0" smtClean="0"/>
              <a:t>B</a:t>
            </a:r>
            <a:r>
              <a:rPr lang="ja-JP" altLang="en-US" sz="1400" dirty="0" err="1" smtClean="0"/>
              <a:t>、</a:t>
            </a:r>
            <a:r>
              <a:rPr lang="ja-JP" altLang="en-US" sz="1400" dirty="0" smtClean="0"/>
              <a:t>⑥の項目は、下表に指定の枚数までスライドを増やして頂いてかまいません。ただし、</a:t>
            </a:r>
            <a:r>
              <a:rPr lang="ja-JP" altLang="en-US" sz="1400" dirty="0" smtClean="0">
                <a:solidFill>
                  <a:srgbClr val="FF0000"/>
                </a:solidFill>
              </a:rPr>
              <a:t>いかなる場合も、項目の追加（新設）、削除、順番の変更、は行わない</a:t>
            </a:r>
            <a:r>
              <a:rPr lang="ja-JP" altLang="en-US" sz="1400" dirty="0" smtClean="0"/>
              <a:t>で下さい。</a:t>
            </a:r>
            <a:endParaRPr lang="en-US" altLang="ja-JP" sz="1400" dirty="0" smtClean="0"/>
          </a:p>
        </p:txBody>
      </p:sp>
      <p:sp>
        <p:nvSpPr>
          <p:cNvPr id="11268"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5D023C0B-74D5-4C97-B9DA-B24A65102D78}" type="slidenum">
              <a:rPr lang="ja-JP" altLang="en-US" sz="1200" smtClean="0">
                <a:solidFill>
                  <a:srgbClr val="92D050"/>
                </a:solidFill>
              </a:rPr>
              <a:pPr>
                <a:spcBef>
                  <a:spcPct val="0"/>
                </a:spcBef>
                <a:buFontTx/>
                <a:buNone/>
              </a:pPr>
              <a:t>3</a:t>
            </a:fld>
            <a:endParaRPr lang="ja-JP" altLang="en-US" sz="1200" smtClean="0">
              <a:solidFill>
                <a:srgbClr val="92D050"/>
              </a:solidFill>
            </a:endParaRPr>
          </a:p>
        </p:txBody>
      </p:sp>
      <p:graphicFrame>
        <p:nvGraphicFramePr>
          <p:cNvPr id="6" name="表 5"/>
          <p:cNvGraphicFramePr>
            <a:graphicFrameLocks noGrp="1"/>
          </p:cNvGraphicFramePr>
          <p:nvPr/>
        </p:nvGraphicFramePr>
        <p:xfrm>
          <a:off x="611188" y="2708275"/>
          <a:ext cx="7848600" cy="3884626"/>
        </p:xfrm>
        <a:graphic>
          <a:graphicData uri="http://schemas.openxmlformats.org/drawingml/2006/table">
            <a:tbl>
              <a:tblPr firstRow="1" bandRow="1">
                <a:tableStyleId>{F5AB1C69-6EDB-4FF4-983F-18BD219EF322}</a:tableStyleId>
              </a:tblPr>
              <a:tblGrid>
                <a:gridCol w="715478">
                  <a:extLst>
                    <a:ext uri="{9D8B030D-6E8A-4147-A177-3AD203B41FA5}">
                      <a16:colId xmlns:a16="http://schemas.microsoft.com/office/drawing/2014/main" xmlns="" val="20000"/>
                    </a:ext>
                  </a:extLst>
                </a:gridCol>
                <a:gridCol w="3137659">
                  <a:extLst>
                    <a:ext uri="{9D8B030D-6E8A-4147-A177-3AD203B41FA5}">
                      <a16:colId xmlns:a16="http://schemas.microsoft.com/office/drawing/2014/main" xmlns="" val="20001"/>
                    </a:ext>
                  </a:extLst>
                </a:gridCol>
                <a:gridCol w="3995463">
                  <a:extLst>
                    <a:ext uri="{9D8B030D-6E8A-4147-A177-3AD203B41FA5}">
                      <a16:colId xmlns:a16="http://schemas.microsoft.com/office/drawing/2014/main" xmlns="" val="20002"/>
                    </a:ext>
                  </a:extLst>
                </a:gridCol>
              </a:tblGrid>
              <a:tr h="2943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bg1"/>
                          </a:solidFill>
                          <a:latin typeface="Meiryo UI" pitchFamily="50" charset="-128"/>
                          <a:ea typeface="Meiryo UI" pitchFamily="50" charset="-128"/>
                          <a:cs typeface="Meiryo UI" pitchFamily="50" charset="-128"/>
                        </a:rPr>
                        <a:t>パート</a:t>
                      </a:r>
                    </a:p>
                  </a:txBody>
                  <a:tcPr marL="91433" marR="91433" marT="48082" marB="48082"/>
                </a:tc>
                <a:tc>
                  <a:txBody>
                    <a:bodyPr/>
                    <a:lstStyle/>
                    <a:p>
                      <a:pPr marL="0" indent="0" algn="ctr">
                        <a:buFont typeface="Arial" pitchFamily="34" charset="0"/>
                        <a:buNone/>
                      </a:pPr>
                      <a:r>
                        <a:rPr kumimoji="1" lang="ja-JP" altLang="en-US" sz="1300" dirty="0" smtClean="0">
                          <a:solidFill>
                            <a:schemeClr val="bg1"/>
                          </a:solidFill>
                          <a:latin typeface="Meiryo UI" pitchFamily="50" charset="-128"/>
                          <a:ea typeface="Meiryo UI" pitchFamily="50" charset="-128"/>
                          <a:cs typeface="Meiryo UI" pitchFamily="50" charset="-128"/>
                        </a:rPr>
                        <a:t>項目</a:t>
                      </a:r>
                      <a:r>
                        <a:rPr kumimoji="1" lang="ja-JP" altLang="en-US" sz="1100" dirty="0" smtClean="0">
                          <a:solidFill>
                            <a:schemeClr val="bg1"/>
                          </a:solidFill>
                          <a:latin typeface="Meiryo UI" pitchFamily="50" charset="-128"/>
                          <a:ea typeface="Meiryo UI" pitchFamily="50" charset="-128"/>
                          <a:cs typeface="Meiryo UI" pitchFamily="50" charset="-128"/>
                        </a:rPr>
                        <a:t>（スライド枚数）</a:t>
                      </a:r>
                      <a:endParaRPr kumimoji="1" lang="ja-JP" altLang="en-US" sz="1100" dirty="0">
                        <a:solidFill>
                          <a:schemeClr val="bg1"/>
                        </a:solidFill>
                        <a:latin typeface="Meiryo UI" pitchFamily="50" charset="-128"/>
                        <a:ea typeface="Meiryo UI" pitchFamily="50" charset="-128"/>
                        <a:cs typeface="Meiryo UI" pitchFamily="50" charset="-128"/>
                      </a:endParaRPr>
                    </a:p>
                  </a:txBody>
                  <a:tcPr marL="91433" marR="91433" marT="48082" marB="48082"/>
                </a:tc>
                <a:tc>
                  <a:txBody>
                    <a:bodyPr/>
                    <a:lstStyle/>
                    <a:p>
                      <a:pPr marL="0" indent="0" algn="ctr">
                        <a:buFont typeface="Arial" pitchFamily="34" charset="0"/>
                        <a:buNone/>
                      </a:pPr>
                      <a:r>
                        <a:rPr kumimoji="1" lang="ja-JP" altLang="en-US" sz="1300" dirty="0" smtClean="0">
                          <a:solidFill>
                            <a:schemeClr val="bg1"/>
                          </a:solidFill>
                          <a:latin typeface="Meiryo UI" pitchFamily="50" charset="-128"/>
                          <a:ea typeface="Meiryo UI" pitchFamily="50" charset="-128"/>
                          <a:cs typeface="Meiryo UI" pitchFamily="50" charset="-128"/>
                        </a:rPr>
                        <a:t>記入上のガイド</a:t>
                      </a:r>
                      <a:endParaRPr kumimoji="1" lang="ja-JP" altLang="en-US" sz="1300" dirty="0">
                        <a:solidFill>
                          <a:schemeClr val="bg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xmlns="" val="10000"/>
                  </a:ext>
                </a:extLst>
              </a:tr>
              <a:tr h="2943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eiryo UI" pitchFamily="50" charset="-128"/>
                          <a:ea typeface="Meiryo UI" pitchFamily="50" charset="-128"/>
                          <a:cs typeface="Meiryo UI" pitchFamily="50" charset="-128"/>
                        </a:rPr>
                        <a:t>表紙</a:t>
                      </a:r>
                    </a:p>
                  </a:txBody>
                  <a:tcPr marL="91433" marR="91433" marT="48082" marB="48082"/>
                </a:tc>
                <a:tc>
                  <a:txBody>
                    <a:bodyPr/>
                    <a:lstStyle/>
                    <a:p>
                      <a:pPr marL="0" indent="0" algn="l">
                        <a:buFont typeface="+mj-ea"/>
                        <a:buNone/>
                      </a:pPr>
                      <a:r>
                        <a:rPr kumimoji="1" lang="ja-JP" altLang="en-US" sz="1300" dirty="0" smtClean="0">
                          <a:solidFill>
                            <a:schemeClr val="tx1"/>
                          </a:solidFill>
                          <a:latin typeface="Meiryo UI" pitchFamily="50" charset="-128"/>
                          <a:ea typeface="Meiryo UI" pitchFamily="50" charset="-128"/>
                          <a:cs typeface="Meiryo UI" pitchFamily="50" charset="-128"/>
                        </a:rPr>
                        <a:t>エントリーシート表紙</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en-US" altLang="ja-JP" sz="1100" dirty="0" smtClean="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smtClean="0">
                          <a:solidFill>
                            <a:schemeClr val="tx1"/>
                          </a:solidFill>
                          <a:latin typeface="Meiryo UI" pitchFamily="50" charset="-128"/>
                          <a:ea typeface="Meiryo UI" pitchFamily="50" charset="-128"/>
                          <a:cs typeface="Meiryo UI" pitchFamily="50" charset="-128"/>
                        </a:rPr>
                        <a:t>そのままお使いください。</a:t>
                      </a:r>
                      <a:endParaRPr kumimoji="1" lang="en-US" altLang="ja-JP" sz="1300" dirty="0" smtClean="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xmlns="" val="10001"/>
                  </a:ext>
                </a:extLst>
              </a:tr>
              <a:tr h="1254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eiryo UI" pitchFamily="50" charset="-128"/>
                          <a:ea typeface="Meiryo UI" pitchFamily="50" charset="-128"/>
                          <a:cs typeface="Meiryo UI" pitchFamily="50" charset="-128"/>
                        </a:rPr>
                        <a:t>基礎</a:t>
                      </a:r>
                      <a:r>
                        <a:rPr kumimoji="1" lang="en-US" altLang="ja-JP" sz="1300" dirty="0" smtClean="0">
                          <a:solidFill>
                            <a:schemeClr val="tx1"/>
                          </a:solidFill>
                          <a:latin typeface="Meiryo UI" pitchFamily="50" charset="-128"/>
                          <a:ea typeface="Meiryo UI" pitchFamily="50" charset="-128"/>
                          <a:cs typeface="Meiryo UI" pitchFamily="50" charset="-128"/>
                        </a:rPr>
                        <a:t/>
                      </a:r>
                      <a:br>
                        <a:rPr kumimoji="1" lang="en-US" altLang="ja-JP" sz="1300" dirty="0" smtClean="0">
                          <a:solidFill>
                            <a:schemeClr val="tx1"/>
                          </a:solidFill>
                          <a:latin typeface="Meiryo UI" pitchFamily="50" charset="-128"/>
                          <a:ea typeface="Meiryo UI" pitchFamily="50" charset="-128"/>
                          <a:cs typeface="Meiryo UI" pitchFamily="50" charset="-128"/>
                        </a:rPr>
                      </a:br>
                      <a:r>
                        <a:rPr kumimoji="1" lang="ja-JP" altLang="en-US" sz="1300" dirty="0" smtClean="0">
                          <a:solidFill>
                            <a:schemeClr val="tx1"/>
                          </a:solidFill>
                          <a:latin typeface="Meiryo UI" pitchFamily="50" charset="-128"/>
                          <a:ea typeface="Meiryo UI" pitchFamily="50" charset="-128"/>
                          <a:cs typeface="Meiryo UI" pitchFamily="50" charset="-128"/>
                        </a:rPr>
                        <a:t>情報</a:t>
                      </a:r>
                    </a:p>
                  </a:txBody>
                  <a:tcPr marL="91433" marR="91433" marT="48082" marB="48082"/>
                </a:tc>
                <a:tc>
                  <a:txBody>
                    <a:bodyPr/>
                    <a:lstStyle/>
                    <a:p>
                      <a:pPr marL="177800" indent="-177800" algn="l">
                        <a:buFont typeface="+mj-ea"/>
                        <a:buAutoNum type="circleNumDbPlain"/>
                      </a:pPr>
                      <a:r>
                        <a:rPr kumimoji="1" lang="ja-JP" altLang="en-US" sz="1300" dirty="0" smtClean="0">
                          <a:solidFill>
                            <a:schemeClr val="tx1"/>
                          </a:solidFill>
                          <a:latin typeface="Meiryo UI" pitchFamily="50" charset="-128"/>
                          <a:ea typeface="Meiryo UI" pitchFamily="50" charset="-128"/>
                          <a:cs typeface="Meiryo UI" pitchFamily="50" charset="-128"/>
                        </a:rPr>
                        <a:t>応募者名・応募システム名称等</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en-US" altLang="ja-JP" sz="1100" dirty="0" smtClean="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smtClean="0">
                          <a:solidFill>
                            <a:schemeClr val="tx1"/>
                          </a:solidFill>
                          <a:latin typeface="Meiryo UI" pitchFamily="50" charset="-128"/>
                          <a:ea typeface="Meiryo UI" pitchFamily="50" charset="-128"/>
                          <a:cs typeface="Meiryo UI" pitchFamily="50" charset="-128"/>
                        </a:rPr>
                        <a:t>応募者情報</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smtClean="0">
                          <a:solidFill>
                            <a:schemeClr val="tx1"/>
                          </a:solidFill>
                          <a:latin typeface="Meiryo UI" pitchFamily="50" charset="-128"/>
                          <a:ea typeface="Meiryo UI" pitchFamily="50" charset="-128"/>
                          <a:cs typeface="Meiryo UI" pitchFamily="50" charset="-128"/>
                        </a:rPr>
                        <a:t>応募システムの構成要素</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smtClean="0">
                          <a:solidFill>
                            <a:schemeClr val="tx1"/>
                          </a:solidFill>
                          <a:latin typeface="Meiryo UI" pitchFamily="50" charset="-128"/>
                          <a:ea typeface="Meiryo UI" pitchFamily="50" charset="-128"/>
                          <a:cs typeface="Meiryo UI" pitchFamily="50" charset="-128"/>
                        </a:rPr>
                        <a:t>応募システムの全体像</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2</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smtClean="0">
                          <a:solidFill>
                            <a:schemeClr val="tx1"/>
                          </a:solidFill>
                          <a:latin typeface="Meiryo UI" pitchFamily="50" charset="-128"/>
                          <a:ea typeface="Meiryo UI" pitchFamily="50" charset="-128"/>
                          <a:cs typeface="Meiryo UI" pitchFamily="50" charset="-128"/>
                        </a:rPr>
                        <a:t>応募システムのユーザー像・ユーザー数</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smtClean="0">
                          <a:solidFill>
                            <a:schemeClr val="tx1"/>
                          </a:solidFill>
                          <a:latin typeface="Meiryo UI" pitchFamily="50" charset="-128"/>
                          <a:ea typeface="Meiryo UI" pitchFamily="50" charset="-128"/>
                          <a:cs typeface="Meiryo UI" pitchFamily="50" charset="-128"/>
                        </a:rPr>
                        <a:t>正確に、かつ、可能な範囲で漏れのないように記入して下さい。</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marL="95250" indent="-95250" algn="l">
                        <a:buFont typeface="Arial" pitchFamily="34" charset="0"/>
                        <a:buChar char="•"/>
                      </a:pPr>
                      <a:r>
                        <a:rPr kumimoji="1" lang="ja-JP" altLang="en-US" sz="1300" dirty="0" smtClean="0">
                          <a:solidFill>
                            <a:schemeClr val="tx1"/>
                          </a:solidFill>
                          <a:latin typeface="Meiryo UI" pitchFamily="50" charset="-128"/>
                          <a:ea typeface="Meiryo UI" pitchFamily="50" charset="-128"/>
                          <a:cs typeface="Meiryo UI" pitchFamily="50" charset="-128"/>
                        </a:rPr>
                        <a:t>③④⑤は応募システムを審査委員が理解する上で最も重要です。必要な情報を網羅し、かつ、できる限り簡明に記入して下さい。</a:t>
                      </a:r>
                      <a:endParaRPr kumimoji="1" lang="en-US" altLang="ja-JP" sz="1300" dirty="0" smtClean="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xmlns="" val="10002"/>
                  </a:ext>
                </a:extLst>
              </a:tr>
              <a:tr h="88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eiryo UI" pitchFamily="50" charset="-128"/>
                          <a:ea typeface="Meiryo UI" pitchFamily="50" charset="-128"/>
                          <a:cs typeface="Meiryo UI" pitchFamily="50" charset="-128"/>
                        </a:rPr>
                        <a:t>アピール</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eiryo UI" pitchFamily="50" charset="-128"/>
                          <a:ea typeface="Meiryo UI" pitchFamily="50" charset="-128"/>
                          <a:cs typeface="Meiryo UI" pitchFamily="50" charset="-128"/>
                        </a:rPr>
                        <a:t>ポイント</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228600" indent="-228600" algn="l">
                        <a:buFont typeface="+mj-lt"/>
                        <a:buAutoNum type="alphaUcParenR"/>
                      </a:pPr>
                      <a:r>
                        <a:rPr kumimoji="1" lang="ja-JP" altLang="en-US" sz="1300" dirty="0" smtClean="0">
                          <a:solidFill>
                            <a:schemeClr val="tx1"/>
                          </a:solidFill>
                          <a:latin typeface="Meiryo UI" pitchFamily="50" charset="-128"/>
                          <a:ea typeface="Meiryo UI" pitchFamily="50" charset="-128"/>
                          <a:cs typeface="Meiryo UI" pitchFamily="50" charset="-128"/>
                        </a:rPr>
                        <a:t>技術</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2</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smtClean="0">
                          <a:solidFill>
                            <a:schemeClr val="tx1"/>
                          </a:solidFill>
                          <a:latin typeface="Meiryo UI" pitchFamily="50" charset="-128"/>
                          <a:ea typeface="Meiryo UI" pitchFamily="50" charset="-128"/>
                          <a:cs typeface="Meiryo UI" pitchFamily="50" charset="-128"/>
                        </a:rPr>
                        <a:t>提供価値</a:t>
                      </a:r>
                      <a:r>
                        <a:rPr kumimoji="1" lang="ja-JP" altLang="en-US" sz="1100" dirty="0" smtClean="0">
                          <a:solidFill>
                            <a:schemeClr val="tx1"/>
                          </a:solidFill>
                          <a:latin typeface="Meiryo UI" pitchFamily="50" charset="-128"/>
                          <a:ea typeface="Meiryo UI" pitchFamily="50" charset="-128"/>
                          <a:cs typeface="Meiryo UI" pitchFamily="50" charset="-128"/>
                        </a:rPr>
                        <a:t>（１～</a:t>
                      </a:r>
                      <a:r>
                        <a:rPr kumimoji="1" lang="en-US" altLang="ja-JP" sz="1100" dirty="0" smtClean="0">
                          <a:solidFill>
                            <a:schemeClr val="tx1"/>
                          </a:solidFill>
                          <a:latin typeface="Meiryo UI" pitchFamily="50" charset="-128"/>
                          <a:ea typeface="Meiryo UI" pitchFamily="50" charset="-128"/>
                          <a:cs typeface="Meiryo UI" pitchFamily="50" charset="-128"/>
                        </a:rPr>
                        <a:t>3</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smtClean="0">
                          <a:solidFill>
                            <a:schemeClr val="tx1"/>
                          </a:solidFill>
                          <a:latin typeface="Meiryo UI" pitchFamily="50" charset="-128"/>
                          <a:ea typeface="Meiryo UI" pitchFamily="50" charset="-128"/>
                          <a:cs typeface="Meiryo UI" pitchFamily="50" charset="-128"/>
                        </a:rPr>
                        <a:t>ビジネス性</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en-US" altLang="ja-JP" sz="1500" dirty="0" smtClean="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smtClean="0">
                          <a:solidFill>
                            <a:schemeClr val="tx1"/>
                          </a:solidFill>
                          <a:latin typeface="Meiryo UI" pitchFamily="50" charset="-128"/>
                          <a:ea typeface="Meiryo UI" pitchFamily="50" charset="-128"/>
                          <a:cs typeface="Meiryo UI" pitchFamily="50" charset="-128"/>
                        </a:rPr>
                        <a:t>ユーザーの評価</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en-US" altLang="ja-JP" sz="1300" dirty="0" smtClean="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sz="1300" dirty="0" smtClean="0">
                          <a:solidFill>
                            <a:schemeClr val="tx1"/>
                          </a:solidFill>
                          <a:latin typeface="Meiryo UI" pitchFamily="50" charset="-128"/>
                          <a:ea typeface="Meiryo UI" pitchFamily="50" charset="-128"/>
                          <a:cs typeface="Meiryo UI" pitchFamily="50" charset="-128"/>
                        </a:rPr>
                        <a:t>A-D</a:t>
                      </a:r>
                      <a:r>
                        <a:rPr kumimoji="1" lang="ja-JP" altLang="en-US" sz="1300" dirty="0" smtClean="0">
                          <a:solidFill>
                            <a:schemeClr val="tx1"/>
                          </a:solidFill>
                          <a:latin typeface="Meiryo UI" pitchFamily="50" charset="-128"/>
                          <a:ea typeface="Meiryo UI" pitchFamily="50" charset="-128"/>
                          <a:cs typeface="Meiryo UI" pitchFamily="50" charset="-128"/>
                        </a:rPr>
                        <a:t>のスライドの構成に沿って、論理的明快さを意識して叙述下さい。図、グラフを利用するなどして、わかりやすい説明をお願いします。</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xmlns="" val="10003"/>
                  </a:ext>
                </a:extLst>
              </a:tr>
              <a:tr h="6600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eiryo UI" pitchFamily="50" charset="-128"/>
                          <a:ea typeface="Meiryo UI" pitchFamily="50" charset="-128"/>
                          <a:cs typeface="Meiryo UI" pitchFamily="50" charset="-128"/>
                        </a:rPr>
                        <a:t>まとめ</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0" indent="0" algn="l">
                        <a:buFont typeface="+mj-lt"/>
                        <a:buNone/>
                      </a:pPr>
                      <a:r>
                        <a:rPr kumimoji="1" lang="ja-JP" altLang="en-US" sz="1300" dirty="0" smtClean="0">
                          <a:solidFill>
                            <a:schemeClr val="tx1"/>
                          </a:solidFill>
                          <a:latin typeface="Meiryo UI" pitchFamily="50" charset="-128"/>
                          <a:ea typeface="Meiryo UI" pitchFamily="50" charset="-128"/>
                          <a:cs typeface="Meiryo UI" pitchFamily="50" charset="-128"/>
                        </a:rPr>
                        <a:t>⑥ 導入経緯や問題点とその克服など</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2</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marL="0" indent="0" algn="l">
                        <a:buFont typeface="+mj-lt"/>
                        <a:buNone/>
                      </a:pPr>
                      <a:r>
                        <a:rPr kumimoji="1" lang="ja-JP" altLang="en-US" sz="1300" dirty="0" smtClean="0">
                          <a:solidFill>
                            <a:schemeClr val="tx1"/>
                          </a:solidFill>
                          <a:latin typeface="Meiryo UI" pitchFamily="50" charset="-128"/>
                          <a:ea typeface="Meiryo UI" pitchFamily="50" charset="-128"/>
                          <a:cs typeface="Meiryo UI" pitchFamily="50" charset="-128"/>
                        </a:rPr>
                        <a:t>⑦ アピールポイントのまとめ</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smtClean="0">
                          <a:solidFill>
                            <a:schemeClr val="tx1"/>
                          </a:solidFill>
                          <a:latin typeface="Meiryo UI" pitchFamily="50" charset="-128"/>
                          <a:ea typeface="Meiryo UI" pitchFamily="50" charset="-128"/>
                          <a:cs typeface="Meiryo UI" pitchFamily="50" charset="-128"/>
                        </a:rPr>
                        <a:t>⑦ には、審査基準の各評価項目ごとに、応募システムのよいところをサマリーして下さい。</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xmlns="" val="10004"/>
                  </a:ext>
                </a:extLst>
              </a:tr>
              <a:tr h="492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eiryo UI" pitchFamily="50" charset="-128"/>
                          <a:ea typeface="Meiryo UI" pitchFamily="50" charset="-128"/>
                          <a:cs typeface="Meiryo UI" pitchFamily="50" charset="-128"/>
                        </a:rPr>
                        <a:t>その他</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smtClean="0">
                          <a:solidFill>
                            <a:schemeClr val="tx1"/>
                          </a:solidFill>
                          <a:latin typeface="Meiryo UI" pitchFamily="50" charset="-128"/>
                          <a:ea typeface="Meiryo UI" pitchFamily="50" charset="-128"/>
                          <a:cs typeface="Meiryo UI" pitchFamily="50" charset="-128"/>
                        </a:rPr>
                        <a:t>⑧ </a:t>
                      </a:r>
                      <a:r>
                        <a:rPr kumimoji="1" lang="en-US" altLang="ja-JP" sz="1300" dirty="0" smtClean="0">
                          <a:solidFill>
                            <a:schemeClr val="tx1"/>
                          </a:solidFill>
                          <a:latin typeface="Meiryo UI" pitchFamily="50" charset="-128"/>
                          <a:ea typeface="Meiryo UI" pitchFamily="50" charset="-128"/>
                          <a:cs typeface="Meiryo UI" pitchFamily="50" charset="-128"/>
                        </a:rPr>
                        <a:t>MCPC</a:t>
                      </a:r>
                      <a:r>
                        <a:rPr kumimoji="1" lang="ja-JP" altLang="en-US" sz="1300" dirty="0" smtClean="0">
                          <a:solidFill>
                            <a:schemeClr val="tx1"/>
                          </a:solidFill>
                          <a:latin typeface="Meiryo UI" pitchFamily="50" charset="-128"/>
                          <a:ea typeface="Meiryo UI" pitchFamily="50" charset="-128"/>
                          <a:cs typeface="Meiryo UI" pitchFamily="50" charset="-128"/>
                        </a:rPr>
                        <a:t>に対する希望・注意事項</a:t>
                      </a:r>
                      <a:r>
                        <a:rPr kumimoji="1" lang="ja-JP" altLang="en-US" sz="1100" dirty="0" smtClean="0">
                          <a:solidFill>
                            <a:schemeClr val="tx1"/>
                          </a:solidFill>
                          <a:latin typeface="Meiryo UI" pitchFamily="50" charset="-128"/>
                          <a:ea typeface="Meiryo UI" pitchFamily="50" charset="-128"/>
                          <a:cs typeface="Meiryo UI" pitchFamily="50" charset="-128"/>
                        </a:rPr>
                        <a:t>（</a:t>
                      </a:r>
                      <a:r>
                        <a:rPr kumimoji="1" lang="en-US" altLang="ja-JP" sz="1100" dirty="0" smtClean="0">
                          <a:solidFill>
                            <a:schemeClr val="tx1"/>
                          </a:solidFill>
                          <a:latin typeface="Meiryo UI" pitchFamily="50" charset="-128"/>
                          <a:ea typeface="Meiryo UI" pitchFamily="50" charset="-128"/>
                          <a:cs typeface="Meiryo UI" pitchFamily="50" charset="-128"/>
                        </a:rPr>
                        <a:t>1</a:t>
                      </a:r>
                      <a:r>
                        <a:rPr kumimoji="1" lang="ja-JP" altLang="en-US" sz="1100" dirty="0" smtClean="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smtClean="0">
                          <a:solidFill>
                            <a:schemeClr val="tx1"/>
                          </a:solidFill>
                          <a:latin typeface="Meiryo UI" pitchFamily="50" charset="-128"/>
                          <a:ea typeface="Meiryo UI" pitchFamily="50" charset="-128"/>
                          <a:cs typeface="Meiryo UI" pitchFamily="50" charset="-128"/>
                        </a:rPr>
                        <a:t>⑧ には、情報の取り扱いに関する指定事項など、</a:t>
                      </a:r>
                      <a:r>
                        <a:rPr kumimoji="1" lang="en-US" altLang="ja-JP" sz="1300" dirty="0" smtClean="0">
                          <a:solidFill>
                            <a:schemeClr val="tx1"/>
                          </a:solidFill>
                          <a:latin typeface="Meiryo UI" pitchFamily="50" charset="-128"/>
                          <a:ea typeface="Meiryo UI" pitchFamily="50" charset="-128"/>
                          <a:cs typeface="Meiryo UI" pitchFamily="50" charset="-128"/>
                        </a:rPr>
                        <a:t>MCPC</a:t>
                      </a:r>
                      <a:r>
                        <a:rPr kumimoji="1" lang="ja-JP" altLang="en-US" sz="1300" dirty="0" smtClean="0">
                          <a:solidFill>
                            <a:schemeClr val="tx1"/>
                          </a:solidFill>
                          <a:latin typeface="Meiryo UI" pitchFamily="50" charset="-128"/>
                          <a:ea typeface="Meiryo UI" pitchFamily="50" charset="-128"/>
                          <a:cs typeface="Meiryo UI" pitchFamily="50" charset="-128"/>
                        </a:rPr>
                        <a:t>に対する希望・注意事項を記載して下さい。</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eaLnBrk="1" fontAlgn="auto" hangingPunct="1">
              <a:spcAft>
                <a:spcPts val="0"/>
              </a:spcAft>
              <a:defRPr/>
            </a:pPr>
            <a:r>
              <a:rPr lang="en-US" altLang="ja-JP" dirty="0">
                <a:solidFill>
                  <a:schemeClr val="tx1"/>
                </a:solidFill>
              </a:rPr>
              <a:t>MCPC </a:t>
            </a:r>
            <a:r>
              <a:rPr lang="en-US" altLang="ja-JP" dirty="0" smtClean="0">
                <a:solidFill>
                  <a:schemeClr val="tx1"/>
                </a:solidFill>
              </a:rPr>
              <a:t>award</a:t>
            </a:r>
            <a:r>
              <a:rPr lang="ja-JP" altLang="en-US" dirty="0" smtClean="0">
                <a:solidFill>
                  <a:schemeClr val="tx1"/>
                </a:solidFill>
              </a:rPr>
              <a:t>（ユーザー部門）</a:t>
            </a:r>
            <a:r>
              <a:rPr lang="en-US" altLang="ja-JP" dirty="0" smtClean="0">
                <a:solidFill>
                  <a:schemeClr val="tx1"/>
                </a:solidFill>
              </a:rPr>
              <a:t/>
            </a:r>
            <a:br>
              <a:rPr lang="en-US" altLang="ja-JP" dirty="0" smtClean="0">
                <a:solidFill>
                  <a:schemeClr val="tx1"/>
                </a:solidFill>
              </a:rPr>
            </a:br>
            <a:r>
              <a:rPr lang="ja-JP" altLang="en-US" sz="5400" dirty="0">
                <a:effectLst>
                  <a:outerShdw blurRad="38100" dist="38100" dir="2700000" algn="tl">
                    <a:srgbClr val="000000">
                      <a:alpha val="43137"/>
                    </a:srgbClr>
                  </a:outerShdw>
                </a:effectLst>
              </a:rPr>
              <a:t>エントリーシート</a:t>
            </a:r>
          </a:p>
        </p:txBody>
      </p:sp>
      <p:sp>
        <p:nvSpPr>
          <p:cNvPr id="1331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05BCFD0F-649D-415D-B48F-0902E4C6C210}" type="slidenum">
              <a:rPr lang="ja-JP" altLang="en-US" sz="1200" smtClean="0">
                <a:solidFill>
                  <a:srgbClr val="92D050"/>
                </a:solidFill>
              </a:rPr>
              <a:pPr>
                <a:spcBef>
                  <a:spcPct val="0"/>
                </a:spcBef>
                <a:buFontTx/>
                <a:buNone/>
              </a:pPr>
              <a:t>4</a:t>
            </a:fld>
            <a:endParaRPr lang="ja-JP" altLang="en-US" sz="1200" smtClean="0">
              <a:solidFill>
                <a:srgbClr val="92D050"/>
              </a:solidFill>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3728" y="1124744"/>
            <a:ext cx="2539419" cy="63485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307542591"/>
              </p:ext>
            </p:extLst>
          </p:nvPr>
        </p:nvGraphicFramePr>
        <p:xfrm>
          <a:off x="604838" y="1628775"/>
          <a:ext cx="7921625" cy="4498358"/>
        </p:xfrm>
        <a:graphic>
          <a:graphicData uri="http://schemas.openxmlformats.org/drawingml/2006/table">
            <a:tbl>
              <a:tblPr>
                <a:tableStyleId>{8799B23B-EC83-4686-B30A-512413B5E67A}</a:tableStyleId>
              </a:tblPr>
              <a:tblGrid>
                <a:gridCol w="1800572">
                  <a:extLst>
                    <a:ext uri="{9D8B030D-6E8A-4147-A177-3AD203B41FA5}">
                      <a16:colId xmlns:a16="http://schemas.microsoft.com/office/drawing/2014/main" xmlns="" val="20000"/>
                    </a:ext>
                  </a:extLst>
                </a:gridCol>
                <a:gridCol w="6121053">
                  <a:extLst>
                    <a:ext uri="{9D8B030D-6E8A-4147-A177-3AD203B41FA5}">
                      <a16:colId xmlns:a16="http://schemas.microsoft.com/office/drawing/2014/main" xmlns="" val="20001"/>
                    </a:ext>
                  </a:extLst>
                </a:gridCol>
              </a:tblGrid>
              <a:tr h="719599">
                <a:tc>
                  <a:txBody>
                    <a:bodyPr/>
                    <a:lstStyle/>
                    <a:p>
                      <a:pPr algn="r"/>
                      <a:r>
                        <a:rPr kumimoji="1" lang="ja-JP" altLang="en-US" sz="1200" b="1" kern="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　応募者</a:t>
                      </a:r>
                      <a:endPar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endPar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xmlns="" val="10000"/>
                  </a:ext>
                </a:extLst>
              </a:tr>
              <a:tr h="274373">
                <a:tc>
                  <a:txBody>
                    <a:bodyPr/>
                    <a:lstStyle/>
                    <a:p>
                      <a:pPr algn="r"/>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住所</a:t>
                      </a:r>
                      <a:endParaRPr kumimoji="1" lang="ja-JP" altLang="en-US" sz="1200" kern="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xmlns="" val="10001"/>
                  </a:ext>
                </a:extLst>
              </a:tr>
              <a:tr h="71959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応募システムの呼称</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簡潔でわかりやすい呼称</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通常使われている呼称</a:t>
                      </a:r>
                      <a:endParaRPr kumimoji="1" lang="ja-JP" altLang="en-US" sz="1200" dirty="0" smtClean="0">
                        <a:solidFill>
                          <a:schemeClr val="tx1">
                            <a:lumMod val="50000"/>
                            <a:lumOff val="50000"/>
                          </a:schemeClr>
                        </a:solidFill>
                        <a:latin typeface="Meiryo UI" pitchFamily="50" charset="-128"/>
                        <a:ea typeface="Meiryo UI" pitchFamily="50" charset="-128"/>
                        <a:cs typeface="Meiryo UI" pitchFamily="50" charset="-128"/>
                      </a:endParaRPr>
                    </a:p>
                  </a:txBody>
                  <a:tcPr marT="45729" marB="45729" anchor="ctr">
                    <a:solidFill>
                      <a:schemeClr val="accent3">
                        <a:lumMod val="20000"/>
                        <a:lumOff val="80000"/>
                      </a:schemeClr>
                    </a:solidFill>
                  </a:tcPr>
                </a:tc>
                <a:tc>
                  <a:txBody>
                    <a:bodyPr/>
                    <a:lstStyle/>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xmlns="" val="10002"/>
                  </a:ext>
                </a:extLst>
              </a:tr>
              <a:tr h="180399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応募システムの概要</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システムの簡潔な説明と</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アピールポイント</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字程度）</a:t>
                      </a: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xmlns="" val="10003"/>
                  </a:ext>
                </a:extLst>
              </a:tr>
              <a:tr h="4321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応募カテゴリ</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「ユーザー部門」と「サービス＆ソリューション部門」</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の適格性を確認しましたか？</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はい　　・　　いいえ</a:t>
                      </a:r>
                      <a:endPar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xmlns="" val="10004"/>
                  </a:ext>
                </a:extLst>
              </a:tr>
              <a:tr h="432132">
                <a:tc>
                  <a:txBody>
                    <a:bodyPr/>
                    <a:lstStyle/>
                    <a:p>
                      <a:pPr algn="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提出日</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xmlns="" val="10005"/>
                  </a:ext>
                </a:extLst>
              </a:tr>
            </a:tbl>
          </a:graphicData>
        </a:graphic>
      </p:graphicFrame>
      <p:sp>
        <p:nvSpPr>
          <p:cNvPr id="8" name="正方形/長方形 7"/>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①</a:t>
            </a:r>
          </a:p>
        </p:txBody>
      </p:sp>
      <p:sp>
        <p:nvSpPr>
          <p:cNvPr id="15383" name="テキスト ボックス 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5384" name="タイトル 1"/>
          <p:cNvSpPr>
            <a:spLocks noGrp="1"/>
          </p:cNvSpPr>
          <p:nvPr>
            <p:ph type="title"/>
          </p:nvPr>
        </p:nvSpPr>
        <p:spPr/>
        <p:txBody>
          <a:bodyPr/>
          <a:lstStyle/>
          <a:p>
            <a:pPr eaLnBrk="1" hangingPunct="1"/>
            <a:r>
              <a:rPr lang="ja-JP" altLang="en-US" smtClean="0">
                <a:solidFill>
                  <a:schemeClr val="tx1"/>
                </a:solidFill>
              </a:rPr>
              <a:t>応募者名・応募システム名称等</a:t>
            </a:r>
          </a:p>
        </p:txBody>
      </p:sp>
      <p:sp>
        <p:nvSpPr>
          <p:cNvPr id="15385"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E0D86B11-4075-4CD8-BBDF-4B990823D5E9}" type="slidenum">
              <a:rPr lang="ja-JP" altLang="en-US" sz="1200" smtClean="0">
                <a:solidFill>
                  <a:srgbClr val="92D050"/>
                </a:solidFill>
              </a:rPr>
              <a:pPr>
                <a:spcBef>
                  <a:spcPct val="0"/>
                </a:spcBef>
                <a:buFontTx/>
                <a:buNone/>
              </a:pPr>
              <a:t>5</a:t>
            </a:fld>
            <a:endParaRPr lang="ja-JP" altLang="en-US" sz="1200" smtClean="0">
              <a:solidFill>
                <a:srgbClr val="92D05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smtClean="0">
                <a:solidFill>
                  <a:schemeClr val="tx1"/>
                </a:solidFill>
              </a:rPr>
              <a:t>応募者情報</a:t>
            </a:r>
          </a:p>
        </p:txBody>
      </p:sp>
      <p:graphicFrame>
        <p:nvGraphicFramePr>
          <p:cNvPr id="5" name="表 4"/>
          <p:cNvGraphicFramePr>
            <a:graphicFrameLocks noGrp="1"/>
          </p:cNvGraphicFramePr>
          <p:nvPr/>
        </p:nvGraphicFramePr>
        <p:xfrm>
          <a:off x="611188" y="2774950"/>
          <a:ext cx="3886200" cy="1371600"/>
        </p:xfrm>
        <a:graphic>
          <a:graphicData uri="http://schemas.openxmlformats.org/drawingml/2006/table">
            <a:tbl>
              <a:tblPr bandRow="1">
                <a:tableStyleId>{F5AB1C69-6EDB-4FF4-983F-18BD219EF322}</a:tableStyleId>
              </a:tblPr>
              <a:tblGrid>
                <a:gridCol w="1800698">
                  <a:extLst>
                    <a:ext uri="{9D8B030D-6E8A-4147-A177-3AD203B41FA5}">
                      <a16:colId xmlns:a16="http://schemas.microsoft.com/office/drawing/2014/main" xmlns="" val="20000"/>
                    </a:ext>
                  </a:extLst>
                </a:gridCol>
                <a:gridCol w="2085502">
                  <a:extLst>
                    <a:ext uri="{9D8B030D-6E8A-4147-A177-3AD203B41FA5}">
                      <a16:colId xmlns:a16="http://schemas.microsoft.com/office/drawing/2014/main" xmlns="" val="20001"/>
                    </a:ext>
                  </a:extLst>
                </a:gridCol>
              </a:tblGrid>
              <a:tr h="156071">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xmlns="" val="10000"/>
                  </a:ext>
                </a:extLst>
              </a:tr>
              <a:tr h="156071">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ご担当者所属</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xmlns="" val="10001"/>
                  </a:ext>
                </a:extLst>
              </a:tr>
              <a:tr h="156071">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ご担当者役職</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xmlns="" val="10002"/>
                  </a:ext>
                </a:extLst>
              </a:tr>
              <a:tr h="156071">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ご担当者電話</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xmlns="" val="10003"/>
                  </a:ext>
                </a:extLst>
              </a:tr>
              <a:tr h="156071">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ご担当者電子メール</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xmlns="" val="10004"/>
                  </a:ext>
                </a:extLst>
              </a:tr>
            </a:tbl>
          </a:graphicData>
        </a:graphic>
      </p:graphicFrame>
      <p:graphicFrame>
        <p:nvGraphicFramePr>
          <p:cNvPr id="8" name="表 7"/>
          <p:cNvGraphicFramePr>
            <a:graphicFrameLocks noGrp="1"/>
          </p:cNvGraphicFramePr>
          <p:nvPr/>
        </p:nvGraphicFramePr>
        <p:xfrm>
          <a:off x="4643438" y="1627188"/>
          <a:ext cx="3889375" cy="4297434"/>
        </p:xfrm>
        <a:graphic>
          <a:graphicData uri="http://schemas.openxmlformats.org/drawingml/2006/table">
            <a:tbl>
              <a:tblPr bandRow="1">
                <a:tableStyleId>{F5AB1C69-6EDB-4FF4-983F-18BD219EF322}</a:tableStyleId>
              </a:tblPr>
              <a:tblGrid>
                <a:gridCol w="1440532">
                  <a:extLst>
                    <a:ext uri="{9D8B030D-6E8A-4147-A177-3AD203B41FA5}">
                      <a16:colId xmlns:a16="http://schemas.microsoft.com/office/drawing/2014/main" xmlns="" val="20000"/>
                    </a:ext>
                  </a:extLst>
                </a:gridCol>
                <a:gridCol w="2448843">
                  <a:extLst>
                    <a:ext uri="{9D8B030D-6E8A-4147-A177-3AD203B41FA5}">
                      <a16:colId xmlns:a16="http://schemas.microsoft.com/office/drawing/2014/main" xmlns="" val="20001"/>
                    </a:ext>
                  </a:extLst>
                </a:gridCol>
              </a:tblGrid>
              <a:tr h="457112">
                <a:tc>
                  <a:txBody>
                    <a:bodyPr/>
                    <a:lstStyle/>
                    <a:p>
                      <a:r>
                        <a:rPr kumimoji="1"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タイプ</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679" marB="45679"/>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営利組織</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乙</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非営利組織</a:t>
                      </a:r>
                    </a:p>
                  </a:txBody>
                  <a:tcPr marT="45679" marB="45679"/>
                </a:tc>
                <a:extLst>
                  <a:ext uri="{0D108BD9-81ED-4DB2-BD59-A6C34878D82A}">
                    <a16:rowId xmlns:a16="http://schemas.microsoft.com/office/drawing/2014/main" xmlns="" val="10000"/>
                  </a:ext>
                </a:extLst>
              </a:tr>
              <a:tr h="3383139">
                <a:tc>
                  <a:txBody>
                    <a:bodyPr/>
                    <a:lstStyle/>
                    <a:p>
                      <a:r>
                        <a:rPr kumimoji="1"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業種</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帝国データバンク産業分類に基づく</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679" marB="45679"/>
                </a:tc>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農業・林業・漁業・鉱業</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建設業</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電気・ガス・熱・水道</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情報通信業</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情報サービス業</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運輸業・倉庫業	</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流通業（卸）</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流通業（小売）	</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金融・保険業</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不動産業</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飲食店・宿泊業</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医療・福祉・教育・学習支援</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調査・広告</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サービス業</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公務</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個人事業主</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xmlns="" val="10001"/>
                  </a:ext>
                </a:extLst>
              </a:tr>
              <a:tr h="457112">
                <a:tc>
                  <a:txBody>
                    <a:bodyPr/>
                    <a:lstStyle/>
                    <a:p>
                      <a:r>
                        <a:rPr kumimoji="1"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規模区分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679" marB="45679"/>
                </a:tc>
                <a:tc>
                  <a:txBody>
                    <a:bodyPr/>
                    <a:lstStyle/>
                    <a:p>
                      <a:pPr marL="0" indent="0">
                        <a:buNone/>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 </a:t>
                      </a:r>
                      <a:r>
                        <a:rPr kumimoji="1" lang="ja-JP" altLang="en-US" sz="1200" baseline="30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baseline="30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679" marB="45679"/>
                </a:tc>
                <a:extLst>
                  <a:ext uri="{0D108BD9-81ED-4DB2-BD59-A6C34878D82A}">
                    <a16:rowId xmlns:a16="http://schemas.microsoft.com/office/drawing/2014/main" xmlns="" val="10002"/>
                  </a:ext>
                </a:extLst>
              </a:tr>
            </a:tbl>
          </a:graphicData>
        </a:graphic>
      </p:graphicFrame>
      <p:graphicFrame>
        <p:nvGraphicFramePr>
          <p:cNvPr id="9" name="表 8"/>
          <p:cNvGraphicFramePr>
            <a:graphicFrameLocks noGrp="1"/>
          </p:cNvGraphicFramePr>
          <p:nvPr/>
        </p:nvGraphicFramePr>
        <p:xfrm>
          <a:off x="611188" y="1628775"/>
          <a:ext cx="3889375" cy="974730"/>
        </p:xfrm>
        <a:graphic>
          <a:graphicData uri="http://schemas.openxmlformats.org/drawingml/2006/table">
            <a:tbl>
              <a:tblPr bandRow="1">
                <a:tableStyleId>{F5AB1C69-6EDB-4FF4-983F-18BD219EF322}</a:tableStyleId>
              </a:tblPr>
              <a:tblGrid>
                <a:gridCol w="1800721">
                  <a:extLst>
                    <a:ext uri="{9D8B030D-6E8A-4147-A177-3AD203B41FA5}">
                      <a16:colId xmlns:a16="http://schemas.microsoft.com/office/drawing/2014/main" xmlns="" val="20000"/>
                    </a:ext>
                  </a:extLst>
                </a:gridCol>
                <a:gridCol w="2088654">
                  <a:extLst>
                    <a:ext uri="{9D8B030D-6E8A-4147-A177-3AD203B41FA5}">
                      <a16:colId xmlns:a16="http://schemas.microsoft.com/office/drawing/2014/main" xmlns="" val="20001"/>
                    </a:ext>
                  </a:extLst>
                </a:gridCol>
              </a:tblGrid>
              <a:tr h="274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従業員数</a:t>
                      </a:r>
                      <a:endParaRPr kumimoji="1"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xmlns="" val="10000"/>
                  </a:ext>
                </a:extLst>
              </a:tr>
              <a:tr h="426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直近会計年度売上</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またはそれに相当するもの</a:t>
                      </a:r>
                      <a:endPar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xmlns="" val="10001"/>
                  </a:ext>
                </a:extLst>
              </a:tr>
              <a:tr h="274109">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資本金</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xmlns="" val="10002"/>
                  </a:ext>
                </a:extLst>
              </a:tr>
            </a:tbl>
          </a:graphicData>
        </a:graphic>
      </p:graphicFrame>
      <p:sp>
        <p:nvSpPr>
          <p:cNvPr id="16435" name="テキスト ボックス 9"/>
          <p:cNvSpPr>
            <a:spLocks noChangeArrowheads="1"/>
          </p:cNvSpPr>
          <p:nvPr/>
        </p:nvSpPr>
        <p:spPr bwMode="auto">
          <a:xfrm>
            <a:off x="4643438" y="1373188"/>
            <a:ext cx="3889375" cy="252412"/>
          </a:xfrm>
          <a:prstGeom prst="bracketPair">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900">
                <a:solidFill>
                  <a:srgbClr val="FF0000"/>
                </a:solidFill>
              </a:rPr>
              <a:t>該当するものを残して他を削除して下さい</a:t>
            </a:r>
          </a:p>
        </p:txBody>
      </p:sp>
      <p:sp>
        <p:nvSpPr>
          <p:cNvPr id="16436" name="正方形/長方形 10"/>
          <p:cNvSpPr>
            <a:spLocks noChangeArrowheads="1"/>
          </p:cNvSpPr>
          <p:nvPr/>
        </p:nvSpPr>
        <p:spPr bwMode="auto">
          <a:xfrm>
            <a:off x="322263" y="4219575"/>
            <a:ext cx="424973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solidFill>
                  <a:srgbClr val="FF0000"/>
                </a:solidFill>
              </a:rPr>
              <a:t>（注）</a:t>
            </a:r>
            <a:r>
              <a:rPr lang="ja-JP" altLang="en-US" sz="900"/>
              <a:t>「中小企業」とは次の何れかに該当するものをいいます（中小企業法基本法）</a:t>
            </a:r>
            <a:endParaRPr lang="en-US" altLang="ja-JP" sz="900"/>
          </a:p>
          <a:p>
            <a:pPr eaLnBrk="1" hangingPunct="1">
              <a:spcBef>
                <a:spcPct val="0"/>
              </a:spcBef>
              <a:buFontTx/>
              <a:buNone/>
            </a:pPr>
            <a:r>
              <a:rPr lang="ja-JP" altLang="en-US" sz="900"/>
              <a:t>一 </a:t>
            </a:r>
            <a:r>
              <a:rPr lang="en-US" altLang="ja-JP" sz="900"/>
              <a:t>	</a:t>
            </a:r>
            <a:r>
              <a:rPr lang="ja-JP" altLang="en-US" sz="900"/>
              <a:t>資本金の額又は出資の総額が三億円以下の会社並びに常時使用する従業員の数が三百人以下の会社及び個人であつて、製造業、建設業、運輸業その他の業種（次号から第四号までに掲げる業種を除く。）に属する事業を主たる事業として営むもの</a:t>
            </a:r>
          </a:p>
          <a:p>
            <a:pPr eaLnBrk="1" hangingPunct="1">
              <a:spcBef>
                <a:spcPct val="0"/>
              </a:spcBef>
              <a:buFontTx/>
              <a:buNone/>
            </a:pPr>
            <a:r>
              <a:rPr lang="ja-JP" altLang="en-US" sz="900"/>
              <a:t>二 </a:t>
            </a:r>
            <a:r>
              <a:rPr lang="en-US" altLang="ja-JP" sz="900"/>
              <a:t>	</a:t>
            </a:r>
            <a:r>
              <a:rPr lang="ja-JP" altLang="en-US" sz="900"/>
              <a:t>資本金の額又は出資の総額が一億円以下の会社並びに常時使用する従業員の数が百人以下の会社及び個人であつて、卸売業に属する事業を主たる事業として営むもの</a:t>
            </a:r>
          </a:p>
          <a:p>
            <a:pPr eaLnBrk="1" hangingPunct="1">
              <a:spcBef>
                <a:spcPct val="0"/>
              </a:spcBef>
              <a:buFontTx/>
              <a:buNone/>
            </a:pPr>
            <a:r>
              <a:rPr lang="ja-JP" altLang="en-US" sz="900"/>
              <a:t>三 </a:t>
            </a:r>
            <a:r>
              <a:rPr lang="en-US" altLang="ja-JP" sz="900"/>
              <a:t>	</a:t>
            </a:r>
            <a:r>
              <a:rPr lang="ja-JP" altLang="en-US" sz="900"/>
              <a:t>資本金の額又は出資の総額が五千万円以下の会社並びに常時使用する従業員の数が百人以下の会社及び個人であつて、サービス業に属する事業を主たる事業として営むもの</a:t>
            </a:r>
          </a:p>
          <a:p>
            <a:pPr eaLnBrk="1" hangingPunct="1">
              <a:spcBef>
                <a:spcPct val="0"/>
              </a:spcBef>
              <a:buFontTx/>
              <a:buNone/>
            </a:pPr>
            <a:r>
              <a:rPr lang="ja-JP" altLang="en-US" sz="900"/>
              <a:t>四 </a:t>
            </a:r>
            <a:r>
              <a:rPr lang="en-US" altLang="ja-JP" sz="900"/>
              <a:t>	</a:t>
            </a:r>
            <a:r>
              <a:rPr lang="ja-JP" altLang="en-US" sz="900"/>
              <a:t>資本金の額又は出資の総額が五千万円以下の会社並びに常時使用する従業員の数が五十人以下の会社及び個人であつて、小売業に属する事業を主たる事業として営むもの </a:t>
            </a:r>
          </a:p>
        </p:txBody>
      </p:sp>
      <p:sp>
        <p:nvSpPr>
          <p:cNvPr id="16437" name="スライド番号プレースホルダー 1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96BE4B-6EC5-44B5-9461-DC4A641E9ACC}" type="slidenum">
              <a:rPr lang="ja-JP" altLang="en-US" sz="1200" smtClean="0">
                <a:solidFill>
                  <a:srgbClr val="92D050"/>
                </a:solidFill>
              </a:rPr>
              <a:pPr>
                <a:spcBef>
                  <a:spcPct val="0"/>
                </a:spcBef>
                <a:buFontTx/>
                <a:buNone/>
              </a:pPr>
              <a:t>6</a:t>
            </a:fld>
            <a:endParaRPr lang="ja-JP" altLang="en-US" sz="1200" smtClean="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②</a:t>
            </a:r>
          </a:p>
        </p:txBody>
      </p:sp>
      <p:sp>
        <p:nvSpPr>
          <p:cNvPr id="16439" name="テキスト ボックス 13"/>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smtClean="0">
                <a:solidFill>
                  <a:schemeClr val="tx1"/>
                </a:solidFill>
              </a:rPr>
              <a:t>応募システムの構成要素</a:t>
            </a:r>
          </a:p>
        </p:txBody>
      </p:sp>
      <p:sp>
        <p:nvSpPr>
          <p:cNvPr id="6" name="テキスト ボックス 5"/>
          <p:cNvSpPr txBox="1"/>
          <p:nvPr/>
        </p:nvSpPr>
        <p:spPr>
          <a:xfrm>
            <a:off x="1511300" y="1620838"/>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クライアント</a:t>
            </a:r>
          </a:p>
        </p:txBody>
      </p:sp>
      <p:sp>
        <p:nvSpPr>
          <p:cNvPr id="9" name="テキスト ボックス 8"/>
          <p:cNvSpPr txBox="1"/>
          <p:nvPr/>
        </p:nvSpPr>
        <p:spPr>
          <a:xfrm>
            <a:off x="655320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センター</a:t>
            </a:r>
          </a:p>
        </p:txBody>
      </p:sp>
      <p:sp>
        <p:nvSpPr>
          <p:cNvPr id="10" name="テキスト ボックス 9"/>
          <p:cNvSpPr txBox="1"/>
          <p:nvPr/>
        </p:nvSpPr>
        <p:spPr>
          <a:xfrm>
            <a:off x="403225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ネットワーク</a:t>
            </a:r>
          </a:p>
        </p:txBody>
      </p:sp>
      <p:sp>
        <p:nvSpPr>
          <p:cNvPr id="17414" name="テキスト ボックス 10"/>
          <p:cNvSpPr txBox="1">
            <a:spLocks noChangeArrowheads="1"/>
          </p:cNvSpPr>
          <p:nvPr/>
        </p:nvSpPr>
        <p:spPr bwMode="auto">
          <a:xfrm>
            <a:off x="969963"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900"/>
              <a:t>PC</a:t>
            </a:r>
            <a:r>
              <a:rPr lang="ja-JP" altLang="en-US" sz="900"/>
              <a:t>・スマートフォン・タブレット・通信モジュール内蔵機器、モバイルプリンター、カードリーダー等</a:t>
            </a:r>
          </a:p>
        </p:txBody>
      </p:sp>
      <p:sp>
        <p:nvSpPr>
          <p:cNvPr id="17415" name="テキスト ボックス 12"/>
          <p:cNvSpPr txBox="1">
            <a:spLocks noChangeArrowheads="1"/>
          </p:cNvSpPr>
          <p:nvPr/>
        </p:nvSpPr>
        <p:spPr bwMode="auto">
          <a:xfrm>
            <a:off x="6003925"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センター設備・システム・</a:t>
            </a:r>
            <a:r>
              <a:rPr lang="en-US" altLang="ja-JP" sz="900"/>
              <a:t>ASP/SaaS/</a:t>
            </a:r>
            <a:r>
              <a:rPr lang="ja-JP" altLang="en-US" sz="900"/>
              <a:t>クラウドのシステム等</a:t>
            </a:r>
          </a:p>
        </p:txBody>
      </p:sp>
      <p:graphicFrame>
        <p:nvGraphicFramePr>
          <p:cNvPr id="15" name="表 14"/>
          <p:cNvGraphicFramePr>
            <a:graphicFrameLocks noGrp="1"/>
          </p:cNvGraphicFramePr>
          <p:nvPr/>
        </p:nvGraphicFramePr>
        <p:xfrm>
          <a:off x="97155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xmlns="" val="20000"/>
                    </a:ext>
                  </a:extLst>
                </a:gridCol>
                <a:gridCol w="720379">
                  <a:extLst>
                    <a:ext uri="{9D8B030D-6E8A-4147-A177-3AD203B41FA5}">
                      <a16:colId xmlns:a16="http://schemas.microsoft.com/office/drawing/2014/main" xmlns="" val="20001"/>
                    </a:ext>
                  </a:extLst>
                </a:gridCol>
              </a:tblGrid>
              <a:tr h="156071">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クライアント</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3"/>
                  </a:ext>
                </a:extLst>
              </a:tr>
              <a:tr h="156071">
                <a:tc>
                  <a:txBody>
                    <a:bodyPr/>
                    <a:lstStyle/>
                    <a:p>
                      <a:pPr algn="r"/>
                      <a:r>
                        <a:rPr kumimoji="1" lang="en-US" altLang="ja-JP"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4"/>
                  </a:ext>
                </a:extLst>
              </a:tr>
            </a:tbl>
          </a:graphicData>
        </a:graphic>
      </p:graphicFrame>
      <p:graphicFrame>
        <p:nvGraphicFramePr>
          <p:cNvPr id="16" name="表 15"/>
          <p:cNvGraphicFramePr>
            <a:graphicFrameLocks noGrp="1"/>
          </p:cNvGraphicFramePr>
          <p:nvPr/>
        </p:nvGraphicFramePr>
        <p:xfrm>
          <a:off x="350520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xmlns="" val="20000"/>
                    </a:ext>
                  </a:extLst>
                </a:gridCol>
                <a:gridCol w="720379">
                  <a:extLst>
                    <a:ext uri="{9D8B030D-6E8A-4147-A177-3AD203B41FA5}">
                      <a16:colId xmlns:a16="http://schemas.microsoft.com/office/drawing/2014/main" xmlns="" val="20001"/>
                    </a:ext>
                  </a:extLst>
                </a:gridCol>
              </a:tblGrid>
              <a:tr h="156071">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キャリア</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3"/>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4"/>
                  </a:ext>
                </a:extLst>
              </a:tr>
            </a:tbl>
          </a:graphicData>
        </a:graphic>
      </p:graphicFrame>
      <p:graphicFrame>
        <p:nvGraphicFramePr>
          <p:cNvPr id="17" name="表 16"/>
          <p:cNvGraphicFramePr>
            <a:graphicFrameLocks noGrp="1"/>
          </p:cNvGraphicFramePr>
          <p:nvPr/>
        </p:nvGraphicFramePr>
        <p:xfrm>
          <a:off x="6007100" y="2492375"/>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xmlns="" val="20000"/>
                    </a:ext>
                  </a:extLst>
                </a:gridCol>
              </a:tblGrid>
              <a:tr h="274241">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社内システム</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xmlns=""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xmlns=""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xmlns=""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xmlns="" val="10003"/>
                  </a:ext>
                </a:extLst>
              </a:tr>
            </a:tbl>
          </a:graphicData>
        </a:graphic>
      </p:graphicFrame>
      <p:graphicFrame>
        <p:nvGraphicFramePr>
          <p:cNvPr id="18" name="表 17"/>
          <p:cNvGraphicFramePr>
            <a:graphicFrameLocks noGrp="1"/>
          </p:cNvGraphicFramePr>
          <p:nvPr/>
        </p:nvGraphicFramePr>
        <p:xfrm>
          <a:off x="6007100" y="3789363"/>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xmlns="" val="20000"/>
                    </a:ext>
                  </a:extLst>
                </a:gridCol>
              </a:tblGrid>
              <a:tr h="274241">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ASP/</a:t>
                      </a:r>
                      <a:r>
                        <a:rPr kumimoji="1" lang="en-US" altLang="ja-JP"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SaaS</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クラウドシステム</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xmlns=""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xmlns=""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xmlns=""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xmlns="" val="10003"/>
                  </a:ext>
                </a:extLst>
              </a:tr>
            </a:tbl>
          </a:graphicData>
        </a:graphic>
      </p:graphicFrame>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③</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2" name="テキスト ボックス 22"/>
          <p:cNvSpPr txBox="1">
            <a:spLocks noChangeArrowheads="1"/>
          </p:cNvSpPr>
          <p:nvPr/>
        </p:nvSpPr>
        <p:spPr bwMode="auto">
          <a:xfrm>
            <a:off x="3487738"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モバイル（</a:t>
            </a:r>
            <a:r>
              <a:rPr lang="en-US" altLang="ja-JP" sz="900"/>
              <a:t>LTE/LPWA</a:t>
            </a:r>
            <a:r>
              <a:rPr lang="ja-JP" altLang="en-US" sz="900"/>
              <a:t>）ネットワーク、衛星通信、固定通信、</a:t>
            </a:r>
            <a:r>
              <a:rPr lang="en-US" altLang="ja-JP" sz="900"/>
              <a:t>LAN.</a:t>
            </a:r>
            <a:r>
              <a:rPr lang="ja-JP" altLang="en-US" sz="900"/>
              <a:t>無線</a:t>
            </a:r>
            <a:r>
              <a:rPr lang="en-US" altLang="ja-JP" sz="900"/>
              <a:t>LAN</a:t>
            </a:r>
            <a:r>
              <a:rPr lang="ja-JP" altLang="en-US" sz="900"/>
              <a:t>、内線等</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7</a:t>
            </a:fld>
            <a:endParaRPr lang="ja-JP" altLang="en-US" sz="1200" smtClean="0">
              <a:solidFill>
                <a:srgbClr val="92D050"/>
              </a:solidFill>
            </a:endParaRPr>
          </a:p>
        </p:txBody>
      </p:sp>
      <p:sp>
        <p:nvSpPr>
          <p:cNvPr id="25" name="テキスト ボックス 24"/>
          <p:cNvSpPr txBox="1"/>
          <p:nvPr/>
        </p:nvSpPr>
        <p:spPr>
          <a:xfrm>
            <a:off x="6013450" y="5084763"/>
            <a:ext cx="2159000" cy="360362"/>
          </a:xfrm>
          <a:prstGeom prst="rect">
            <a:avLst/>
          </a:prstGeom>
          <a:noFill/>
        </p:spPr>
        <p:txBody>
          <a:bodyPr/>
          <a:lstStyle/>
          <a:p>
            <a:pPr eaLnBrk="1" fontAlgn="auto" hangingPunct="1">
              <a:spcBef>
                <a:spcPts val="0"/>
              </a:spcBef>
              <a:spcAft>
                <a:spcPts val="0"/>
              </a:spcAft>
              <a:defRPr/>
            </a:pPr>
            <a:r>
              <a:rPr lang="ja-JP" altLang="en-US" sz="900" dirty="0">
                <a:latin typeface="Meiryo UI" pitchFamily="50" charset="-128"/>
                <a:ea typeface="Meiryo UI" pitchFamily="50" charset="-128"/>
                <a:cs typeface="Meiryo UI" pitchFamily="50" charset="-128"/>
              </a:rPr>
              <a:t>必要に応じて行を追加してご記入下さい</a:t>
            </a:r>
            <a:r>
              <a:rPr lang="ja-JP" altLang="en-US" sz="900" dirty="0">
                <a:solidFill>
                  <a:schemeClr val="tx1">
                    <a:lumMod val="50000"/>
                    <a:lumOff val="50000"/>
                  </a:schemeClr>
                </a:solidFill>
                <a:latin typeface="Meiryo UI" pitchFamily="50" charset="-128"/>
                <a:ea typeface="Meiryo UI" pitchFamily="50" charset="-128"/>
                <a:cs typeface="Meiryo UI" pitchFamily="50" charset="-128"/>
              </a:rPr>
              <a:t>。</a:t>
            </a:r>
            <a:endParaRPr lang="en-US" altLang="ja-JP" sz="900" dirty="0">
              <a:solidFill>
                <a:schemeClr val="tx1">
                  <a:lumMod val="50000"/>
                  <a:lumOff val="50000"/>
                </a:schemeClr>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en-US" smtClean="0">
                <a:solidFill>
                  <a:schemeClr val="tx1"/>
                </a:solidFill>
              </a:rPr>
              <a:t>応募システムの全体像</a:t>
            </a:r>
          </a:p>
        </p:txBody>
      </p:sp>
      <p:sp>
        <p:nvSpPr>
          <p:cNvPr id="18435" name="テキスト ボックス 13"/>
          <p:cNvSpPr txBox="1">
            <a:spLocks noChangeArrowheads="1"/>
          </p:cNvSpPr>
          <p:nvPr/>
        </p:nvSpPr>
        <p:spPr bwMode="auto">
          <a:xfrm>
            <a:off x="1892300" y="1052513"/>
            <a:ext cx="53435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solidFill>
                  <a:srgbClr val="00B050"/>
                </a:solidFill>
              </a:rPr>
              <a:t>各要素のつながりをシステムの全体像（図）にまとめて下さい</a:t>
            </a:r>
          </a:p>
        </p:txBody>
      </p:sp>
      <p:sp>
        <p:nvSpPr>
          <p:cNvPr id="15" name="正方形/長方形 1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④</a:t>
            </a:r>
          </a:p>
        </p:txBody>
      </p:sp>
      <p:sp>
        <p:nvSpPr>
          <p:cNvPr id="18437" name="テキスト ボックス 1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8438"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1437097B-A0CB-4C67-A261-80F9FE0CA1DB}" type="slidenum">
              <a:rPr lang="ja-JP" altLang="en-US" sz="1200" smtClean="0">
                <a:solidFill>
                  <a:srgbClr val="92D050"/>
                </a:solidFill>
              </a:rPr>
              <a:pPr>
                <a:spcBef>
                  <a:spcPct val="0"/>
                </a:spcBef>
                <a:buFontTx/>
                <a:buNone/>
              </a:pPr>
              <a:t>8</a:t>
            </a:fld>
            <a:endParaRPr lang="ja-JP" altLang="en-US" sz="1200" smtClean="0">
              <a:solidFill>
                <a:srgbClr val="92D0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smtClean="0">
                <a:solidFill>
                  <a:schemeClr val="tx1"/>
                </a:solidFill>
              </a:rPr>
              <a:t>応募システムのユーザー像・ユーザー数</a:t>
            </a:r>
          </a:p>
        </p:txBody>
      </p:sp>
      <p:graphicFrame>
        <p:nvGraphicFramePr>
          <p:cNvPr id="6" name="表 5"/>
          <p:cNvGraphicFramePr>
            <a:graphicFrameLocks noGrp="1"/>
          </p:cNvGraphicFramePr>
          <p:nvPr/>
        </p:nvGraphicFramePr>
        <p:xfrm>
          <a:off x="4211638" y="1622425"/>
          <a:ext cx="4321175" cy="12192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xmlns="" val="20000"/>
                    </a:ext>
                  </a:extLst>
                </a:gridCol>
                <a:gridCol w="1440533">
                  <a:extLst>
                    <a:ext uri="{9D8B030D-6E8A-4147-A177-3AD203B41FA5}">
                      <a16:colId xmlns:a16="http://schemas.microsoft.com/office/drawing/2014/main" xmlns="" val="20001"/>
                    </a:ext>
                  </a:extLst>
                </a:gridCol>
              </a:tblGrid>
              <a:tr h="18234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0"/>
                  </a:ext>
                </a:extLst>
              </a:tr>
              <a:tr h="182343">
                <a:tc>
                  <a:txBody>
                    <a:bodyPr/>
                    <a:lstStyle/>
                    <a:p>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1"/>
                  </a:ext>
                </a:extLst>
              </a:tr>
              <a:tr h="182343">
                <a:tc>
                  <a:txBody>
                    <a:bodyPr/>
                    <a:lstStyle/>
                    <a:p>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貴社の委託先・取引先等の社員等</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2"/>
                  </a:ext>
                </a:extLst>
              </a:tr>
              <a:tr h="182343">
                <a:tc>
                  <a:txBody>
                    <a:bodyPr/>
                    <a:lstStyle/>
                    <a:p>
                      <a:pPr algn="r"/>
                      <a:r>
                        <a:rPr kumimoji="1" lang="en-US" altLang="ja-JP" sz="14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3"/>
                  </a:ext>
                </a:extLst>
              </a:tr>
            </a:tbl>
          </a:graphicData>
        </a:graphic>
      </p:graphicFrame>
      <p:cxnSp>
        <p:nvCxnSpPr>
          <p:cNvPr id="30" name="直線コネクタ 29"/>
          <p:cNvCxnSpPr>
            <a:stCxn id="3" idx="3"/>
            <a:endCxn id="27" idx="2"/>
          </p:cNvCxnSpPr>
          <p:nvPr/>
        </p:nvCxnSpPr>
        <p:spPr>
          <a:xfrm flipV="1">
            <a:off x="1017588" y="1612900"/>
            <a:ext cx="981075" cy="83026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 idx="1"/>
            <a:endCxn id="28" idx="2"/>
          </p:cNvCxnSpPr>
          <p:nvPr/>
        </p:nvCxnSpPr>
        <p:spPr>
          <a:xfrm>
            <a:off x="1017588" y="1933575"/>
            <a:ext cx="981075" cy="75882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912813" y="182880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27" name="円/楕円 26"/>
          <p:cNvSpPr/>
          <p:nvPr/>
        </p:nvSpPr>
        <p:spPr>
          <a:xfrm>
            <a:off x="1998663" y="12525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400" b="1" dirty="0">
                <a:solidFill>
                  <a:schemeClr val="bg1"/>
                </a:solidFill>
                <a:latin typeface="Meiryo UI" pitchFamily="50" charset="-128"/>
                <a:ea typeface="Meiryo UI" pitchFamily="50" charset="-128"/>
                <a:cs typeface="Meiryo UI" pitchFamily="50" charset="-128"/>
              </a:rPr>
              <a:t>社員</a:t>
            </a:r>
          </a:p>
        </p:txBody>
      </p:sp>
      <p:sp>
        <p:nvSpPr>
          <p:cNvPr id="28" name="円/楕円 27"/>
          <p:cNvSpPr/>
          <p:nvPr/>
        </p:nvSpPr>
        <p:spPr>
          <a:xfrm>
            <a:off x="1998663" y="23320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委託先</a:t>
            </a:r>
            <a:r>
              <a:rPr lang="en-US" altLang="ja-JP" sz="1200" b="1" dirty="0">
                <a:solidFill>
                  <a:schemeClr val="bg1"/>
                </a:solidFill>
                <a:latin typeface="Meiryo UI" pitchFamily="50" charset="-128"/>
                <a:ea typeface="Meiryo UI" pitchFamily="50" charset="-128"/>
                <a:cs typeface="Meiryo UI" pitchFamily="50" charset="-128"/>
              </a:rPr>
              <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社員等</a:t>
            </a:r>
          </a:p>
        </p:txBody>
      </p:sp>
      <p:cxnSp>
        <p:nvCxnSpPr>
          <p:cNvPr id="43" name="直線コネクタ 42"/>
          <p:cNvCxnSpPr>
            <a:stCxn id="38" idx="6"/>
            <a:endCxn id="60" idx="2"/>
          </p:cNvCxnSpPr>
          <p:nvPr/>
        </p:nvCxnSpPr>
        <p:spPr>
          <a:xfrm>
            <a:off x="1628775" y="3773488"/>
            <a:ext cx="3603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50" idx="6"/>
            <a:endCxn id="51" idx="2"/>
          </p:cNvCxnSpPr>
          <p:nvPr/>
        </p:nvCxnSpPr>
        <p:spPr>
          <a:xfrm flipV="1">
            <a:off x="2705100" y="6308725"/>
            <a:ext cx="37782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1" name="円/楕円 50"/>
          <p:cNvSpPr/>
          <p:nvPr/>
        </p:nvSpPr>
        <p:spPr>
          <a:xfrm>
            <a:off x="3082925" y="5948363"/>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r>
              <a:rPr lang="en-US" altLang="ja-JP" sz="1200" b="1" dirty="0">
                <a:solidFill>
                  <a:schemeClr val="bg1"/>
                </a:solidFill>
                <a:latin typeface="Meiryo UI" pitchFamily="50" charset="-128"/>
                <a:ea typeface="Meiryo UI" pitchFamily="50" charset="-128"/>
                <a:cs typeface="Meiryo UI" pitchFamily="50" charset="-128"/>
              </a:rPr>
              <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cxnSp>
        <p:nvCxnSpPr>
          <p:cNvPr id="52" name="直線コネクタ 51"/>
          <p:cNvCxnSpPr>
            <a:stCxn id="24" idx="1"/>
            <a:endCxn id="50" idx="5"/>
          </p:cNvCxnSpPr>
          <p:nvPr/>
        </p:nvCxnSpPr>
        <p:spPr>
          <a:xfrm>
            <a:off x="1038225" y="5549900"/>
            <a:ext cx="1560513" cy="101441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24" idx="3"/>
            <a:endCxn id="78" idx="7"/>
          </p:cNvCxnSpPr>
          <p:nvPr/>
        </p:nvCxnSpPr>
        <p:spPr>
          <a:xfrm flipV="1">
            <a:off x="1038225" y="4973638"/>
            <a:ext cx="1531938" cy="108585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1954213" y="486727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r>
              <a:rPr lang="en-US" altLang="ja-JP" sz="1200" b="1" dirty="0">
                <a:solidFill>
                  <a:schemeClr val="bg1"/>
                </a:solidFill>
                <a:latin typeface="Meiryo UI" pitchFamily="50" charset="-128"/>
                <a:ea typeface="Meiryo UI" pitchFamily="50" charset="-128"/>
                <a:cs typeface="Meiryo UI" pitchFamily="50" charset="-128"/>
              </a:rPr>
              <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pic>
        <p:nvPicPr>
          <p:cNvPr id="19487" name="図 82"/>
          <p:cNvPicPr>
            <a:picLocks noChangeAspect="1"/>
          </p:cNvPicPr>
          <p:nvPr/>
        </p:nvPicPr>
        <p:blipFill>
          <a:blip r:embed="rId2">
            <a:extLst>
              <a:ext uri="{28A0092B-C50C-407E-A947-70E740481C1C}">
                <a14:useLocalDpi xmlns:a14="http://schemas.microsoft.com/office/drawing/2010/main" val="0"/>
              </a:ext>
            </a:extLst>
          </a:blip>
          <a:srcRect l="36142" t="19733" r="29213" b="34866"/>
          <a:stretch>
            <a:fillRect/>
          </a:stretch>
        </p:blipFill>
        <p:spPr bwMode="auto">
          <a:xfrm>
            <a:off x="1476375" y="3440113"/>
            <a:ext cx="57785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8" name="図 83"/>
          <p:cNvPicPr>
            <a:picLocks noChangeAspect="1"/>
          </p:cNvPicPr>
          <p:nvPr/>
        </p:nvPicPr>
        <p:blipFill>
          <a:blip r:embed="rId3">
            <a:extLst>
              <a:ext uri="{28A0092B-C50C-407E-A947-70E740481C1C}">
                <a14:useLocalDpi xmlns:a14="http://schemas.microsoft.com/office/drawing/2010/main" val="0"/>
              </a:ext>
            </a:extLst>
          </a:blip>
          <a:srcRect l="34866" t="36142" r="19733" b="29213"/>
          <a:stretch>
            <a:fillRect/>
          </a:stretch>
        </p:blipFill>
        <p:spPr bwMode="auto">
          <a:xfrm rot="-3298258">
            <a:off x="1457325" y="5800725"/>
            <a:ext cx="693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9" name="テキスト ボックス 84"/>
          <p:cNvSpPr txBox="1">
            <a:spLocks noChangeArrowheads="1"/>
          </p:cNvSpPr>
          <p:nvPr/>
        </p:nvSpPr>
        <p:spPr bwMode="auto">
          <a:xfrm>
            <a:off x="919163" y="1468438"/>
            <a:ext cx="7143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490" name="テキスト ボックス 85"/>
          <p:cNvSpPr txBox="1">
            <a:spLocks noChangeArrowheads="1"/>
          </p:cNvSpPr>
          <p:nvPr/>
        </p:nvSpPr>
        <p:spPr bwMode="auto">
          <a:xfrm>
            <a:off x="91598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60" name="円/楕円 59"/>
          <p:cNvSpPr/>
          <p:nvPr/>
        </p:nvSpPr>
        <p:spPr>
          <a:xfrm>
            <a:off x="1989138" y="341312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r>
              <a:rPr lang="en-US" altLang="ja-JP" sz="1200" b="1" dirty="0">
                <a:solidFill>
                  <a:schemeClr val="bg1"/>
                </a:solidFill>
                <a:latin typeface="Meiryo UI" pitchFamily="50" charset="-128"/>
                <a:ea typeface="Meiryo UI" pitchFamily="50" charset="-128"/>
                <a:cs typeface="Meiryo UI" pitchFamily="50" charset="-128"/>
              </a:rPr>
              <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19492" name="テキスト ボックス 92"/>
          <p:cNvSpPr txBox="1">
            <a:spLocks noChangeArrowheads="1"/>
          </p:cNvSpPr>
          <p:nvPr/>
        </p:nvSpPr>
        <p:spPr bwMode="auto">
          <a:xfrm>
            <a:off x="889000" y="5091113"/>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graphicFrame>
        <p:nvGraphicFramePr>
          <p:cNvPr id="99" name="表 98"/>
          <p:cNvGraphicFramePr>
            <a:graphicFrameLocks noGrp="1"/>
          </p:cNvGraphicFramePr>
          <p:nvPr/>
        </p:nvGraphicFramePr>
        <p:xfrm>
          <a:off x="4211638" y="3414713"/>
          <a:ext cx="4321175" cy="609600"/>
        </p:xfrm>
        <a:graphic>
          <a:graphicData uri="http://schemas.openxmlformats.org/drawingml/2006/table">
            <a:tbl>
              <a:tblPr firstRow="1" bandRow="1">
                <a:tableStyleId>{F5AB1C69-6EDB-4FF4-983F-18BD219EF322}</a:tableStyleId>
              </a:tblPr>
              <a:tblGrid>
                <a:gridCol w="2160429">
                  <a:extLst>
                    <a:ext uri="{9D8B030D-6E8A-4147-A177-3AD203B41FA5}">
                      <a16:colId xmlns:a16="http://schemas.microsoft.com/office/drawing/2014/main" xmlns="" val="20000"/>
                    </a:ext>
                  </a:extLst>
                </a:gridCol>
                <a:gridCol w="1080253">
                  <a:extLst>
                    <a:ext uri="{9D8B030D-6E8A-4147-A177-3AD203B41FA5}">
                      <a16:colId xmlns:a16="http://schemas.microsoft.com/office/drawing/2014/main" xmlns="" val="20001"/>
                    </a:ext>
                  </a:extLst>
                </a:gridCol>
                <a:gridCol w="1080493">
                  <a:extLst>
                    <a:ext uri="{9D8B030D-6E8A-4147-A177-3AD203B41FA5}">
                      <a16:colId xmlns:a16="http://schemas.microsoft.com/office/drawing/2014/main" xmlns="" val="20002"/>
                    </a:ext>
                  </a:extLst>
                </a:gridCol>
              </a:tblGrid>
              <a:tr h="18234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0"/>
                  </a:ext>
                </a:extLst>
              </a:tr>
              <a:tr h="182343">
                <a:tc>
                  <a:txBody>
                    <a:bodyPr/>
                    <a:lstStyle/>
                    <a:p>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貴社の顧客（企業）</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1"/>
                  </a:ext>
                </a:extLst>
              </a:tr>
            </a:tbl>
          </a:graphicData>
        </a:graphic>
      </p:graphicFrame>
      <p:graphicFrame>
        <p:nvGraphicFramePr>
          <p:cNvPr id="100" name="表 99"/>
          <p:cNvGraphicFramePr>
            <a:graphicFrameLocks noGrp="1"/>
          </p:cNvGraphicFramePr>
          <p:nvPr/>
        </p:nvGraphicFramePr>
        <p:xfrm>
          <a:off x="4211638" y="5214938"/>
          <a:ext cx="4321175" cy="6096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xmlns="" val="20000"/>
                    </a:ext>
                  </a:extLst>
                </a:gridCol>
                <a:gridCol w="1440533">
                  <a:extLst>
                    <a:ext uri="{9D8B030D-6E8A-4147-A177-3AD203B41FA5}">
                      <a16:colId xmlns:a16="http://schemas.microsoft.com/office/drawing/2014/main" xmlns="" val="20001"/>
                    </a:ext>
                  </a:extLst>
                </a:gridCol>
              </a:tblGrid>
              <a:tr h="18234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0"/>
                  </a:ext>
                </a:extLst>
              </a:tr>
              <a:tr h="182343">
                <a:tc>
                  <a:txBody>
                    <a:bodyPr/>
                    <a:lstStyle/>
                    <a:p>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1"/>
                  </a:ext>
                </a:extLst>
              </a:tr>
            </a:tbl>
          </a:graphicData>
        </a:graphic>
      </p:graphicFrame>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⑤</a:t>
            </a:r>
          </a:p>
        </p:txBody>
      </p:sp>
      <p:sp>
        <p:nvSpPr>
          <p:cNvPr id="19519" name="テキスト ボックス 10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9520" name="テキスト ボックス 103"/>
          <p:cNvSpPr txBox="1">
            <a:spLocks noChangeArrowheads="1"/>
          </p:cNvSpPr>
          <p:nvPr/>
        </p:nvSpPr>
        <p:spPr bwMode="auto">
          <a:xfrm>
            <a:off x="4211638" y="1252538"/>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521" name="テキスト ボックス 104"/>
          <p:cNvSpPr txBox="1">
            <a:spLocks noChangeArrowheads="1"/>
          </p:cNvSpPr>
          <p:nvPr/>
        </p:nvSpPr>
        <p:spPr bwMode="auto">
          <a:xfrm>
            <a:off x="421163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19522" name="テキスト ボックス 105"/>
          <p:cNvSpPr txBox="1">
            <a:spLocks noChangeArrowheads="1"/>
          </p:cNvSpPr>
          <p:nvPr/>
        </p:nvSpPr>
        <p:spPr bwMode="auto">
          <a:xfrm>
            <a:off x="4211638" y="486727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19523" name="テキスト ボックス 106"/>
          <p:cNvSpPr txBox="1">
            <a:spLocks noChangeArrowheads="1"/>
          </p:cNvSpPr>
          <p:nvPr/>
        </p:nvSpPr>
        <p:spPr bwMode="auto">
          <a:xfrm>
            <a:off x="6804025" y="1282700"/>
            <a:ext cx="1728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4" name="テキスト ボックス 107"/>
          <p:cNvSpPr txBox="1">
            <a:spLocks noChangeArrowheads="1"/>
          </p:cNvSpPr>
          <p:nvPr/>
        </p:nvSpPr>
        <p:spPr bwMode="auto">
          <a:xfrm>
            <a:off x="7164388" y="307975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5" name="テキスト ボックス 108"/>
          <p:cNvSpPr txBox="1">
            <a:spLocks noChangeArrowheads="1"/>
          </p:cNvSpPr>
          <p:nvPr/>
        </p:nvSpPr>
        <p:spPr bwMode="auto">
          <a:xfrm>
            <a:off x="7164388" y="48641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6" name="スライド番号プレースホルダー 109"/>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F3864E-E1B3-4A76-9405-7A3D613DE0C5}" type="slidenum">
              <a:rPr lang="ja-JP" altLang="en-US" sz="1200" smtClean="0">
                <a:solidFill>
                  <a:srgbClr val="92D050"/>
                </a:solidFill>
              </a:rPr>
              <a:pPr>
                <a:spcBef>
                  <a:spcPct val="0"/>
                </a:spcBef>
                <a:buFontTx/>
                <a:buNone/>
              </a:pPr>
              <a:t>9</a:t>
            </a:fld>
            <a:endParaRPr lang="ja-JP" altLang="en-US" sz="1200" smtClean="0">
              <a:solidFill>
                <a:srgbClr val="92D050"/>
              </a:solidFill>
            </a:endParaRPr>
          </a:p>
        </p:txBody>
      </p:sp>
      <p:sp>
        <p:nvSpPr>
          <p:cNvPr id="19527" name="テキスト ボックス 38"/>
          <p:cNvSpPr txBox="1">
            <a:spLocks noChangeArrowheads="1"/>
          </p:cNvSpPr>
          <p:nvPr/>
        </p:nvSpPr>
        <p:spPr bwMode="auto">
          <a:xfrm>
            <a:off x="1963738" y="1123950"/>
            <a:ext cx="8080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8" name="テキスト ボックス 39"/>
          <p:cNvSpPr txBox="1">
            <a:spLocks noChangeArrowheads="1"/>
          </p:cNvSpPr>
          <p:nvPr/>
        </p:nvSpPr>
        <p:spPr bwMode="auto">
          <a:xfrm>
            <a:off x="1835150" y="2205038"/>
            <a:ext cx="1057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9" name="テキスト ボックス 40"/>
          <p:cNvSpPr txBox="1">
            <a:spLocks noChangeArrowheads="1"/>
          </p:cNvSpPr>
          <p:nvPr/>
        </p:nvSpPr>
        <p:spPr bwMode="auto">
          <a:xfrm>
            <a:off x="1908175" y="3284538"/>
            <a:ext cx="9334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0" name="テキスト ボックス 41"/>
          <p:cNvSpPr txBox="1">
            <a:spLocks noChangeArrowheads="1"/>
          </p:cNvSpPr>
          <p:nvPr/>
        </p:nvSpPr>
        <p:spPr bwMode="auto">
          <a:xfrm>
            <a:off x="3016250" y="5805488"/>
            <a:ext cx="8636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1" name="テキスト ボックス 43"/>
          <p:cNvSpPr txBox="1">
            <a:spLocks noChangeArrowheads="1"/>
          </p:cNvSpPr>
          <p:nvPr/>
        </p:nvSpPr>
        <p:spPr bwMode="auto">
          <a:xfrm>
            <a:off x="1908175" y="4724400"/>
            <a:ext cx="839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38" name="円/楕円 37"/>
          <p:cNvSpPr/>
          <p:nvPr/>
        </p:nvSpPr>
        <p:spPr>
          <a:xfrm>
            <a:off x="908050"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50" name="円/楕円 49"/>
          <p:cNvSpPr/>
          <p:nvPr/>
        </p:nvSpPr>
        <p:spPr>
          <a:xfrm>
            <a:off x="1984375" y="5948363"/>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r>
              <a:rPr lang="en-US" altLang="ja-JP" sz="1200" b="1" dirty="0">
                <a:solidFill>
                  <a:schemeClr val="bg1"/>
                </a:solidFill>
                <a:latin typeface="Meiryo UI" pitchFamily="50" charset="-128"/>
                <a:ea typeface="Meiryo UI" pitchFamily="50" charset="-128"/>
                <a:cs typeface="Meiryo UI" pitchFamily="50" charset="-128"/>
              </a:rPr>
              <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24" name="円/楕円 23"/>
          <p:cNvSpPr/>
          <p:nvPr/>
        </p:nvSpPr>
        <p:spPr>
          <a:xfrm>
            <a:off x="933450" y="5443538"/>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48" name="円/楕円 47"/>
          <p:cNvSpPr/>
          <p:nvPr/>
        </p:nvSpPr>
        <p:spPr>
          <a:xfrm>
            <a:off x="3082925"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000" b="1" dirty="0">
                <a:solidFill>
                  <a:schemeClr val="bg1"/>
                </a:solidFill>
                <a:latin typeface="Meiryo UI" pitchFamily="50" charset="-128"/>
                <a:ea typeface="Meiryo UI" pitchFamily="50" charset="-128"/>
                <a:cs typeface="Meiryo UI" pitchFamily="50" charset="-128"/>
              </a:rPr>
              <a:t>（顧客企業の）</a:t>
            </a:r>
            <a:r>
              <a:rPr lang="en-US" altLang="ja-JP" sz="1000" b="1" dirty="0">
                <a:solidFill>
                  <a:schemeClr val="bg1"/>
                </a:solidFill>
                <a:latin typeface="Meiryo UI" pitchFamily="50" charset="-128"/>
                <a:ea typeface="Meiryo UI" pitchFamily="50" charset="-128"/>
                <a:cs typeface="Meiryo UI" pitchFamily="50" charset="-128"/>
              </a:rPr>
              <a:t/>
            </a:r>
            <a:br>
              <a:rPr lang="en-US" altLang="ja-JP" sz="1000" b="1" dirty="0">
                <a:solidFill>
                  <a:schemeClr val="bg1"/>
                </a:solidFill>
                <a:latin typeface="Meiryo UI" pitchFamily="50" charset="-128"/>
                <a:ea typeface="Meiryo UI" pitchFamily="50" charset="-128"/>
                <a:cs typeface="Meiryo UI" pitchFamily="50" charset="-128"/>
              </a:rPr>
            </a:br>
            <a:r>
              <a:rPr lang="ja-JP" altLang="en-US" sz="1000" b="1" dirty="0">
                <a:solidFill>
                  <a:schemeClr val="bg1"/>
                </a:solidFill>
                <a:latin typeface="Meiryo UI" pitchFamily="50" charset="-128"/>
                <a:ea typeface="Meiryo UI" pitchFamily="50" charset="-128"/>
                <a:cs typeface="Meiryo UI" pitchFamily="50" charset="-128"/>
              </a:rPr>
              <a:t>社員・委託先</a:t>
            </a:r>
            <a:r>
              <a:rPr lang="en-US" altLang="ja-JP" sz="1000" b="1" dirty="0">
                <a:solidFill>
                  <a:schemeClr val="bg1"/>
                </a:solidFill>
                <a:latin typeface="Meiryo UI" pitchFamily="50" charset="-128"/>
                <a:ea typeface="Meiryo UI" pitchFamily="50" charset="-128"/>
                <a:cs typeface="Meiryo UI" pitchFamily="50" charset="-128"/>
              </a:rPr>
              <a:t/>
            </a:r>
            <a:br>
              <a:rPr lang="en-US" altLang="ja-JP" sz="1000" b="1" dirty="0">
                <a:solidFill>
                  <a:schemeClr val="bg1"/>
                </a:solidFill>
                <a:latin typeface="Meiryo UI" pitchFamily="50" charset="-128"/>
                <a:ea typeface="Meiryo UI" pitchFamily="50" charset="-128"/>
                <a:cs typeface="Meiryo UI" pitchFamily="50" charset="-128"/>
              </a:rPr>
            </a:br>
            <a:r>
              <a:rPr lang="ja-JP" altLang="en-US" sz="1000" b="1" dirty="0">
                <a:solidFill>
                  <a:schemeClr val="bg1"/>
                </a:solidFill>
                <a:latin typeface="Meiryo UI" pitchFamily="50" charset="-128"/>
                <a:ea typeface="Meiryo UI" pitchFamily="50" charset="-128"/>
                <a:cs typeface="Meiryo UI" pitchFamily="50" charset="-128"/>
              </a:rPr>
              <a:t>社員等</a:t>
            </a:r>
          </a:p>
        </p:txBody>
      </p:sp>
      <p:cxnSp>
        <p:nvCxnSpPr>
          <p:cNvPr id="53" name="直線コネクタ 52"/>
          <p:cNvCxnSpPr>
            <a:stCxn id="60" idx="6"/>
            <a:endCxn id="48" idx="2"/>
          </p:cNvCxnSpPr>
          <p:nvPr/>
        </p:nvCxnSpPr>
        <p:spPr>
          <a:xfrm>
            <a:off x="2709863" y="3773488"/>
            <a:ext cx="37306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chor="ctr" anchorCtr="0">
        <a:noAutofit/>
      </a:bodyPr>
      <a:lstStyle>
        <a:defPPr>
          <a:defRPr kumimoji="1" sz="1400" dirty="0" smtClean="0">
            <a:solidFill>
              <a:schemeClr val="tx1">
                <a:lumMod val="50000"/>
                <a:lumOff val="50000"/>
              </a:schemeClr>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21784d2d-e399-40c3-87fb-5f6b5f580e8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4B25BDD71E6E1468BAA4BB0D8236ACE" ma:contentTypeVersion="" ma:contentTypeDescription="新しいドキュメントを作成します。" ma:contentTypeScope="" ma:versionID="e53928acaaae93bc64bb596b5fba5424">
  <xsd:schema xmlns:xsd="http://www.w3.org/2001/XMLSchema" xmlns:xs="http://www.w3.org/2001/XMLSchema" xmlns:p="http://schemas.microsoft.com/office/2006/metadata/properties" xmlns:ns2="21784d2d-e399-40c3-87fb-5f6b5f580e80" targetNamespace="http://schemas.microsoft.com/office/2006/metadata/properties" ma:root="true" ma:fieldsID="205dd33946e9804eed0f1d363ccac74d" ns2:_="">
    <xsd:import namespace="21784d2d-e399-40c3-87fb-5f6b5f580e8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84d2d-e399-40c3-87fb-5f6b5f580e80" elementFormDefault="qualified">
    <xsd:import namespace="http://schemas.microsoft.com/office/2006/documentManagement/types"/>
    <xsd:import namespace="http://schemas.microsoft.com/office/infopath/2007/PartnerControls"/>
    <xsd:element name="Category" ma:index="8" nillable="true" ma:displayName="カテゴリ"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094A98-2DFB-4315-B481-9046DC0861CC}">
  <ds:schemaRefs>
    <ds:schemaRef ds:uri="http://schemas.microsoft.com/office/2006/documentManagement/types"/>
    <ds:schemaRef ds:uri="http://schemas.microsoft.com/office/2006/metadata/properties"/>
    <ds:schemaRef ds:uri="http://purl.org/dc/dcmitype/"/>
    <ds:schemaRef ds:uri="http://www.w3.org/XML/1998/namespace"/>
    <ds:schemaRef ds:uri="http://purl.org/dc/elements/1.1/"/>
    <ds:schemaRef ds:uri="http://purl.org/dc/terms/"/>
    <ds:schemaRef ds:uri="http://schemas.openxmlformats.org/package/2006/metadata/core-properties"/>
    <ds:schemaRef ds:uri="http://schemas.microsoft.com/office/infopath/2007/PartnerControls"/>
    <ds:schemaRef ds:uri="21784d2d-e399-40c3-87fb-5f6b5f580e80"/>
  </ds:schemaRefs>
</ds:datastoreItem>
</file>

<file path=customXml/itemProps2.xml><?xml version="1.0" encoding="utf-8"?>
<ds:datastoreItem xmlns:ds="http://schemas.openxmlformats.org/officeDocument/2006/customXml" ds:itemID="{1EE25152-FD05-4AF6-A211-07334C590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84d2d-e399-40c3-87fb-5f6b5f580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1515</TotalTime>
  <Words>1558</Words>
  <Application>Microsoft Office PowerPoint</Application>
  <PresentationFormat>画面に合わせる (4:3)</PresentationFormat>
  <Paragraphs>322</Paragraphs>
  <Slides>16</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Meiryo UI</vt:lpstr>
      <vt:lpstr>ＭＳ Ｐゴシック</vt:lpstr>
      <vt:lpstr>Arial</vt:lpstr>
      <vt:lpstr>Calibri</vt:lpstr>
      <vt:lpstr>Wingdings</vt:lpstr>
      <vt:lpstr>Wingdings 2</vt:lpstr>
      <vt:lpstr>Office ​​テーマ</vt:lpstr>
      <vt:lpstr>MCPC award 2019 応募要綱 （ユーザー部門）</vt:lpstr>
      <vt:lpstr>PowerPoint プレゼンテーション</vt:lpstr>
      <vt:lpstr>エントリーシート記入上のガイド</vt:lpstr>
      <vt:lpstr>MCPC award（ユーザー部門） エントリーシート</vt:lpstr>
      <vt:lpstr>応募者名・応募システム名称等</vt:lpstr>
      <vt:lpstr>応募者情報</vt:lpstr>
      <vt:lpstr>応募システムの構成要素</vt:lpstr>
      <vt:lpstr>応募システムの全体像</vt:lpstr>
      <vt:lpstr>応募システムのユーザー像・ユーザー数</vt:lpstr>
      <vt:lpstr>技術 最先端技術へのチャレンジ・先進性／独創的な工夫</vt:lpstr>
      <vt:lpstr>提供価値 人々の「暮らし」をかえた（かえる）／会社の「シゴト」をかえた（かえる）</vt:lpstr>
      <vt:lpstr>ビジネス性 応募システムの費用対効果</vt:lpstr>
      <vt:lpstr>ユーザーの評価 応募システムに対する利用者の評価</vt:lpstr>
      <vt:lpstr>導入経緯や問題点とその克服など</vt:lpstr>
      <vt:lpstr>アピールポイントのまとめ</vt:lpstr>
      <vt:lpstr>審査者及びMCPCに対する希望・注意事項</vt:lpstr>
    </vt:vector>
  </TitlesOfParts>
  <Company>KDDI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1107PC0306</dc:creator>
  <cp:lastModifiedBy>Maejima</cp:lastModifiedBy>
  <cp:revision>181</cp:revision>
  <cp:lastPrinted>2016-07-18T03:16:31Z</cp:lastPrinted>
  <dcterms:created xsi:type="dcterms:W3CDTF">2013-03-07T06:15:11Z</dcterms:created>
  <dcterms:modified xsi:type="dcterms:W3CDTF">2019-06-04T23:58:29Z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0x01010074B25BDD71E6E1468BAA4BB0D8236ACE</vt:lpwstr>
  </property>
</Properties>
</file>